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2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8A3A91-5EF6-4901-A594-264886BB4518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72AA0B-3117-43D7-A262-1CF2EAF32ADD}">
      <dgm:prSet phldrT="[Текст]"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ru-RU" b="1" dirty="0" smtClean="0"/>
            <a:t>Формы работы</a:t>
          </a:r>
          <a:endParaRPr lang="ru-RU" b="1" dirty="0"/>
        </a:p>
      </dgm:t>
    </dgm:pt>
    <dgm:pt modelId="{4BB78CF1-99B9-46EB-91C1-B414D4C60BEA}" type="parTrans" cxnId="{472C65F5-CAAC-4933-88FF-A6BE385AC0CC}">
      <dgm:prSet/>
      <dgm:spPr/>
      <dgm:t>
        <a:bodyPr/>
        <a:lstStyle/>
        <a:p>
          <a:endParaRPr lang="ru-RU"/>
        </a:p>
      </dgm:t>
    </dgm:pt>
    <dgm:pt modelId="{8D295CE6-388C-4610-B1DD-7F2E708F51CC}" type="sibTrans" cxnId="{472C65F5-CAAC-4933-88FF-A6BE385AC0CC}">
      <dgm:prSet/>
      <dgm:spPr/>
      <dgm:t>
        <a:bodyPr/>
        <a:lstStyle/>
        <a:p>
          <a:endParaRPr lang="ru-RU"/>
        </a:p>
      </dgm:t>
    </dgm:pt>
    <dgm:pt modelId="{23AA13BB-C5FD-439E-AB1B-B37E411C1D85}">
      <dgm:prSet phldrT="[Текст]" custT="1"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ru-RU" sz="1000" b="1" dirty="0" smtClean="0"/>
            <a:t>Игра</a:t>
          </a:r>
          <a:endParaRPr lang="ru-RU" sz="1000" b="1" dirty="0"/>
        </a:p>
      </dgm:t>
    </dgm:pt>
    <dgm:pt modelId="{D881B8D4-30E1-4040-B1C9-6AB0BDF81EF4}" type="parTrans" cxnId="{B4BC923E-11D3-41A5-95FB-633898315D63}">
      <dgm:prSet/>
      <dgm:spPr/>
      <dgm:t>
        <a:bodyPr/>
        <a:lstStyle/>
        <a:p>
          <a:endParaRPr lang="ru-RU"/>
        </a:p>
      </dgm:t>
    </dgm:pt>
    <dgm:pt modelId="{13F30A49-2001-49FB-9DC7-472B44FD77A4}" type="sibTrans" cxnId="{B4BC923E-11D3-41A5-95FB-633898315D63}">
      <dgm:prSet/>
      <dgm:spPr/>
      <dgm:t>
        <a:bodyPr/>
        <a:lstStyle/>
        <a:p>
          <a:endParaRPr lang="ru-RU"/>
        </a:p>
      </dgm:t>
    </dgm:pt>
    <dgm:pt modelId="{8C81F628-A3AF-4009-9434-95BAA6530B50}">
      <dgm:prSet phldrT="[Текст]" custT="1"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ru-RU" sz="1000" b="1" dirty="0" smtClean="0"/>
            <a:t>Художественно-эстетическая деятельность</a:t>
          </a:r>
          <a:endParaRPr lang="ru-RU" sz="1000" b="1" dirty="0"/>
        </a:p>
      </dgm:t>
    </dgm:pt>
    <dgm:pt modelId="{5A25DFCA-2BC2-4B45-A16E-8DECC2079047}" type="parTrans" cxnId="{F957D65C-A586-4582-9C1F-6903F24B6DB7}">
      <dgm:prSet/>
      <dgm:spPr/>
      <dgm:t>
        <a:bodyPr/>
        <a:lstStyle/>
        <a:p>
          <a:endParaRPr lang="ru-RU"/>
        </a:p>
      </dgm:t>
    </dgm:pt>
    <dgm:pt modelId="{BF8CE6E9-8553-4E91-AF65-C0E09ECFE623}" type="sibTrans" cxnId="{F957D65C-A586-4582-9C1F-6903F24B6DB7}">
      <dgm:prSet/>
      <dgm:spPr/>
      <dgm:t>
        <a:bodyPr/>
        <a:lstStyle/>
        <a:p>
          <a:endParaRPr lang="ru-RU"/>
        </a:p>
      </dgm:t>
    </dgm:pt>
    <dgm:pt modelId="{F3F47844-3E8A-4467-920E-EB6EB57D6479}">
      <dgm:prSet phldrT="[Текст]" custT="1"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ru-RU" sz="1000" b="1" dirty="0" smtClean="0"/>
            <a:t>Праздники</a:t>
          </a:r>
          <a:endParaRPr lang="ru-RU" sz="1000" b="1" dirty="0"/>
        </a:p>
      </dgm:t>
    </dgm:pt>
    <dgm:pt modelId="{9040D8E6-97A0-4E82-AAC8-2746CC6D5837}" type="parTrans" cxnId="{CD1BA63D-EA06-4FC1-9317-24937BCB13F3}">
      <dgm:prSet/>
      <dgm:spPr/>
      <dgm:t>
        <a:bodyPr/>
        <a:lstStyle/>
        <a:p>
          <a:endParaRPr lang="ru-RU"/>
        </a:p>
      </dgm:t>
    </dgm:pt>
    <dgm:pt modelId="{A65C38DA-583C-4238-8D87-FE14AD9867EB}" type="sibTrans" cxnId="{CD1BA63D-EA06-4FC1-9317-24937BCB13F3}">
      <dgm:prSet/>
      <dgm:spPr/>
      <dgm:t>
        <a:bodyPr/>
        <a:lstStyle/>
        <a:p>
          <a:endParaRPr lang="ru-RU"/>
        </a:p>
      </dgm:t>
    </dgm:pt>
    <dgm:pt modelId="{38A4606E-48B2-469D-99AE-30E45E5F7E0D}">
      <dgm:prSet phldrT="[Текст]" custT="1"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ru-RU" sz="1000" b="1" dirty="0" smtClean="0"/>
            <a:t>Беседа</a:t>
          </a:r>
          <a:endParaRPr lang="ru-RU" sz="1000" b="1" dirty="0"/>
        </a:p>
      </dgm:t>
    </dgm:pt>
    <dgm:pt modelId="{88AC0BA9-FFC5-408C-AF2B-81F15FF01FC9}" type="parTrans" cxnId="{44D1AD3C-1D81-41F5-B1A4-1ED17BF0116A}">
      <dgm:prSet/>
      <dgm:spPr/>
      <dgm:t>
        <a:bodyPr/>
        <a:lstStyle/>
        <a:p>
          <a:endParaRPr lang="ru-RU"/>
        </a:p>
      </dgm:t>
    </dgm:pt>
    <dgm:pt modelId="{E9627E5B-4402-4002-8FD2-12B0B0F16B00}" type="sibTrans" cxnId="{44D1AD3C-1D81-41F5-B1A4-1ED17BF0116A}">
      <dgm:prSet/>
      <dgm:spPr/>
      <dgm:t>
        <a:bodyPr/>
        <a:lstStyle/>
        <a:p>
          <a:endParaRPr lang="ru-RU"/>
        </a:p>
      </dgm:t>
    </dgm:pt>
    <dgm:pt modelId="{03ABEC2A-FAD8-4298-ADAB-3524BEF81DD7}">
      <dgm:prSet/>
      <dgm:spPr/>
      <dgm:t>
        <a:bodyPr/>
        <a:lstStyle/>
        <a:p>
          <a:endParaRPr lang="ru-RU"/>
        </a:p>
      </dgm:t>
    </dgm:pt>
    <dgm:pt modelId="{0C474708-8A97-4E20-9A86-AC8FD08DE908}" type="parTrans" cxnId="{F1CAE023-EBF4-4B5D-A3A5-D7537DEB8DA2}">
      <dgm:prSet/>
      <dgm:spPr/>
      <dgm:t>
        <a:bodyPr/>
        <a:lstStyle/>
        <a:p>
          <a:endParaRPr lang="ru-RU"/>
        </a:p>
      </dgm:t>
    </dgm:pt>
    <dgm:pt modelId="{52C98184-A353-4188-A404-60B943D3228D}" type="sibTrans" cxnId="{F1CAE023-EBF4-4B5D-A3A5-D7537DEB8DA2}">
      <dgm:prSet/>
      <dgm:spPr/>
      <dgm:t>
        <a:bodyPr/>
        <a:lstStyle/>
        <a:p>
          <a:endParaRPr lang="ru-RU"/>
        </a:p>
      </dgm:t>
    </dgm:pt>
    <dgm:pt modelId="{64D2DA76-A789-4FE7-8B62-3F481651F0AE}">
      <dgm:prSet/>
      <dgm:spPr/>
      <dgm:t>
        <a:bodyPr/>
        <a:lstStyle/>
        <a:p>
          <a:endParaRPr lang="ru-RU"/>
        </a:p>
      </dgm:t>
    </dgm:pt>
    <dgm:pt modelId="{45924806-A39E-4BF6-AB9C-C73125893CC7}" type="parTrans" cxnId="{209D6C11-6605-44C3-809D-2F955D242C7E}">
      <dgm:prSet/>
      <dgm:spPr/>
      <dgm:t>
        <a:bodyPr/>
        <a:lstStyle/>
        <a:p>
          <a:endParaRPr lang="ru-RU"/>
        </a:p>
      </dgm:t>
    </dgm:pt>
    <dgm:pt modelId="{96BBA08F-537C-413A-BDFA-74190401BC31}" type="sibTrans" cxnId="{209D6C11-6605-44C3-809D-2F955D242C7E}">
      <dgm:prSet/>
      <dgm:spPr/>
      <dgm:t>
        <a:bodyPr/>
        <a:lstStyle/>
        <a:p>
          <a:endParaRPr lang="ru-RU"/>
        </a:p>
      </dgm:t>
    </dgm:pt>
    <dgm:pt modelId="{313BFE11-443F-432A-B395-6BF3B2AEF3EC}">
      <dgm:prSet phldrT="[Текст]" custScaleX="117213" custScaleY="135967" custRadScaleRad="114642" custRadScaleInc="-1747"/>
      <dgm:spPr/>
      <dgm:t>
        <a:bodyPr/>
        <a:lstStyle/>
        <a:p>
          <a:endParaRPr lang="ru-RU"/>
        </a:p>
      </dgm:t>
    </dgm:pt>
    <dgm:pt modelId="{6F919292-FFE9-4276-AAC3-8BB75E6DFFC3}" type="parTrans" cxnId="{5AF51992-30C2-4F13-BC36-EBA3B3106515}">
      <dgm:prSet/>
      <dgm:spPr/>
      <dgm:t>
        <a:bodyPr/>
        <a:lstStyle/>
        <a:p>
          <a:endParaRPr lang="ru-RU"/>
        </a:p>
      </dgm:t>
    </dgm:pt>
    <dgm:pt modelId="{199DD8C5-0C99-41F3-AA62-2BDE6F84EE01}" type="sibTrans" cxnId="{5AF51992-30C2-4F13-BC36-EBA3B3106515}">
      <dgm:prSet/>
      <dgm:spPr/>
      <dgm:t>
        <a:bodyPr/>
        <a:lstStyle/>
        <a:p>
          <a:endParaRPr lang="ru-RU"/>
        </a:p>
      </dgm:t>
    </dgm:pt>
    <dgm:pt modelId="{1290E07F-FB89-4B8D-971A-857472E112B8}">
      <dgm:prSet phldrT="[Текст]" custScaleX="117213" custScaleY="135967" custRadScaleRad="114642" custRadScaleInc="-1747"/>
      <dgm:spPr/>
      <dgm:t>
        <a:bodyPr/>
        <a:lstStyle/>
        <a:p>
          <a:endParaRPr lang="ru-RU"/>
        </a:p>
      </dgm:t>
    </dgm:pt>
    <dgm:pt modelId="{C02B900D-BC64-4ACF-9AF0-DF00A7B8F35E}" type="parTrans" cxnId="{AD5FFDDD-27F1-4E71-80F9-37353DF3EAAE}">
      <dgm:prSet/>
      <dgm:spPr/>
      <dgm:t>
        <a:bodyPr/>
        <a:lstStyle/>
        <a:p>
          <a:endParaRPr lang="ru-RU"/>
        </a:p>
      </dgm:t>
    </dgm:pt>
    <dgm:pt modelId="{F4B41F8F-383E-4F8D-91C1-7F7881676156}" type="sibTrans" cxnId="{AD5FFDDD-27F1-4E71-80F9-37353DF3EAAE}">
      <dgm:prSet/>
      <dgm:spPr/>
      <dgm:t>
        <a:bodyPr/>
        <a:lstStyle/>
        <a:p>
          <a:endParaRPr lang="ru-RU"/>
        </a:p>
      </dgm:t>
    </dgm:pt>
    <dgm:pt modelId="{24DE0BDD-7B06-4382-82F1-77B85489DDE2}">
      <dgm:prSet custT="1"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ru-RU" sz="1000" b="1" dirty="0" smtClean="0"/>
            <a:t>Викторины</a:t>
          </a:r>
          <a:endParaRPr lang="ru-RU" sz="1000" b="1" dirty="0"/>
        </a:p>
      </dgm:t>
    </dgm:pt>
    <dgm:pt modelId="{F80275D8-8DBB-400C-84AC-1BA0CE02DD10}" type="parTrans" cxnId="{E5F99C2D-3D25-4A4C-A9EA-DA1236802AE3}">
      <dgm:prSet/>
      <dgm:spPr/>
      <dgm:t>
        <a:bodyPr/>
        <a:lstStyle/>
        <a:p>
          <a:endParaRPr lang="ru-RU"/>
        </a:p>
      </dgm:t>
    </dgm:pt>
    <dgm:pt modelId="{628E1BDB-E2D7-4023-BF5B-D5E892C2D667}" type="sibTrans" cxnId="{E5F99C2D-3D25-4A4C-A9EA-DA1236802AE3}">
      <dgm:prSet/>
      <dgm:spPr/>
      <dgm:t>
        <a:bodyPr/>
        <a:lstStyle/>
        <a:p>
          <a:endParaRPr lang="ru-RU"/>
        </a:p>
      </dgm:t>
    </dgm:pt>
    <dgm:pt modelId="{3090EFAF-6255-4DAF-969E-3863D4B9E0A9}">
      <dgm:prSet custT="1"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ru-RU" sz="1000" b="1" dirty="0" smtClean="0"/>
            <a:t>Художественная литература</a:t>
          </a:r>
          <a:endParaRPr lang="ru-RU" sz="1000" b="1" dirty="0"/>
        </a:p>
      </dgm:t>
    </dgm:pt>
    <dgm:pt modelId="{FBB11BD0-4B28-444A-8842-047E830BB60D}" type="parTrans" cxnId="{5E1522E6-EF9F-4DF7-8830-D83B69FF1118}">
      <dgm:prSet/>
      <dgm:spPr/>
      <dgm:t>
        <a:bodyPr/>
        <a:lstStyle/>
        <a:p>
          <a:endParaRPr lang="ru-RU"/>
        </a:p>
      </dgm:t>
    </dgm:pt>
    <dgm:pt modelId="{F9286EE7-CBF2-4103-9737-4B1B1511D5C4}" type="sibTrans" cxnId="{5E1522E6-EF9F-4DF7-8830-D83B69FF1118}">
      <dgm:prSet/>
      <dgm:spPr/>
      <dgm:t>
        <a:bodyPr/>
        <a:lstStyle/>
        <a:p>
          <a:endParaRPr lang="ru-RU"/>
        </a:p>
      </dgm:t>
    </dgm:pt>
    <dgm:pt modelId="{7FA45513-DACA-4DBF-BEDF-B7251BA0A0D9}">
      <dgm:prSet custT="1"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ru-RU" sz="1000" b="1" dirty="0" smtClean="0"/>
            <a:t>Экскурсии</a:t>
          </a:r>
          <a:endParaRPr lang="ru-RU" sz="1000" b="1" dirty="0"/>
        </a:p>
      </dgm:t>
    </dgm:pt>
    <dgm:pt modelId="{4A334609-0204-41E0-8D71-743779EFE95C}" type="parTrans" cxnId="{0493209C-89FA-4843-938E-1D739700B8E2}">
      <dgm:prSet/>
      <dgm:spPr/>
      <dgm:t>
        <a:bodyPr/>
        <a:lstStyle/>
        <a:p>
          <a:endParaRPr lang="ru-RU"/>
        </a:p>
      </dgm:t>
    </dgm:pt>
    <dgm:pt modelId="{7C60772E-6F02-413A-81F6-EE4229437460}" type="sibTrans" cxnId="{0493209C-89FA-4843-938E-1D739700B8E2}">
      <dgm:prSet/>
      <dgm:spPr/>
      <dgm:t>
        <a:bodyPr/>
        <a:lstStyle/>
        <a:p>
          <a:endParaRPr lang="ru-RU"/>
        </a:p>
      </dgm:t>
    </dgm:pt>
    <dgm:pt modelId="{ABABBE06-5FED-40C5-A5C6-BFAAF0CE06CB}" type="pres">
      <dgm:prSet presAssocID="{1F8A3A91-5EF6-4901-A594-264886BB451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63D66D-D9D0-4C17-866E-1BD27F93E44D}" type="pres">
      <dgm:prSet presAssocID="{1F8A3A91-5EF6-4901-A594-264886BB4518}" presName="radial" presStyleCnt="0">
        <dgm:presLayoutVars>
          <dgm:animLvl val="ctr"/>
        </dgm:presLayoutVars>
      </dgm:prSet>
      <dgm:spPr/>
    </dgm:pt>
    <dgm:pt modelId="{9E2E1BA0-7FB6-4D81-AAD0-40F19B728950}" type="pres">
      <dgm:prSet presAssocID="{A672AA0B-3117-43D7-A262-1CF2EAF32ADD}" presName="centerShape" presStyleLbl="vennNode1" presStyleIdx="0" presStyleCnt="8"/>
      <dgm:spPr/>
      <dgm:t>
        <a:bodyPr/>
        <a:lstStyle/>
        <a:p>
          <a:endParaRPr lang="ru-RU"/>
        </a:p>
      </dgm:t>
    </dgm:pt>
    <dgm:pt modelId="{F2900E09-CBE2-478B-B251-8A9FF1327D1C}" type="pres">
      <dgm:prSet presAssocID="{23AA13BB-C5FD-439E-AB1B-B37E411C1D85}" presName="node" presStyleLbl="vennNode1" presStyleIdx="1" presStyleCnt="8" custRadScaleRad="101478" custRadScaleInc="1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820D5-7743-4A4B-A16B-2B94040BDF5F}" type="pres">
      <dgm:prSet presAssocID="{7FA45513-DACA-4DBF-BEDF-B7251BA0A0D9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784FF-CEB4-4864-A5F2-85114F84E541}" type="pres">
      <dgm:prSet presAssocID="{8C81F628-A3AF-4009-9434-95BAA6530B50}" presName="node" presStyleLbl="vennNode1" presStyleIdx="3" presStyleCnt="8" custScaleX="117548" custScaleY="112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7A6DE-411C-4A8A-8889-4B2B10FFEB55}" type="pres">
      <dgm:prSet presAssocID="{3090EFAF-6255-4DAF-969E-3863D4B9E0A9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61D73-6E5C-45DD-8D67-1B4B2646362A}" type="pres">
      <dgm:prSet presAssocID="{F3F47844-3E8A-4467-920E-EB6EB57D6479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0A6FD-F786-4D2A-870C-F39CEE8041E5}" type="pres">
      <dgm:prSet presAssocID="{24DE0BDD-7B06-4382-82F1-77B85489DDE2}" presName="node" presStyleLbl="vennNode1" presStyleIdx="6" presStyleCnt="8" custRadScaleRad="99792" custRadScaleInc="3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48B35-66C6-4E43-96F3-E3DDB7C7E10C}" type="pres">
      <dgm:prSet presAssocID="{38A4606E-48B2-469D-99AE-30E45E5F7E0D}" presName="node" presStyleLbl="vennNode1" presStyleIdx="7" presStyleCnt="8" custScaleX="110409" custScaleY="106229" custRadScaleRad="114642" custRadScaleInc="-1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F51992-30C2-4F13-BC36-EBA3B3106515}" srcId="{1F8A3A91-5EF6-4901-A594-264886BB4518}" destId="{313BFE11-443F-432A-B395-6BF3B2AEF3EC}" srcOrd="4" destOrd="0" parTransId="{6F919292-FFE9-4276-AAC3-8BB75E6DFFC3}" sibTransId="{199DD8C5-0C99-41F3-AA62-2BDE6F84EE01}"/>
    <dgm:cxn modelId="{E5F99C2D-3D25-4A4C-A9EA-DA1236802AE3}" srcId="{A672AA0B-3117-43D7-A262-1CF2EAF32ADD}" destId="{24DE0BDD-7B06-4382-82F1-77B85489DDE2}" srcOrd="5" destOrd="0" parTransId="{F80275D8-8DBB-400C-84AC-1BA0CE02DD10}" sibTransId="{628E1BDB-E2D7-4023-BF5B-D5E892C2D667}"/>
    <dgm:cxn modelId="{472C65F5-CAAC-4933-88FF-A6BE385AC0CC}" srcId="{1F8A3A91-5EF6-4901-A594-264886BB4518}" destId="{A672AA0B-3117-43D7-A262-1CF2EAF32ADD}" srcOrd="0" destOrd="0" parTransId="{4BB78CF1-99B9-46EB-91C1-B414D4C60BEA}" sibTransId="{8D295CE6-388C-4610-B1DD-7F2E708F51CC}"/>
    <dgm:cxn modelId="{0493209C-89FA-4843-938E-1D739700B8E2}" srcId="{A672AA0B-3117-43D7-A262-1CF2EAF32ADD}" destId="{7FA45513-DACA-4DBF-BEDF-B7251BA0A0D9}" srcOrd="1" destOrd="0" parTransId="{4A334609-0204-41E0-8D71-743779EFE95C}" sibTransId="{7C60772E-6F02-413A-81F6-EE4229437460}"/>
    <dgm:cxn modelId="{FA47C218-8439-4637-9F3D-7A672DEA7C22}" type="presOf" srcId="{8C81F628-A3AF-4009-9434-95BAA6530B50}" destId="{304784FF-CEB4-4864-A5F2-85114F84E541}" srcOrd="0" destOrd="0" presId="urn:microsoft.com/office/officeart/2005/8/layout/radial3"/>
    <dgm:cxn modelId="{0CA005C7-D0DC-4805-99F6-70EF2742565A}" type="presOf" srcId="{38A4606E-48B2-469D-99AE-30E45E5F7E0D}" destId="{FBF48B35-66C6-4E43-96F3-E3DDB7C7E10C}" srcOrd="0" destOrd="0" presId="urn:microsoft.com/office/officeart/2005/8/layout/radial3"/>
    <dgm:cxn modelId="{F957D65C-A586-4582-9C1F-6903F24B6DB7}" srcId="{A672AA0B-3117-43D7-A262-1CF2EAF32ADD}" destId="{8C81F628-A3AF-4009-9434-95BAA6530B50}" srcOrd="2" destOrd="0" parTransId="{5A25DFCA-2BC2-4B45-A16E-8DECC2079047}" sibTransId="{BF8CE6E9-8553-4E91-AF65-C0E09ECFE623}"/>
    <dgm:cxn modelId="{F1CAE023-EBF4-4B5D-A3A5-D7537DEB8DA2}" srcId="{1F8A3A91-5EF6-4901-A594-264886BB4518}" destId="{03ABEC2A-FAD8-4298-ADAB-3524BEF81DD7}" srcOrd="3" destOrd="0" parTransId="{0C474708-8A97-4E20-9A86-AC8FD08DE908}" sibTransId="{52C98184-A353-4188-A404-60B943D3228D}"/>
    <dgm:cxn modelId="{CD1BA63D-EA06-4FC1-9317-24937BCB13F3}" srcId="{A672AA0B-3117-43D7-A262-1CF2EAF32ADD}" destId="{F3F47844-3E8A-4467-920E-EB6EB57D6479}" srcOrd="4" destOrd="0" parTransId="{9040D8E6-97A0-4E82-AAC8-2746CC6D5837}" sibTransId="{A65C38DA-583C-4238-8D87-FE14AD9867EB}"/>
    <dgm:cxn modelId="{209E6831-B344-4AB7-A444-7E0C91514371}" type="presOf" srcId="{3090EFAF-6255-4DAF-969E-3863D4B9E0A9}" destId="{5837A6DE-411C-4A8A-8889-4B2B10FFEB55}" srcOrd="0" destOrd="0" presId="urn:microsoft.com/office/officeart/2005/8/layout/radial3"/>
    <dgm:cxn modelId="{77490FB7-F0A2-400B-9B69-C559E4B6C3B4}" type="presOf" srcId="{F3F47844-3E8A-4467-920E-EB6EB57D6479}" destId="{93661D73-6E5C-45DD-8D67-1B4B2646362A}" srcOrd="0" destOrd="0" presId="urn:microsoft.com/office/officeart/2005/8/layout/radial3"/>
    <dgm:cxn modelId="{5E1522E6-EF9F-4DF7-8830-D83B69FF1118}" srcId="{A672AA0B-3117-43D7-A262-1CF2EAF32ADD}" destId="{3090EFAF-6255-4DAF-969E-3863D4B9E0A9}" srcOrd="3" destOrd="0" parTransId="{FBB11BD0-4B28-444A-8842-047E830BB60D}" sibTransId="{F9286EE7-CBF2-4103-9737-4B1B1511D5C4}"/>
    <dgm:cxn modelId="{71E1AB74-FD94-4082-AF57-D59072132B3F}" type="presOf" srcId="{24DE0BDD-7B06-4382-82F1-77B85489DDE2}" destId="{AE90A6FD-F786-4D2A-870C-F39CEE8041E5}" srcOrd="0" destOrd="0" presId="urn:microsoft.com/office/officeart/2005/8/layout/radial3"/>
    <dgm:cxn modelId="{49C2F957-EF3C-4CB4-809E-0B26380E5477}" type="presOf" srcId="{23AA13BB-C5FD-439E-AB1B-B37E411C1D85}" destId="{F2900E09-CBE2-478B-B251-8A9FF1327D1C}" srcOrd="0" destOrd="0" presId="urn:microsoft.com/office/officeart/2005/8/layout/radial3"/>
    <dgm:cxn modelId="{209D6C11-6605-44C3-809D-2F955D242C7E}" srcId="{1F8A3A91-5EF6-4901-A594-264886BB4518}" destId="{64D2DA76-A789-4FE7-8B62-3F481651F0AE}" srcOrd="2" destOrd="0" parTransId="{45924806-A39E-4BF6-AB9C-C73125893CC7}" sibTransId="{96BBA08F-537C-413A-BDFA-74190401BC31}"/>
    <dgm:cxn modelId="{F863A663-8B75-48FA-AB81-F25EEEE0C494}" type="presOf" srcId="{1F8A3A91-5EF6-4901-A594-264886BB4518}" destId="{ABABBE06-5FED-40C5-A5C6-BFAAF0CE06CB}" srcOrd="0" destOrd="0" presId="urn:microsoft.com/office/officeart/2005/8/layout/radial3"/>
    <dgm:cxn modelId="{AD5FFDDD-27F1-4E71-80F9-37353DF3EAAE}" srcId="{1F8A3A91-5EF6-4901-A594-264886BB4518}" destId="{1290E07F-FB89-4B8D-971A-857472E112B8}" srcOrd="1" destOrd="0" parTransId="{C02B900D-BC64-4ACF-9AF0-DF00A7B8F35E}" sibTransId="{F4B41F8F-383E-4F8D-91C1-7F7881676156}"/>
    <dgm:cxn modelId="{B4BC923E-11D3-41A5-95FB-633898315D63}" srcId="{A672AA0B-3117-43D7-A262-1CF2EAF32ADD}" destId="{23AA13BB-C5FD-439E-AB1B-B37E411C1D85}" srcOrd="0" destOrd="0" parTransId="{D881B8D4-30E1-4040-B1C9-6AB0BDF81EF4}" sibTransId="{13F30A49-2001-49FB-9DC7-472B44FD77A4}"/>
    <dgm:cxn modelId="{44D1AD3C-1D81-41F5-B1A4-1ED17BF0116A}" srcId="{A672AA0B-3117-43D7-A262-1CF2EAF32ADD}" destId="{38A4606E-48B2-469D-99AE-30E45E5F7E0D}" srcOrd="6" destOrd="0" parTransId="{88AC0BA9-FFC5-408C-AF2B-81F15FF01FC9}" sibTransId="{E9627E5B-4402-4002-8FD2-12B0B0F16B00}"/>
    <dgm:cxn modelId="{27F533BB-F741-45D1-A030-A3A73BD43EB9}" type="presOf" srcId="{7FA45513-DACA-4DBF-BEDF-B7251BA0A0D9}" destId="{AE9820D5-7743-4A4B-A16B-2B94040BDF5F}" srcOrd="0" destOrd="0" presId="urn:microsoft.com/office/officeart/2005/8/layout/radial3"/>
    <dgm:cxn modelId="{B2B7344B-89C5-4BB2-A974-994C738963E6}" type="presOf" srcId="{A672AA0B-3117-43D7-A262-1CF2EAF32ADD}" destId="{9E2E1BA0-7FB6-4D81-AAD0-40F19B728950}" srcOrd="0" destOrd="0" presId="urn:microsoft.com/office/officeart/2005/8/layout/radial3"/>
    <dgm:cxn modelId="{6A6288C3-8A5A-4EE3-94DD-38D19AB6DEB9}" type="presParOf" srcId="{ABABBE06-5FED-40C5-A5C6-BFAAF0CE06CB}" destId="{5863D66D-D9D0-4C17-866E-1BD27F93E44D}" srcOrd="0" destOrd="0" presId="urn:microsoft.com/office/officeart/2005/8/layout/radial3"/>
    <dgm:cxn modelId="{51EC44C2-36A0-4B0B-ABD0-BA7E9D7D2946}" type="presParOf" srcId="{5863D66D-D9D0-4C17-866E-1BD27F93E44D}" destId="{9E2E1BA0-7FB6-4D81-AAD0-40F19B728950}" srcOrd="0" destOrd="0" presId="urn:microsoft.com/office/officeart/2005/8/layout/radial3"/>
    <dgm:cxn modelId="{DB42A7F6-F40C-4440-A2DC-4BF551973143}" type="presParOf" srcId="{5863D66D-D9D0-4C17-866E-1BD27F93E44D}" destId="{F2900E09-CBE2-478B-B251-8A9FF1327D1C}" srcOrd="1" destOrd="0" presId="urn:microsoft.com/office/officeart/2005/8/layout/radial3"/>
    <dgm:cxn modelId="{4B60C46E-98F5-4005-BE2B-271BB61A87C1}" type="presParOf" srcId="{5863D66D-D9D0-4C17-866E-1BD27F93E44D}" destId="{AE9820D5-7743-4A4B-A16B-2B94040BDF5F}" srcOrd="2" destOrd="0" presId="urn:microsoft.com/office/officeart/2005/8/layout/radial3"/>
    <dgm:cxn modelId="{1066793B-328D-4B1D-8181-5E2DFFD62AB2}" type="presParOf" srcId="{5863D66D-D9D0-4C17-866E-1BD27F93E44D}" destId="{304784FF-CEB4-4864-A5F2-85114F84E541}" srcOrd="3" destOrd="0" presId="urn:microsoft.com/office/officeart/2005/8/layout/radial3"/>
    <dgm:cxn modelId="{954E08E5-463E-4F01-9D98-6F52CD98B0D1}" type="presParOf" srcId="{5863D66D-D9D0-4C17-866E-1BD27F93E44D}" destId="{5837A6DE-411C-4A8A-8889-4B2B10FFEB55}" srcOrd="4" destOrd="0" presId="urn:microsoft.com/office/officeart/2005/8/layout/radial3"/>
    <dgm:cxn modelId="{33557350-52F0-4C5F-9364-6EA67BF9316F}" type="presParOf" srcId="{5863D66D-D9D0-4C17-866E-1BD27F93E44D}" destId="{93661D73-6E5C-45DD-8D67-1B4B2646362A}" srcOrd="5" destOrd="0" presId="urn:microsoft.com/office/officeart/2005/8/layout/radial3"/>
    <dgm:cxn modelId="{F3AD4B1A-9426-4F29-A3AA-6CB36A40740D}" type="presParOf" srcId="{5863D66D-D9D0-4C17-866E-1BD27F93E44D}" destId="{AE90A6FD-F786-4D2A-870C-F39CEE8041E5}" srcOrd="6" destOrd="0" presId="urn:microsoft.com/office/officeart/2005/8/layout/radial3"/>
    <dgm:cxn modelId="{B1A521A5-9139-4663-8E64-2201BCDB83CE}" type="presParOf" srcId="{5863D66D-D9D0-4C17-866E-1BD27F93E44D}" destId="{FBF48B35-66C6-4E43-96F3-E3DDB7C7E10C}" srcOrd="7" destOrd="0" presId="urn:microsoft.com/office/officeart/2005/8/layout/radial3"/>
  </dgm:cxnLst>
  <dgm:bg>
    <a:solidFill>
      <a:srgbClr val="FFFFCC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E1BA0-7FB6-4D81-AAD0-40F19B728950}">
      <dsp:nvSpPr>
        <dsp:cNvPr id="0" name=""/>
        <dsp:cNvSpPr/>
      </dsp:nvSpPr>
      <dsp:spPr>
        <a:xfrm>
          <a:off x="1997000" y="1274460"/>
          <a:ext cx="3048385" cy="30483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/>
            <a:t>Формы работы</a:t>
          </a:r>
          <a:endParaRPr lang="ru-RU" sz="4100" b="1" kern="1200" dirty="0"/>
        </a:p>
      </dsp:txBody>
      <dsp:txXfrm>
        <a:off x="2443426" y="1720886"/>
        <a:ext cx="2155533" cy="2155533"/>
      </dsp:txXfrm>
    </dsp:sp>
    <dsp:sp modelId="{F2900E09-CBE2-478B-B251-8A9FF1327D1C}">
      <dsp:nvSpPr>
        <dsp:cNvPr id="0" name=""/>
        <dsp:cNvSpPr/>
      </dsp:nvSpPr>
      <dsp:spPr>
        <a:xfrm>
          <a:off x="2778112" y="20969"/>
          <a:ext cx="1524192" cy="15241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Игра</a:t>
          </a:r>
          <a:endParaRPr lang="ru-RU" sz="1000" b="1" kern="1200" dirty="0"/>
        </a:p>
      </dsp:txBody>
      <dsp:txXfrm>
        <a:off x="3001325" y="244182"/>
        <a:ext cx="1077766" cy="1077766"/>
      </dsp:txXfrm>
    </dsp:sp>
    <dsp:sp modelId="{AE9820D5-7743-4A4B-A16B-2B94040BDF5F}">
      <dsp:nvSpPr>
        <dsp:cNvPr id="0" name=""/>
        <dsp:cNvSpPr/>
      </dsp:nvSpPr>
      <dsp:spPr>
        <a:xfrm>
          <a:off x="4312064" y="798106"/>
          <a:ext cx="1524192" cy="15241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Экскурсии</a:t>
          </a:r>
          <a:endParaRPr lang="ru-RU" sz="1000" b="1" kern="1200" dirty="0"/>
        </a:p>
      </dsp:txBody>
      <dsp:txXfrm>
        <a:off x="4535277" y="1021319"/>
        <a:ext cx="1077766" cy="1077766"/>
      </dsp:txXfrm>
    </dsp:sp>
    <dsp:sp modelId="{304784FF-CEB4-4864-A5F2-85114F84E541}">
      <dsp:nvSpPr>
        <dsp:cNvPr id="0" name=""/>
        <dsp:cNvSpPr/>
      </dsp:nvSpPr>
      <dsp:spPr>
        <a:xfrm>
          <a:off x="4561883" y="2383125"/>
          <a:ext cx="1791658" cy="17150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Художественно-эстетическая деятельность</a:t>
          </a:r>
          <a:endParaRPr lang="ru-RU" sz="1000" b="1" kern="1200" dirty="0"/>
        </a:p>
      </dsp:txBody>
      <dsp:txXfrm>
        <a:off x="4824265" y="2634289"/>
        <a:ext cx="1266894" cy="1212724"/>
      </dsp:txXfrm>
    </dsp:sp>
    <dsp:sp modelId="{5837A6DE-411C-4A8A-8889-4B2B10FFEB55}">
      <dsp:nvSpPr>
        <dsp:cNvPr id="0" name=""/>
        <dsp:cNvSpPr/>
      </dsp:nvSpPr>
      <dsp:spPr>
        <a:xfrm>
          <a:off x="3620929" y="3826170"/>
          <a:ext cx="1524192" cy="15241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Художественная литература</a:t>
          </a:r>
          <a:endParaRPr lang="ru-RU" sz="1000" b="1" kern="1200" dirty="0"/>
        </a:p>
      </dsp:txBody>
      <dsp:txXfrm>
        <a:off x="3844142" y="4049383"/>
        <a:ext cx="1077766" cy="1077766"/>
      </dsp:txXfrm>
    </dsp:sp>
    <dsp:sp modelId="{93661D73-6E5C-45DD-8D67-1B4B2646362A}">
      <dsp:nvSpPr>
        <dsp:cNvPr id="0" name=""/>
        <dsp:cNvSpPr/>
      </dsp:nvSpPr>
      <dsp:spPr>
        <a:xfrm>
          <a:off x="1897265" y="3826170"/>
          <a:ext cx="1524192" cy="15241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Праздники</a:t>
          </a:r>
          <a:endParaRPr lang="ru-RU" sz="1000" b="1" kern="1200" dirty="0"/>
        </a:p>
      </dsp:txBody>
      <dsp:txXfrm>
        <a:off x="2120478" y="4049383"/>
        <a:ext cx="1077766" cy="1077766"/>
      </dsp:txXfrm>
    </dsp:sp>
    <dsp:sp modelId="{AE90A6FD-F786-4D2A-870C-F39CEE8041E5}">
      <dsp:nvSpPr>
        <dsp:cNvPr id="0" name=""/>
        <dsp:cNvSpPr/>
      </dsp:nvSpPr>
      <dsp:spPr>
        <a:xfrm>
          <a:off x="813025" y="2413224"/>
          <a:ext cx="1524192" cy="15241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Викторины</a:t>
          </a:r>
          <a:endParaRPr lang="ru-RU" sz="1000" b="1" kern="1200" dirty="0"/>
        </a:p>
      </dsp:txBody>
      <dsp:txXfrm>
        <a:off x="1036238" y="2636437"/>
        <a:ext cx="1077766" cy="1077766"/>
      </dsp:txXfrm>
    </dsp:sp>
    <dsp:sp modelId="{FBF48B35-66C6-4E43-96F3-E3DDB7C7E10C}">
      <dsp:nvSpPr>
        <dsp:cNvPr id="0" name=""/>
        <dsp:cNvSpPr/>
      </dsp:nvSpPr>
      <dsp:spPr>
        <a:xfrm>
          <a:off x="877373" y="597393"/>
          <a:ext cx="1682845" cy="16191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Беседа</a:t>
          </a:r>
          <a:endParaRPr lang="ru-RU" sz="1000" b="1" kern="1200" dirty="0"/>
        </a:p>
      </dsp:txBody>
      <dsp:txXfrm>
        <a:off x="1123820" y="834510"/>
        <a:ext cx="1189951" cy="1144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FC7FEC0-68E8-44A4-AF67-599DBD78F280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10C0FEB-F498-4845-B7AF-0C3021EE79B1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FEC0-68E8-44A4-AF67-599DBD78F280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0FEB-F498-4845-B7AF-0C3021EE79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FEC0-68E8-44A4-AF67-599DBD78F280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0FEB-F498-4845-B7AF-0C3021EE79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FEC0-68E8-44A4-AF67-599DBD78F280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0FEB-F498-4845-B7AF-0C3021EE79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FEC0-68E8-44A4-AF67-599DBD78F280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0FEB-F498-4845-B7AF-0C3021EE79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FEC0-68E8-44A4-AF67-599DBD78F280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0FEB-F498-4845-B7AF-0C3021EE79B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FEC0-68E8-44A4-AF67-599DBD78F280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0FEB-F498-4845-B7AF-0C3021EE79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FEC0-68E8-44A4-AF67-599DBD78F280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0FEB-F498-4845-B7AF-0C3021EE79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FEC0-68E8-44A4-AF67-599DBD78F280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0FEB-F498-4845-B7AF-0C3021EE79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FEC0-68E8-44A4-AF67-599DBD78F280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0FEB-F498-4845-B7AF-0C3021EE79B1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FEC0-68E8-44A4-AF67-599DBD78F280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0FEB-F498-4845-B7AF-0C3021EE79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FC7FEC0-68E8-44A4-AF67-599DBD78F280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10C0FEB-F498-4845-B7AF-0C3021EE79B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2564904"/>
            <a:ext cx="3672407" cy="1845732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«Край родной на век любимый»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672216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200" b="1" dirty="0" smtClean="0"/>
              <a:t>(мини- музей</a:t>
            </a:r>
            <a:r>
              <a:rPr lang="ru-RU" sz="1200" dirty="0" smtClean="0"/>
              <a:t>)</a:t>
            </a:r>
          </a:p>
          <a:p>
            <a:pPr algn="r"/>
            <a:endParaRPr lang="ru-RU" sz="1200" dirty="0"/>
          </a:p>
          <a:p>
            <a:pPr algn="r"/>
            <a:endParaRPr lang="ru-RU" sz="1200" dirty="0" smtClean="0"/>
          </a:p>
          <a:p>
            <a:pPr algn="r"/>
            <a:r>
              <a:rPr lang="ru-RU" sz="1200" b="1" dirty="0" smtClean="0"/>
              <a:t>Подготовили педагоги группы №9:</a:t>
            </a:r>
          </a:p>
          <a:p>
            <a:pPr algn="ctr"/>
            <a:r>
              <a:rPr lang="ru-RU" sz="1200" b="1" dirty="0" smtClean="0"/>
              <a:t>                                 Усенко А.Н.</a:t>
            </a:r>
          </a:p>
          <a:p>
            <a:pPr algn="ctr"/>
            <a:r>
              <a:rPr lang="ru-RU" sz="1200" b="1" dirty="0" smtClean="0"/>
              <a:t>                                          </a:t>
            </a:r>
            <a:r>
              <a:rPr lang="ru-RU" sz="1200" b="1" dirty="0" err="1" smtClean="0"/>
              <a:t>Биктимирова</a:t>
            </a:r>
            <a:r>
              <a:rPr lang="ru-RU" sz="1200" b="1" dirty="0" smtClean="0"/>
              <a:t> Т.И.</a:t>
            </a:r>
          </a:p>
          <a:p>
            <a:pPr algn="ctr"/>
            <a:r>
              <a:rPr lang="ru-RU" sz="1200" b="1" dirty="0" smtClean="0"/>
              <a:t>                                     </a:t>
            </a:r>
            <a:r>
              <a:rPr lang="ru-RU" sz="1200" b="1" dirty="0" err="1" smtClean="0"/>
              <a:t>Попелыш</a:t>
            </a:r>
            <a:r>
              <a:rPr lang="ru-RU" sz="1200" b="1" dirty="0" smtClean="0"/>
              <a:t> Н.Ю</a:t>
            </a:r>
          </a:p>
          <a:p>
            <a:pPr algn="ctr"/>
            <a:r>
              <a:rPr lang="ru-RU" sz="1200" b="1" dirty="0" smtClean="0"/>
              <a:t>2020г.</a:t>
            </a:r>
          </a:p>
          <a:p>
            <a:pPr algn="ctr"/>
            <a:endParaRPr lang="ru-RU" sz="1200" b="1" dirty="0"/>
          </a:p>
          <a:p>
            <a:pPr algn="ctr"/>
            <a:endParaRPr lang="ru-RU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47667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Муниципальное дошкольное образовательное автономное учреждение «Детский сад №38 «Солнышко» комбинированного вида Г. Орска»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58214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-1326148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70804622"/>
              </p:ext>
            </p:extLst>
          </p:nvPr>
        </p:nvGraphicFramePr>
        <p:xfrm>
          <a:off x="971600" y="836712"/>
          <a:ext cx="717612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59819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Перспектива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028343"/>
            <a:ext cx="72728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Ребенок </a:t>
            </a:r>
            <a:r>
              <a:rPr lang="ru-RU" dirty="0"/>
              <a:t>имеет представления об особенностях народных промыслов Оренбургской области (пуховый платок, Уральская роспись, яшма).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Имеет общие представления об уральских мастерах,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Владеет первоначальными навыками изготовления пуховых изделий, использования Уральской росписи,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Знает и называет национальности, проживающие в городе,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Знаком с особенностями культуры, традициями, костюмами, изготовления украшений.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Имеет общие представления об истории своего города, символике, традициях родного города.</a:t>
            </a:r>
          </a:p>
        </p:txBody>
      </p:sp>
    </p:spTree>
    <p:extLst>
      <p:ext uri="{BB962C8B-B14F-4D97-AF65-F5344CB8AC3E}">
        <p14:creationId xmlns:p14="http://schemas.microsoft.com/office/powerpoint/2010/main" val="37431652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506259"/>
              </p:ext>
            </p:extLst>
          </p:nvPr>
        </p:nvGraphicFramePr>
        <p:xfrm>
          <a:off x="755575" y="1052736"/>
          <a:ext cx="7560840" cy="5270246"/>
        </p:xfrm>
        <a:graphic>
          <a:graphicData uri="http://schemas.openxmlformats.org/drawingml/2006/table">
            <a:tbl>
              <a:tblPr firstRow="1" firstCol="1" bandRow="1"/>
              <a:tblGrid>
                <a:gridCol w="551310"/>
                <a:gridCol w="1961807"/>
                <a:gridCol w="2648443"/>
                <a:gridCol w="2399280"/>
              </a:tblGrid>
              <a:tr h="185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№п/п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54" marR="21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Образовательная      область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54" marR="21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54" marR="21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Решение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54" marR="21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54" marR="21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Физическое развитие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54" marR="21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народных игр на прогулке, занятиях, досугах, праздниках. Подвижные игры: русские народные, казахские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54" marR="21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Формирование интереса к народным играм. Укрепление физического здоровья. Воспитывать желание самостоятельно организовывать и проводить подвижные игры и упражнения со сверстниками.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54" marR="21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54" marR="21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Познавательное развитие.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54" marR="21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Формирование целостной картины мира и расширение кругозора в части представлений о себе, семье, малой родине, традициях, культуре русского народа и малых народов родного края, достопримечательностях, промышленности малой родины, полезных ископаемых и природой родного края. Расширение представления о родном  городе,  названиях улиц, закреплять знания о достопримечательностях города Орска. Подвести детей к пониманию того, что история  родного  города, региона неразрывно связана с историей России..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54" marR="21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Поддерживать и стимулировать попытки самостоятельного познания детьми окружающих предметов, установление связи между ними. Знакомство с историческим прошлым, экономическим, культурным и природным наследием  Оренбургского края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54" marR="21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8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54" marR="21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Коммуникативно-личностное развитие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54" marR="21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Формирование толерантного отношения к людям разной национальности через знакомство с их культурой, традициями, обычаями, воспитание уважения к старшим, к труду взрослых, побуждать к соблюдению элементарных общепринятых норм и правил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54" marR="21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Использование народных песен, </a:t>
                      </a:r>
                      <a:r>
                        <a:rPr lang="ru-RU" sz="9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потешек</a:t>
                      </a: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 режимных моментах, совместной деятельности, развлечениях для расширения представлений о традициях русского народа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54" marR="21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54" marR="21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Речевое развитие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54" marR="21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Развитие свободного общения со взрослыми и детьми в части формирования первичных ценностных представлений, представлений о себе, семье, малой родины, а также, составление рассказов о семье, малой родине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54" marR="21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Использование художественных произведений для формирования ценностных представлений о себе, семье и малой родине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54" marR="21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54" marR="21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Художественно-эстетическое развитие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54" marR="21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Расширять представления детей о творчестве местных художников, познакомить с особенностями народных промыслов региона: Уральской росписи, изделиями из яшмы Оренбургский пуховой платок.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54" marR="21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Использование продуктивных видов деятельности для обогащения содержания, закрепления результатов освоения программного материала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54" marR="21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1640" y="69269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Интеграция образовательных областей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783178"/>
          </a:xfrm>
        </p:spPr>
        <p:txBody>
          <a:bodyPr/>
          <a:lstStyle/>
          <a:p>
            <a:pPr algn="ctr"/>
            <a:r>
              <a:rPr lang="ru-RU" b="1" i="1" dirty="0" smtClean="0"/>
              <a:t>Экспозиции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426" y="1750146"/>
            <a:ext cx="1895475" cy="1573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1895475" cy="15906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82" y="1700808"/>
            <a:ext cx="1884363" cy="1524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19890"/>
            <a:ext cx="2768600" cy="3219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01" y="3573016"/>
            <a:ext cx="19812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13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88236"/>
            <a:ext cx="3303587" cy="24812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73" y="332656"/>
            <a:ext cx="3151187" cy="2365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640137" cy="2620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8480"/>
            <a:ext cx="3365500" cy="2524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33" y="476672"/>
            <a:ext cx="4670425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018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84984"/>
            <a:ext cx="3876675" cy="2901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06" y="692696"/>
            <a:ext cx="3213100" cy="2401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01291"/>
            <a:ext cx="3230563" cy="2420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27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645" y="2348881"/>
            <a:ext cx="6637468" cy="2160240"/>
          </a:xfrm>
        </p:spPr>
        <p:txBody>
          <a:bodyPr/>
          <a:lstStyle/>
          <a:p>
            <a:r>
              <a:rPr lang="ru-RU" b="1" i="1" dirty="0" smtClean="0"/>
              <a:t>Спасибо за внимание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464" y="548680"/>
            <a:ext cx="2426695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78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« Край родной навек любимый»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323652"/>
            <a:ext cx="7920880" cy="3508977"/>
          </a:xfrm>
        </p:spPr>
        <p:txBody>
          <a:bodyPr/>
          <a:lstStyle/>
          <a:p>
            <a:pPr marL="68580" indent="0">
              <a:buNone/>
            </a:pPr>
            <a:r>
              <a:rPr lang="ru-RU" b="1" dirty="0"/>
              <a:t>«Подобно тому, как цветок вырастает из зерна,</a:t>
            </a:r>
          </a:p>
          <a:p>
            <a:pPr marL="68580" indent="0">
              <a:buNone/>
            </a:pPr>
            <a:r>
              <a:rPr lang="ru-RU" b="1" dirty="0"/>
              <a:t>наша любовь к Родине имеет своим истоком</a:t>
            </a:r>
          </a:p>
          <a:p>
            <a:pPr marL="68580" indent="0">
              <a:buNone/>
            </a:pPr>
            <a:r>
              <a:rPr lang="ru-RU" b="1" dirty="0"/>
              <a:t>тот </a:t>
            </a:r>
            <a:r>
              <a:rPr lang="ru-RU" b="1" i="1" dirty="0"/>
              <a:t>«уголок земли»</a:t>
            </a:r>
            <a:r>
              <a:rPr lang="ru-RU" b="1" dirty="0"/>
              <a:t>, где мы родились и выросли»</a:t>
            </a:r>
          </a:p>
          <a:p>
            <a:pPr marL="68580" indent="0" algn="r">
              <a:buNone/>
            </a:pPr>
            <a:r>
              <a:rPr lang="ru-RU" b="1" i="1" dirty="0"/>
              <a:t>(Н. Смирнов)</a:t>
            </a:r>
            <a:endParaRPr lang="ru-RU" b="1" dirty="0"/>
          </a:p>
          <a:p>
            <a:pPr marL="68580" indent="0">
              <a:buNone/>
            </a:pP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61048"/>
            <a:ext cx="3494087" cy="2620963"/>
          </a:xfrm>
          <a:prstGeom prst="rect">
            <a:avLst/>
          </a:prstGeom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3633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720080"/>
          </a:xfrm>
        </p:spPr>
        <p:txBody>
          <a:bodyPr/>
          <a:lstStyle/>
          <a:p>
            <a:pPr algn="ctr"/>
            <a:r>
              <a:rPr lang="ru-RU" b="1" dirty="0"/>
              <a:t>Актуальность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7193" y="1423203"/>
            <a:ext cx="71287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Сегодня мы говорим о мини - музее, как об одном из средств развития интереса к народной культуре и традициям детей дошкольного возраста. Создание мини- музеев в детском саду на сегодняшний день очень актуально. </a:t>
            </a:r>
            <a:endParaRPr lang="ru-RU" b="1" i="1" dirty="0" smtClean="0"/>
          </a:p>
          <a:p>
            <a:r>
              <a:rPr lang="ru-RU" b="1" i="1" dirty="0" smtClean="0"/>
              <a:t>С </a:t>
            </a:r>
            <a:r>
              <a:rPr lang="ru-RU" b="1" i="1" dirty="0"/>
              <a:t>раннего детства ребенок живет в родной национальной среде, «впитывая с молоком матери» культурные ценности и нравственные ориентиры, заложенные в культуре народа. Взрослея, он сам становится представителем своего народа, хранителем и продолжателем </a:t>
            </a:r>
            <a:r>
              <a:rPr lang="ru-RU" b="1" i="1" dirty="0" smtClean="0"/>
              <a:t>традиций.</a:t>
            </a:r>
            <a:endParaRPr lang="ru-RU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360" y="4365104"/>
            <a:ext cx="28416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3962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05752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Цель: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Создание условий для формирования у детей нравственно-патриотических чувств и толерантности к людям других национальностей. </a:t>
            </a:r>
            <a:b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49080"/>
            <a:ext cx="2232025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90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16864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Задачи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80728"/>
            <a:ext cx="828092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dirty="0" smtClean="0"/>
              <a:t>1</a:t>
            </a:r>
            <a:r>
              <a:rPr lang="ru-RU" dirty="0"/>
              <a:t>. Расширить знания о жизни людей, живущих в Оренбургской области, их обычаях, традициях, </a:t>
            </a:r>
            <a:r>
              <a:rPr lang="ru-RU" dirty="0" smtClean="0"/>
              <a:t>фольклоре</a:t>
            </a:r>
            <a:r>
              <a:rPr lang="ru-RU" dirty="0"/>
              <a:t>.</a:t>
            </a:r>
          </a:p>
          <a:p>
            <a:r>
              <a:rPr lang="ru-RU" dirty="0"/>
              <a:t>2. Познакомить с национальной одеждой народов живущих в Оренбургской области;</a:t>
            </a:r>
          </a:p>
          <a:p>
            <a:r>
              <a:rPr lang="ru-RU" dirty="0"/>
              <a:t>3. Дать представление о национальных жилищах русских, казахов;</a:t>
            </a:r>
          </a:p>
          <a:p>
            <a:r>
              <a:rPr lang="ru-RU" dirty="0"/>
              <a:t>4. Приобщать детей и родителей к играм народов Южного Урала;</a:t>
            </a:r>
          </a:p>
          <a:p>
            <a:r>
              <a:rPr lang="ru-RU" dirty="0"/>
              <a:t>5. Воспитывать чувство толерантности к представителям других национальностей в своей группе и в общем, чувство гордости за свой народ и его культуру. </a:t>
            </a:r>
          </a:p>
          <a:p>
            <a:r>
              <a:rPr lang="ru-RU" dirty="0"/>
              <a:t> 6.Расширение кругозора дошкольников;</a:t>
            </a:r>
          </a:p>
          <a:p>
            <a:r>
              <a:rPr lang="ru-RU" b="1" i="1" u="sng" dirty="0"/>
              <a:t>Коррекционные задачи (для детей с речевыми нарушениями):</a:t>
            </a:r>
            <a:endParaRPr lang="ru-RU" dirty="0"/>
          </a:p>
          <a:p>
            <a:r>
              <a:rPr lang="ru-RU" dirty="0"/>
              <a:t>1.Уточнять и расширять словарный запас слов по теме: «Край родной на век любимый»</a:t>
            </a:r>
          </a:p>
          <a:p>
            <a:r>
              <a:rPr lang="ru-RU" dirty="0"/>
              <a:t>2.Совершенствовать грамматический строй речи.</a:t>
            </a:r>
          </a:p>
          <a:p>
            <a:r>
              <a:rPr lang="ru-RU" dirty="0"/>
              <a:t>3.Развивать связную речь.</a:t>
            </a:r>
          </a:p>
          <a:p>
            <a:r>
              <a:rPr lang="ru-RU" dirty="0"/>
              <a:t>4.Оптимизировать эффективно – эмоциональную сферу личности </a:t>
            </a:r>
            <a:r>
              <a:rPr lang="ru-RU" dirty="0" smtClean="0"/>
              <a:t>ребёнка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84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92088"/>
          </a:xfrm>
        </p:spPr>
        <p:txBody>
          <a:bodyPr/>
          <a:lstStyle/>
          <a:p>
            <a:r>
              <a:rPr lang="ru-RU" b="1" dirty="0"/>
              <a:t>Паспорт мини – музея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-633650"/>
            <a:ext cx="842493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u="sng" dirty="0" smtClean="0"/>
              <a:t>Цель</a:t>
            </a:r>
            <a:r>
              <a:rPr lang="ru-RU" b="1" u="sng" dirty="0"/>
              <a:t>:</a:t>
            </a:r>
            <a:r>
              <a:rPr lang="ru-RU" u="sng" dirty="0"/>
              <a:t> </a:t>
            </a:r>
            <a:r>
              <a:rPr lang="ru-RU" dirty="0"/>
              <a:t>Формирование у детей нравственно-патриотических чувств и толерантности к людям других национальностей. </a:t>
            </a:r>
          </a:p>
          <a:p>
            <a:pPr algn="ctr"/>
            <a:r>
              <a:rPr lang="ru-RU" b="1" dirty="0"/>
              <a:t>Задачи:</a:t>
            </a:r>
          </a:p>
          <a:p>
            <a:r>
              <a:rPr lang="ru-RU" dirty="0"/>
              <a:t>1. Включить педагогов, детей и родителей в творческий процесс по созданию и пополнению мини – музея.</a:t>
            </a:r>
          </a:p>
          <a:p>
            <a:r>
              <a:rPr lang="ru-RU" dirty="0"/>
              <a:t>2. Обеспечить безопасные, психологически-комфортные, эстетические и здоровье сберегающие условия;</a:t>
            </a:r>
          </a:p>
          <a:p>
            <a:r>
              <a:rPr lang="ru-RU" dirty="0"/>
              <a:t>3. Способствовать формированию представлений о формах традиционного семейного уклада;</a:t>
            </a:r>
          </a:p>
          <a:p>
            <a:r>
              <a:rPr lang="ru-RU" dirty="0"/>
              <a:t>4. Ориентировать семью на духовно – нравственное воспитание детей;</a:t>
            </a:r>
          </a:p>
          <a:p>
            <a:r>
              <a:rPr lang="ru-RU" dirty="0"/>
              <a:t>5. Формировать чувство любви к Родине на основе изучения русских народных, казахских традиций;</a:t>
            </a:r>
          </a:p>
          <a:p>
            <a:r>
              <a:rPr lang="ru-RU" dirty="0"/>
              <a:t>6. Развивать эстетический вкус, умение видеть, ценить и беречь красоту русской природы;</a:t>
            </a:r>
          </a:p>
          <a:p>
            <a:r>
              <a:rPr lang="ru-RU" dirty="0"/>
              <a:t>7. Обогащение </a:t>
            </a:r>
            <a:r>
              <a:rPr lang="ru-RU" dirty="0" err="1"/>
              <a:t>воспитательно</a:t>
            </a:r>
            <a:r>
              <a:rPr lang="ru-RU" dirty="0"/>
              <a:t> – образовательного процесса новыми формами работы с         детьми и их родителями.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3066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02474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Адресность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88706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Мини – музей: предназначен для воспитанников и родителей воспитанников ДОУ, где проводится ОД по образовательным областям с детьми дошкольного возраста; </a:t>
            </a:r>
          </a:p>
          <a:p>
            <a:r>
              <a:rPr lang="ru-RU" dirty="0"/>
              <a:t>  Мини - музей детского сада отражает специфику дошкольного возраста детей.</a:t>
            </a:r>
          </a:p>
          <a:p>
            <a:r>
              <a:rPr lang="ru-RU" dirty="0"/>
              <a:t>   Периодически музей пополняется экспонатами, здесь же размещаются работы педагогов, сотрудников, совместные работы детей и родителей воспитанников.</a:t>
            </a:r>
          </a:p>
          <a:p>
            <a:r>
              <a:rPr lang="ru-RU" dirty="0"/>
              <a:t>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3578225" cy="2689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00839"/>
            <a:ext cx="3646487" cy="2736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95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1333952"/>
          </a:xfrm>
        </p:spPr>
        <p:txBody>
          <a:bodyPr>
            <a:normAutofit/>
          </a:bodyPr>
          <a:lstStyle/>
          <a:p>
            <a:pPr algn="ctr"/>
            <a:r>
              <a:rPr lang="ru-RU" b="1" i="1" dirty="0"/>
              <a:t>Темы </a:t>
            </a:r>
            <a:r>
              <a:rPr lang="ru-RU" b="1" i="1" dirty="0" smtClean="0"/>
              <a:t>экскурсий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66843"/>
            <a:ext cx="81369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/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/>
              <a:t>«</a:t>
            </a:r>
            <a:r>
              <a:rPr lang="ru-RU" dirty="0"/>
              <a:t>Устройство русской избы», юрты  знакомство с </a:t>
            </a:r>
            <a:r>
              <a:rPr lang="ru-RU" dirty="0" smtClean="0"/>
              <a:t>русским, казахским </a:t>
            </a:r>
            <a:r>
              <a:rPr lang="ru-RU" dirty="0"/>
              <a:t>творчеством  (частушки, пословицы, сказки, </a:t>
            </a:r>
            <a:r>
              <a:rPr lang="ru-RU" dirty="0" err="1"/>
              <a:t>потешки</a:t>
            </a:r>
            <a:r>
              <a:rPr lang="ru-RU" dirty="0"/>
              <a:t> и др.),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/>
              <a:t>«Старинная посуда и предметы обихода</a:t>
            </a:r>
            <a:r>
              <a:rPr lang="ru-RU" dirty="0" smtClean="0"/>
              <a:t>»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/>
              <a:t>«Знакомство с русским народным, казахским ремеслом: вязание пухового платка, лоскутное мастерство, </a:t>
            </a:r>
            <a:r>
              <a:rPr lang="ru-RU" dirty="0" smtClean="0"/>
              <a:t>шитье, </a:t>
            </a:r>
            <a:r>
              <a:rPr lang="ru-RU" smtClean="0"/>
              <a:t>кошмоваляние</a:t>
            </a:r>
            <a:r>
              <a:rPr lang="ru-RU" dirty="0" smtClean="0"/>
              <a:t>» 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/>
              <a:t>«Народный досуг в избе: посиделки, вечерки, народные календарные праздники» и </a:t>
            </a:r>
            <a:r>
              <a:rPr lang="ru-RU" dirty="0" err="1" smtClean="0"/>
              <a:t>др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/>
              <a:t> Национальные </a:t>
            </a:r>
            <a:r>
              <a:rPr lang="ru-RU" dirty="0" smtClean="0"/>
              <a:t>костюмы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/>
              <a:t>Национальная </a:t>
            </a:r>
            <a:r>
              <a:rPr lang="ru-RU" dirty="0" smtClean="0"/>
              <a:t>кухня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/>
              <a:t>Декоративно- прикладное </a:t>
            </a:r>
            <a:r>
              <a:rPr lang="ru-RU" dirty="0" smtClean="0"/>
              <a:t>искусство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/>
              <a:t>Наш город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/>
              <a:t>«Уральские сказы»</a:t>
            </a:r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80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27664"/>
            <a:ext cx="77048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 План создания и работы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мини </a:t>
            </a:r>
            <a:r>
              <a:rPr lang="ru-RU" b="1" dirty="0"/>
              <a:t>- музея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582341"/>
            <a:ext cx="7272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dirty="0"/>
              <a:t>Постановка целей и задач перед родителями воспитанников детского сада.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dirty="0"/>
              <a:t>Сбор экспонатов;</a:t>
            </a:r>
          </a:p>
          <a:p>
            <a:r>
              <a:rPr lang="ru-RU" dirty="0"/>
              <a:t>-создание мини- музея;</a:t>
            </a:r>
          </a:p>
          <a:p>
            <a:r>
              <a:rPr lang="ru-RU" dirty="0"/>
              <a:t>-оформление экспозиций;</a:t>
            </a:r>
          </a:p>
          <a:p>
            <a:r>
              <a:rPr lang="ru-RU" dirty="0"/>
              <a:t>- реализация различных форм работы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Открытие </a:t>
            </a:r>
            <a:r>
              <a:rPr lang="ru-RU" dirty="0"/>
              <a:t>мини- музея;</a:t>
            </a:r>
          </a:p>
          <a:p>
            <a:r>
              <a:rPr lang="ru-RU" dirty="0"/>
              <a:t>-экскурсии;</a:t>
            </a:r>
          </a:p>
          <a:p>
            <a:r>
              <a:rPr lang="ru-RU" dirty="0"/>
              <a:t>- приглашение гостей;</a:t>
            </a:r>
          </a:p>
          <a:p>
            <a:r>
              <a:rPr lang="ru-RU" dirty="0"/>
              <a:t>- создание презентации мини- музея;</a:t>
            </a:r>
          </a:p>
          <a:p>
            <a:r>
              <a:rPr lang="ru-RU" dirty="0"/>
              <a:t>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9601"/>
            <a:ext cx="3533725" cy="299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50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85</TotalTime>
  <Words>1001</Words>
  <Application>Microsoft Office PowerPoint</Application>
  <PresentationFormat>Экран (4:3)</PresentationFormat>
  <Paragraphs>147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«Край родной на век любимый»</vt:lpstr>
      <vt:lpstr>« Край родной навек любимый»</vt:lpstr>
      <vt:lpstr>Актуальность</vt:lpstr>
      <vt:lpstr>Цель: Создание условий для формирования у детей нравственно-патриотических чувств и толерантности к людям других национальностей.  </vt:lpstr>
      <vt:lpstr>       Задачи: </vt:lpstr>
      <vt:lpstr>Паспорт мини – музея</vt:lpstr>
      <vt:lpstr>Адресность </vt:lpstr>
      <vt:lpstr>Темы экскурсий </vt:lpstr>
      <vt:lpstr> План создания и работы  мини - музея</vt:lpstr>
      <vt:lpstr>Презентация PowerPoint</vt:lpstr>
      <vt:lpstr>Перспектива</vt:lpstr>
      <vt:lpstr>Презентация PowerPoint</vt:lpstr>
      <vt:lpstr>Экспозиции</vt:lpstr>
      <vt:lpstr>Презентация PowerPoint</vt:lpstr>
      <vt:lpstr>Презентация PowerPoint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«Край родной на век любимый»</dc:title>
  <dc:creator>наташа</dc:creator>
  <cp:lastModifiedBy>наташа</cp:lastModifiedBy>
  <cp:revision>12</cp:revision>
  <dcterms:created xsi:type="dcterms:W3CDTF">2020-12-02T07:08:20Z</dcterms:created>
  <dcterms:modified xsi:type="dcterms:W3CDTF">2020-12-04T02:08:39Z</dcterms:modified>
</cp:coreProperties>
</file>