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08" r:id="rId2"/>
  </p:sldMasterIdLst>
  <p:notesMasterIdLst>
    <p:notesMasterId r:id="rId40"/>
  </p:notesMasterIdLst>
  <p:sldIdLst>
    <p:sldId id="256" r:id="rId3"/>
    <p:sldId id="423" r:id="rId4"/>
    <p:sldId id="424" r:id="rId5"/>
    <p:sldId id="425" r:id="rId6"/>
    <p:sldId id="386" r:id="rId7"/>
    <p:sldId id="378" r:id="rId8"/>
    <p:sldId id="414" r:id="rId9"/>
    <p:sldId id="415" r:id="rId10"/>
    <p:sldId id="416" r:id="rId11"/>
    <p:sldId id="417" r:id="rId12"/>
    <p:sldId id="373" r:id="rId13"/>
    <p:sldId id="375" r:id="rId14"/>
    <p:sldId id="426" r:id="rId15"/>
    <p:sldId id="418" r:id="rId16"/>
    <p:sldId id="419" r:id="rId17"/>
    <p:sldId id="360" r:id="rId18"/>
    <p:sldId id="434" r:id="rId19"/>
    <p:sldId id="420" r:id="rId20"/>
    <p:sldId id="421" r:id="rId21"/>
    <p:sldId id="362" r:id="rId22"/>
    <p:sldId id="422" r:id="rId23"/>
    <p:sldId id="436" r:id="rId24"/>
    <p:sldId id="371" r:id="rId25"/>
    <p:sldId id="435" r:id="rId26"/>
    <p:sldId id="402" r:id="rId27"/>
    <p:sldId id="427" r:id="rId28"/>
    <p:sldId id="428" r:id="rId29"/>
    <p:sldId id="429" r:id="rId30"/>
    <p:sldId id="370" r:id="rId31"/>
    <p:sldId id="430" r:id="rId32"/>
    <p:sldId id="431" r:id="rId33"/>
    <p:sldId id="433" r:id="rId34"/>
    <p:sldId id="432" r:id="rId35"/>
    <p:sldId id="403" r:id="rId36"/>
    <p:sldId id="404" r:id="rId37"/>
    <p:sldId id="408" r:id="rId38"/>
    <p:sldId id="372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38A3B2"/>
    <a:srgbClr val="969696"/>
    <a:srgbClr val="808080"/>
    <a:srgbClr val="1C1C1C"/>
    <a:srgbClr val="5F5F5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B0328BDD-4308-4B57-A1D4-5D3520B2E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27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328BDD-4308-4B57-A1D4-5D3520B2E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1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1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9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5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81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79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B154B-1C9C-479F-BE49-734DA808BC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0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1"/>
          <p:cNvGrpSpPr>
            <a:grpSpLocks/>
          </p:cNvGrpSpPr>
          <p:nvPr/>
        </p:nvGrpSpPr>
        <p:grpSpPr bwMode="auto">
          <a:xfrm>
            <a:off x="434975" y="4763"/>
            <a:ext cx="8015288" cy="6853237"/>
            <a:chOff x="274" y="10"/>
            <a:chExt cx="5049" cy="4310"/>
          </a:xfrm>
        </p:grpSpPr>
        <p:sp>
          <p:nvSpPr>
            <p:cNvPr id="5" name="Line 126"/>
            <p:cNvSpPr>
              <a:spLocks noChangeShapeType="1"/>
            </p:cNvSpPr>
            <p:nvPr userDrawn="1"/>
          </p:nvSpPr>
          <p:spPr bwMode="gray">
            <a:xfrm>
              <a:off x="3479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" name="Line 137"/>
            <p:cNvSpPr>
              <a:spLocks noChangeShapeType="1"/>
            </p:cNvSpPr>
            <p:nvPr userDrawn="1"/>
          </p:nvSpPr>
          <p:spPr bwMode="gray">
            <a:xfrm>
              <a:off x="3929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Line 139"/>
            <p:cNvSpPr>
              <a:spLocks noChangeShapeType="1"/>
            </p:cNvSpPr>
            <p:nvPr userDrawn="1"/>
          </p:nvSpPr>
          <p:spPr bwMode="gray">
            <a:xfrm>
              <a:off x="4395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Line 140"/>
            <p:cNvSpPr>
              <a:spLocks noChangeShapeType="1"/>
            </p:cNvSpPr>
            <p:nvPr userDrawn="1"/>
          </p:nvSpPr>
          <p:spPr bwMode="gray">
            <a:xfrm>
              <a:off x="4845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Line 143"/>
            <p:cNvSpPr>
              <a:spLocks noChangeShapeType="1"/>
            </p:cNvSpPr>
            <p:nvPr userDrawn="1"/>
          </p:nvSpPr>
          <p:spPr bwMode="gray">
            <a:xfrm>
              <a:off x="5302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Line 147"/>
            <p:cNvSpPr>
              <a:spLocks noChangeShapeType="1"/>
            </p:cNvSpPr>
            <p:nvPr userDrawn="1"/>
          </p:nvSpPr>
          <p:spPr bwMode="gray">
            <a:xfrm>
              <a:off x="1651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1" name="Line 149"/>
            <p:cNvSpPr>
              <a:spLocks noChangeShapeType="1"/>
            </p:cNvSpPr>
            <p:nvPr userDrawn="1"/>
          </p:nvSpPr>
          <p:spPr bwMode="gray">
            <a:xfrm>
              <a:off x="2101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2" name="Line 151"/>
            <p:cNvSpPr>
              <a:spLocks noChangeShapeType="1"/>
            </p:cNvSpPr>
            <p:nvPr userDrawn="1"/>
          </p:nvSpPr>
          <p:spPr bwMode="gray">
            <a:xfrm>
              <a:off x="2567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" name="Line 152"/>
            <p:cNvSpPr>
              <a:spLocks noChangeShapeType="1"/>
            </p:cNvSpPr>
            <p:nvPr userDrawn="1"/>
          </p:nvSpPr>
          <p:spPr bwMode="gray">
            <a:xfrm>
              <a:off x="3017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4" name="Line 158"/>
            <p:cNvSpPr>
              <a:spLocks noChangeShapeType="1"/>
            </p:cNvSpPr>
            <p:nvPr userDrawn="1"/>
          </p:nvSpPr>
          <p:spPr bwMode="gray">
            <a:xfrm>
              <a:off x="274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" name="Line 160"/>
            <p:cNvSpPr>
              <a:spLocks noChangeShapeType="1"/>
            </p:cNvSpPr>
            <p:nvPr userDrawn="1"/>
          </p:nvSpPr>
          <p:spPr bwMode="gray">
            <a:xfrm>
              <a:off x="740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6" name="Line 161"/>
            <p:cNvSpPr>
              <a:spLocks noChangeShapeType="1"/>
            </p:cNvSpPr>
            <p:nvPr userDrawn="1"/>
          </p:nvSpPr>
          <p:spPr bwMode="gray">
            <a:xfrm>
              <a:off x="1190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17" name="Rectangle 87"/>
          <p:cNvSpPr>
            <a:spLocks noChangeArrowheads="1"/>
          </p:cNvSpPr>
          <p:nvPr/>
        </p:nvSpPr>
        <p:spPr bwMode="gray">
          <a:xfrm>
            <a:off x="0" y="1795463"/>
            <a:ext cx="9144000" cy="2503487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gray">
          <a:xfrm>
            <a:off x="5553075" y="5576888"/>
            <a:ext cx="712788" cy="644525"/>
          </a:xfrm>
          <a:prstGeom prst="rect">
            <a:avLst/>
          </a:prstGeom>
          <a:solidFill>
            <a:schemeClr val="accent2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gray">
          <a:xfrm>
            <a:off x="700722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gray">
          <a:xfrm>
            <a:off x="6269038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1" name="Rectangle 168"/>
          <p:cNvSpPr>
            <a:spLocks noChangeArrowheads="1"/>
          </p:cNvSpPr>
          <p:nvPr/>
        </p:nvSpPr>
        <p:spPr bwMode="gray">
          <a:xfrm>
            <a:off x="8447088" y="5588000"/>
            <a:ext cx="696912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2" name="Rectangle 170"/>
          <p:cNvSpPr>
            <a:spLocks noChangeArrowheads="1"/>
          </p:cNvSpPr>
          <p:nvPr/>
        </p:nvSpPr>
        <p:spPr bwMode="gray">
          <a:xfrm>
            <a:off x="265112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3" name="Rectangle 171"/>
          <p:cNvSpPr>
            <a:spLocks noChangeArrowheads="1"/>
          </p:cNvSpPr>
          <p:nvPr/>
        </p:nvSpPr>
        <p:spPr bwMode="gray">
          <a:xfrm>
            <a:off x="410527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4" name="Rectangle 172"/>
          <p:cNvSpPr>
            <a:spLocks noChangeArrowheads="1"/>
          </p:cNvSpPr>
          <p:nvPr/>
        </p:nvSpPr>
        <p:spPr bwMode="gray">
          <a:xfrm>
            <a:off x="3367088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5" name="Rectangle 173"/>
          <p:cNvSpPr>
            <a:spLocks noChangeArrowheads="1"/>
          </p:cNvSpPr>
          <p:nvPr/>
        </p:nvSpPr>
        <p:spPr bwMode="gray">
          <a:xfrm>
            <a:off x="4818063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" name="Rectangle 174"/>
          <p:cNvSpPr>
            <a:spLocks noChangeArrowheads="1"/>
          </p:cNvSpPr>
          <p:nvPr/>
        </p:nvSpPr>
        <p:spPr bwMode="gray">
          <a:xfrm>
            <a:off x="1917700" y="4943475"/>
            <a:ext cx="725488" cy="6365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" name="Rectangle 175"/>
          <p:cNvSpPr>
            <a:spLocks noChangeArrowheads="1"/>
          </p:cNvSpPr>
          <p:nvPr/>
        </p:nvSpPr>
        <p:spPr bwMode="gray">
          <a:xfrm>
            <a:off x="5541963" y="4310063"/>
            <a:ext cx="725487" cy="636587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8" name="Rectangle 176"/>
          <p:cNvSpPr>
            <a:spLocks noChangeArrowheads="1"/>
          </p:cNvSpPr>
          <p:nvPr/>
        </p:nvSpPr>
        <p:spPr bwMode="gray">
          <a:xfrm>
            <a:off x="6996113" y="4300538"/>
            <a:ext cx="725487" cy="646112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9" name="Rectangle 177"/>
          <p:cNvSpPr>
            <a:spLocks noChangeArrowheads="1"/>
          </p:cNvSpPr>
          <p:nvPr/>
        </p:nvSpPr>
        <p:spPr bwMode="gray">
          <a:xfrm>
            <a:off x="8435975" y="4300538"/>
            <a:ext cx="703263" cy="646112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0" name="Rectangle 178"/>
          <p:cNvSpPr>
            <a:spLocks noChangeArrowheads="1"/>
          </p:cNvSpPr>
          <p:nvPr/>
        </p:nvSpPr>
        <p:spPr bwMode="gray">
          <a:xfrm>
            <a:off x="4105275" y="4310063"/>
            <a:ext cx="725488" cy="636587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1" name="Rectangle 185"/>
          <p:cNvSpPr>
            <a:spLocks noChangeArrowheads="1"/>
          </p:cNvSpPr>
          <p:nvPr/>
        </p:nvSpPr>
        <p:spPr bwMode="gray">
          <a:xfrm>
            <a:off x="7720013" y="6221413"/>
            <a:ext cx="725487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2" name="Rectangle 186"/>
          <p:cNvSpPr>
            <a:spLocks noChangeArrowheads="1"/>
          </p:cNvSpPr>
          <p:nvPr/>
        </p:nvSpPr>
        <p:spPr bwMode="gray">
          <a:xfrm>
            <a:off x="3371850" y="6221413"/>
            <a:ext cx="728663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3" name="Rectangle 187"/>
          <p:cNvSpPr>
            <a:spLocks noChangeArrowheads="1"/>
          </p:cNvSpPr>
          <p:nvPr/>
        </p:nvSpPr>
        <p:spPr bwMode="gray">
          <a:xfrm>
            <a:off x="4826000" y="6221413"/>
            <a:ext cx="725488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4" name="Rectangle 188"/>
          <p:cNvSpPr>
            <a:spLocks noChangeArrowheads="1"/>
          </p:cNvSpPr>
          <p:nvPr/>
        </p:nvSpPr>
        <p:spPr bwMode="gray">
          <a:xfrm>
            <a:off x="1920875" y="6221413"/>
            <a:ext cx="725488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35" name="Group 206"/>
          <p:cNvGrpSpPr>
            <a:grpSpLocks/>
          </p:cNvGrpSpPr>
          <p:nvPr/>
        </p:nvGrpSpPr>
        <p:grpSpPr bwMode="auto">
          <a:xfrm>
            <a:off x="0" y="533400"/>
            <a:ext cx="9144000" cy="5689600"/>
            <a:chOff x="0" y="336"/>
            <a:chExt cx="5760" cy="3584"/>
          </a:xfrm>
        </p:grpSpPr>
        <p:sp>
          <p:nvSpPr>
            <p:cNvPr id="36" name="Line 192"/>
            <p:cNvSpPr>
              <a:spLocks noChangeShapeType="1"/>
            </p:cNvSpPr>
            <p:nvPr userDrawn="1"/>
          </p:nvSpPr>
          <p:spPr bwMode="gray">
            <a:xfrm flipH="1">
              <a:off x="0" y="336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7" name="Line 193"/>
            <p:cNvSpPr>
              <a:spLocks noChangeShapeType="1"/>
            </p:cNvSpPr>
            <p:nvPr userDrawn="1"/>
          </p:nvSpPr>
          <p:spPr bwMode="gray">
            <a:xfrm flipH="1">
              <a:off x="0" y="733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8" name="Line 194"/>
            <p:cNvSpPr>
              <a:spLocks noChangeShapeType="1"/>
            </p:cNvSpPr>
            <p:nvPr userDrawn="1"/>
          </p:nvSpPr>
          <p:spPr bwMode="gray">
            <a:xfrm flipH="1">
              <a:off x="0" y="1123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9" name="Line 195"/>
            <p:cNvSpPr>
              <a:spLocks noChangeShapeType="1"/>
            </p:cNvSpPr>
            <p:nvPr userDrawn="1"/>
          </p:nvSpPr>
          <p:spPr bwMode="gray">
            <a:xfrm flipH="1">
              <a:off x="0" y="2707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0" name="Line 196"/>
            <p:cNvSpPr>
              <a:spLocks noChangeShapeType="1"/>
            </p:cNvSpPr>
            <p:nvPr userDrawn="1"/>
          </p:nvSpPr>
          <p:spPr bwMode="gray">
            <a:xfrm flipH="1">
              <a:off x="0" y="3111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1" name="Line 197"/>
            <p:cNvSpPr>
              <a:spLocks noChangeShapeType="1"/>
            </p:cNvSpPr>
            <p:nvPr userDrawn="1"/>
          </p:nvSpPr>
          <p:spPr bwMode="gray">
            <a:xfrm flipH="1">
              <a:off x="0" y="3516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42" name="Line 198"/>
            <p:cNvSpPr>
              <a:spLocks noChangeShapeType="1"/>
            </p:cNvSpPr>
            <p:nvPr userDrawn="1"/>
          </p:nvSpPr>
          <p:spPr bwMode="gray">
            <a:xfrm flipH="1">
              <a:off x="0" y="3920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43" name="Text Box 11"/>
          <p:cNvSpPr txBox="1">
            <a:spLocks noChangeArrowheads="1"/>
          </p:cNvSpPr>
          <p:nvPr/>
        </p:nvSpPr>
        <p:spPr bwMode="gray">
          <a:xfrm>
            <a:off x="0" y="461963"/>
            <a:ext cx="10985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>
                <a:solidFill>
                  <a:srgbClr val="FFFFFF"/>
                </a:solidFill>
                <a:cs typeface="+mn-cs"/>
              </a:rPr>
              <a:t>LOGO</a:t>
            </a:r>
          </a:p>
        </p:txBody>
      </p:sp>
      <p:sp>
        <p:nvSpPr>
          <p:cNvPr id="44" name="Rectangle 138"/>
          <p:cNvSpPr>
            <a:spLocks noChangeArrowheads="1"/>
          </p:cNvSpPr>
          <p:nvPr/>
        </p:nvSpPr>
        <p:spPr bwMode="gray">
          <a:xfrm>
            <a:off x="55245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" name="Rectangle 141"/>
          <p:cNvSpPr>
            <a:spLocks noChangeArrowheads="1"/>
          </p:cNvSpPr>
          <p:nvPr/>
        </p:nvSpPr>
        <p:spPr bwMode="gray">
          <a:xfrm>
            <a:off x="697865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6" name="Rectangle 146"/>
          <p:cNvSpPr>
            <a:spLocks noChangeArrowheads="1"/>
          </p:cNvSpPr>
          <p:nvPr/>
        </p:nvSpPr>
        <p:spPr bwMode="gray">
          <a:xfrm>
            <a:off x="7691438" y="4763"/>
            <a:ext cx="725487" cy="522287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7" name="Rectangle 153"/>
          <p:cNvSpPr>
            <a:spLocks noChangeArrowheads="1"/>
          </p:cNvSpPr>
          <p:nvPr/>
        </p:nvSpPr>
        <p:spPr bwMode="gray">
          <a:xfrm>
            <a:off x="40767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8" name="Rectangle 155"/>
          <p:cNvSpPr>
            <a:spLocks noChangeArrowheads="1"/>
          </p:cNvSpPr>
          <p:nvPr/>
        </p:nvSpPr>
        <p:spPr bwMode="gray">
          <a:xfrm>
            <a:off x="4789488" y="4763"/>
            <a:ext cx="725487" cy="522287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9" name="Rectangle 162"/>
          <p:cNvSpPr>
            <a:spLocks noChangeArrowheads="1"/>
          </p:cNvSpPr>
          <p:nvPr/>
        </p:nvSpPr>
        <p:spPr bwMode="gray">
          <a:xfrm>
            <a:off x="446088" y="1147763"/>
            <a:ext cx="725487" cy="633412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0" name="Rectangle 164"/>
          <p:cNvSpPr>
            <a:spLocks noChangeArrowheads="1"/>
          </p:cNvSpPr>
          <p:nvPr/>
        </p:nvSpPr>
        <p:spPr bwMode="gray">
          <a:xfrm>
            <a:off x="1889125" y="4763"/>
            <a:ext cx="725488" cy="5222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1" name="Rectangle 179"/>
          <p:cNvSpPr>
            <a:spLocks noChangeArrowheads="1"/>
          </p:cNvSpPr>
          <p:nvPr/>
        </p:nvSpPr>
        <p:spPr bwMode="gray">
          <a:xfrm>
            <a:off x="6251575" y="1165225"/>
            <a:ext cx="725488" cy="633413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2" name="Rectangle 180"/>
          <p:cNvSpPr>
            <a:spLocks noChangeArrowheads="1"/>
          </p:cNvSpPr>
          <p:nvPr/>
        </p:nvSpPr>
        <p:spPr bwMode="gray">
          <a:xfrm>
            <a:off x="7691438" y="1165225"/>
            <a:ext cx="725487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3" name="Rectangle 181"/>
          <p:cNvSpPr>
            <a:spLocks noChangeArrowheads="1"/>
          </p:cNvSpPr>
          <p:nvPr/>
        </p:nvSpPr>
        <p:spPr bwMode="gray">
          <a:xfrm>
            <a:off x="3349625" y="1165225"/>
            <a:ext cx="725488" cy="633413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4" name="Rectangle 182"/>
          <p:cNvSpPr>
            <a:spLocks noChangeArrowheads="1"/>
          </p:cNvSpPr>
          <p:nvPr/>
        </p:nvSpPr>
        <p:spPr bwMode="gray">
          <a:xfrm>
            <a:off x="4800600" y="1165225"/>
            <a:ext cx="725488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5" name="Rectangle 183"/>
          <p:cNvSpPr>
            <a:spLocks noChangeArrowheads="1"/>
          </p:cNvSpPr>
          <p:nvPr/>
        </p:nvSpPr>
        <p:spPr bwMode="gray">
          <a:xfrm>
            <a:off x="1889125" y="1165225"/>
            <a:ext cx="725488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6" name="Rectangle 189"/>
          <p:cNvSpPr>
            <a:spLocks noChangeArrowheads="1"/>
          </p:cNvSpPr>
          <p:nvPr/>
        </p:nvSpPr>
        <p:spPr bwMode="gray">
          <a:xfrm>
            <a:off x="438150" y="4763"/>
            <a:ext cx="725488" cy="522287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7" name="Rectangle 190"/>
          <p:cNvSpPr>
            <a:spLocks noChangeArrowheads="1"/>
          </p:cNvSpPr>
          <p:nvPr/>
        </p:nvSpPr>
        <p:spPr bwMode="gray">
          <a:xfrm>
            <a:off x="1143000" y="533400"/>
            <a:ext cx="725488" cy="633413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8" name="Rectangle 200"/>
          <p:cNvSpPr>
            <a:spLocks noChangeArrowheads="1"/>
          </p:cNvSpPr>
          <p:nvPr/>
        </p:nvSpPr>
        <p:spPr bwMode="gray">
          <a:xfrm>
            <a:off x="25781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59" name="Group 234"/>
          <p:cNvGrpSpPr>
            <a:grpSpLocks/>
          </p:cNvGrpSpPr>
          <p:nvPr/>
        </p:nvGrpSpPr>
        <p:grpSpPr bwMode="auto">
          <a:xfrm>
            <a:off x="0" y="2257425"/>
            <a:ext cx="4738688" cy="4600575"/>
            <a:chOff x="-9" y="1395"/>
            <a:chExt cx="2985" cy="2898"/>
          </a:xfrm>
        </p:grpSpPr>
        <p:pic>
          <p:nvPicPr>
            <p:cNvPr id="60" name="Picture 213" descr="pan01"/>
            <p:cNvPicPr>
              <a:picLocks noChangeAspect="1" noChangeArrowheads="1"/>
            </p:cNvPicPr>
            <p:nvPr/>
          </p:nvPicPr>
          <p:blipFill>
            <a:blip r:embed="rId2" cstate="print"/>
            <a:srcRect l="46681" r="2339"/>
            <a:stretch>
              <a:fillRect/>
            </a:stretch>
          </p:blipFill>
          <p:spPr bwMode="gray">
            <a:xfrm>
              <a:off x="0" y="1395"/>
              <a:ext cx="2976" cy="2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Freeform 209"/>
            <p:cNvSpPr>
              <a:spLocks/>
            </p:cNvSpPr>
            <p:nvPr/>
          </p:nvSpPr>
          <p:spPr bwMode="gray">
            <a:xfrm>
              <a:off x="-9" y="1493"/>
              <a:ext cx="2841" cy="25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841" y="0"/>
                </a:cxn>
                <a:cxn ang="0">
                  <a:pos x="1294" y="2597"/>
                </a:cxn>
                <a:cxn ang="0">
                  <a:pos x="2" y="2599"/>
                </a:cxn>
                <a:cxn ang="0">
                  <a:pos x="0" y="18"/>
                </a:cxn>
              </a:cxnLst>
              <a:rect l="0" t="0" r="r" b="b"/>
              <a:pathLst>
                <a:path w="2841" h="2599">
                  <a:moveTo>
                    <a:pt x="0" y="18"/>
                  </a:moveTo>
                  <a:lnTo>
                    <a:pt x="2841" y="0"/>
                  </a:lnTo>
                  <a:lnTo>
                    <a:pt x="1294" y="2597"/>
                  </a:lnTo>
                  <a:lnTo>
                    <a:pt x="2" y="2599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stretch>
                <a:fillRect r="-15708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62" name="Group 233"/>
          <p:cNvGrpSpPr>
            <a:grpSpLocks/>
          </p:cNvGrpSpPr>
          <p:nvPr/>
        </p:nvGrpSpPr>
        <p:grpSpPr bwMode="auto">
          <a:xfrm>
            <a:off x="9525" y="1395413"/>
            <a:ext cx="4256088" cy="4598987"/>
            <a:chOff x="0" y="1039"/>
            <a:chExt cx="2681" cy="2897"/>
          </a:xfrm>
        </p:grpSpPr>
        <p:pic>
          <p:nvPicPr>
            <p:cNvPr id="63" name="Picture 220" descr="pan0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51730" r="2339"/>
            <a:stretch>
              <a:fillRect/>
            </a:stretch>
          </p:blipFill>
          <p:spPr bwMode="gray">
            <a:xfrm>
              <a:off x="0" y="1039"/>
              <a:ext cx="2681" cy="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Freeform 221" descr="wiz_gold04"/>
            <p:cNvSpPr>
              <a:spLocks/>
            </p:cNvSpPr>
            <p:nvPr userDrawn="1"/>
          </p:nvSpPr>
          <p:spPr bwMode="gray">
            <a:xfrm>
              <a:off x="0" y="1137"/>
              <a:ext cx="2537" cy="2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37" y="1"/>
                </a:cxn>
                <a:cxn ang="0">
                  <a:pos x="991" y="2597"/>
                </a:cxn>
                <a:cxn ang="0">
                  <a:pos x="0" y="2600"/>
                </a:cxn>
                <a:cxn ang="0">
                  <a:pos x="0" y="0"/>
                </a:cxn>
              </a:cxnLst>
              <a:rect l="0" t="0" r="r" b="b"/>
              <a:pathLst>
                <a:path w="2537" h="2600">
                  <a:moveTo>
                    <a:pt x="0" y="0"/>
                  </a:moveTo>
                  <a:lnTo>
                    <a:pt x="2537" y="1"/>
                  </a:lnTo>
                  <a:lnTo>
                    <a:pt x="991" y="2597"/>
                  </a:lnTo>
                  <a:lnTo>
                    <a:pt x="0" y="2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65" name="Group 232"/>
          <p:cNvGrpSpPr>
            <a:grpSpLocks/>
          </p:cNvGrpSpPr>
          <p:nvPr/>
        </p:nvGrpSpPr>
        <p:grpSpPr bwMode="auto">
          <a:xfrm>
            <a:off x="-4763" y="304800"/>
            <a:ext cx="3821113" cy="5078413"/>
            <a:chOff x="-7" y="240"/>
            <a:chExt cx="2407" cy="3199"/>
          </a:xfrm>
        </p:grpSpPr>
        <p:pic>
          <p:nvPicPr>
            <p:cNvPr id="66" name="Picture 223" descr="pan0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60431" r="2339"/>
            <a:stretch>
              <a:fillRect/>
            </a:stretch>
          </p:blipFill>
          <p:spPr bwMode="gray">
            <a:xfrm>
              <a:off x="0" y="240"/>
              <a:ext cx="2400" cy="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Freeform 224" descr="wiz_gold01"/>
            <p:cNvSpPr>
              <a:spLocks/>
            </p:cNvSpPr>
            <p:nvPr userDrawn="1"/>
          </p:nvSpPr>
          <p:spPr bwMode="gray">
            <a:xfrm>
              <a:off x="-7" y="348"/>
              <a:ext cx="2247" cy="287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47" y="0"/>
                </a:cxn>
                <a:cxn ang="0">
                  <a:pos x="540" y="2868"/>
                </a:cxn>
                <a:cxn ang="0">
                  <a:pos x="0" y="2874"/>
                </a:cxn>
                <a:cxn ang="0">
                  <a:pos x="7" y="0"/>
                </a:cxn>
              </a:cxnLst>
              <a:rect l="0" t="0" r="r" b="b"/>
              <a:pathLst>
                <a:path w="2247" h="2874">
                  <a:moveTo>
                    <a:pt x="7" y="0"/>
                  </a:moveTo>
                  <a:lnTo>
                    <a:pt x="2247" y="0"/>
                  </a:lnTo>
                  <a:lnTo>
                    <a:pt x="540" y="2868"/>
                  </a:lnTo>
                  <a:lnTo>
                    <a:pt x="0" y="2874"/>
                  </a:lnTo>
                  <a:lnTo>
                    <a:pt x="7" y="0"/>
                  </a:lnTo>
                  <a:close/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68" name="Text Box 235"/>
          <p:cNvSpPr txBox="1">
            <a:spLocks noChangeArrowheads="1"/>
          </p:cNvSpPr>
          <p:nvPr userDrawn="1"/>
        </p:nvSpPr>
        <p:spPr bwMode="gray">
          <a:xfrm>
            <a:off x="7924800" y="1295400"/>
            <a:ext cx="10985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200">
                <a:cs typeface="+mn-cs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343400"/>
            <a:ext cx="4419600" cy="6096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981200"/>
            <a:ext cx="4724400" cy="20574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00800"/>
            <a:ext cx="2133600" cy="320675"/>
          </a:xfr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172200" y="6400800"/>
            <a:ext cx="2895600" cy="320675"/>
          </a:xfr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733800" y="6400800"/>
            <a:ext cx="2133600" cy="3206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528F17B4-EE64-4614-B122-F38FF98F8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6C2D-2F0C-491E-98A8-06B102BEC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022F7-FFFE-49E9-A3EB-577D0A007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09AD-5B8C-4DF5-95F1-3111A091F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44582-7AA1-4415-B7AB-F219BCA6D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0DB56-BC51-4D96-B5B0-599CB3BEA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218" y="1830324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7220" y="3264921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92609"/>
            <a:ext cx="628649" cy="767687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068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575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7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677645"/>
            <a:ext cx="2816534" cy="2283823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77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308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820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7EDF-7D36-4F5F-8CBE-C800C8B2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1882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2876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895601"/>
            <a:ext cx="2094869" cy="312927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07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717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1269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63416"/>
            <a:ext cx="6619244" cy="1379755"/>
          </a:xfrm>
        </p:spPr>
        <p:txBody>
          <a:bodyPr/>
          <a:lstStyle>
            <a:lvl1pPr>
              <a:defRPr sz="3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529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2631816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591094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8"/>
            <a:ext cx="6340430" cy="2698249"/>
          </a:xfrm>
        </p:spPr>
        <p:txBody>
          <a:bodyPr/>
          <a:lstStyle>
            <a:lvl1pPr>
              <a:defRPr sz="3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445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33068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07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93562"/>
            <a:ext cx="2359035" cy="283349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00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93562"/>
            <a:ext cx="237353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2632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8"/>
            <a:ext cx="2287828" cy="91794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5184002"/>
            <a:ext cx="2287829" cy="84305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5184001"/>
            <a:ext cx="2287828" cy="8430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472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0395-7107-4548-ABE0-603F941FD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619245" cy="706964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2880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350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90042-5819-43DD-AD0B-23840DA22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61DA-0520-47B1-A510-EF97907BD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EACF3-C067-4C98-AA34-72CCB8ED5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9BC73-B81A-42E4-A9F0-898B5B59D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87D8-A5F0-4E9E-9AAB-880FEE96D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4647C-ED61-4E9A-B6FB-991A4A3AF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0" y="22860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117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67475"/>
            <a:ext cx="2133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467475"/>
            <a:ext cx="2895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467475"/>
            <a:ext cx="2133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96DEB838-6E2E-4857-8637-5F6B43F1B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gray">
          <a:xfrm>
            <a:off x="6613525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gray">
          <a:xfrm>
            <a:off x="762952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gray">
          <a:xfrm>
            <a:off x="7113588" y="5440363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gray">
          <a:xfrm>
            <a:off x="86264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gray">
          <a:xfrm>
            <a:off x="45751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gray">
          <a:xfrm>
            <a:off x="56007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gray">
          <a:xfrm>
            <a:off x="5083175" y="5440363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3" name="Rectangle 159"/>
          <p:cNvSpPr>
            <a:spLocks noChangeArrowheads="1"/>
          </p:cNvSpPr>
          <p:nvPr/>
        </p:nvSpPr>
        <p:spPr bwMode="gray">
          <a:xfrm>
            <a:off x="6097588" y="5440363"/>
            <a:ext cx="509587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4" name="Rectangle 160"/>
          <p:cNvSpPr>
            <a:spLocks noChangeArrowheads="1"/>
          </p:cNvSpPr>
          <p:nvPr/>
        </p:nvSpPr>
        <p:spPr bwMode="gray">
          <a:xfrm>
            <a:off x="4068763" y="5440363"/>
            <a:ext cx="509587" cy="473075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5" name="Rectangle 161"/>
          <p:cNvSpPr>
            <a:spLocks noChangeArrowheads="1"/>
          </p:cNvSpPr>
          <p:nvPr/>
        </p:nvSpPr>
        <p:spPr bwMode="gray">
          <a:xfrm>
            <a:off x="6605588" y="4972050"/>
            <a:ext cx="506412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6" name="Rectangle 162"/>
          <p:cNvSpPr>
            <a:spLocks noChangeArrowheads="1"/>
          </p:cNvSpPr>
          <p:nvPr/>
        </p:nvSpPr>
        <p:spPr bwMode="gray">
          <a:xfrm>
            <a:off x="7623175" y="4972050"/>
            <a:ext cx="506413" cy="473075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7" name="Rectangle 163"/>
          <p:cNvSpPr>
            <a:spLocks noChangeArrowheads="1"/>
          </p:cNvSpPr>
          <p:nvPr/>
        </p:nvSpPr>
        <p:spPr bwMode="gray">
          <a:xfrm>
            <a:off x="8628063" y="4972050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5600700" y="4972050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gray">
          <a:xfrm>
            <a:off x="8128000" y="6386513"/>
            <a:ext cx="506413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0" name="Rectangle 166"/>
          <p:cNvSpPr>
            <a:spLocks noChangeArrowheads="1"/>
          </p:cNvSpPr>
          <p:nvPr/>
        </p:nvSpPr>
        <p:spPr bwMode="gray">
          <a:xfrm>
            <a:off x="5091113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1" name="Rectangle 167"/>
          <p:cNvSpPr>
            <a:spLocks noChangeArrowheads="1"/>
          </p:cNvSpPr>
          <p:nvPr/>
        </p:nvSpPr>
        <p:spPr bwMode="gray">
          <a:xfrm>
            <a:off x="6105525" y="6386513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2" name="Rectangle 168"/>
          <p:cNvSpPr>
            <a:spLocks noChangeArrowheads="1"/>
          </p:cNvSpPr>
          <p:nvPr/>
        </p:nvSpPr>
        <p:spPr bwMode="gray">
          <a:xfrm>
            <a:off x="4068763" y="6386513"/>
            <a:ext cx="509587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3" name="Rectangle 169"/>
          <p:cNvSpPr>
            <a:spLocks noChangeArrowheads="1"/>
          </p:cNvSpPr>
          <p:nvPr/>
        </p:nvSpPr>
        <p:spPr bwMode="gray">
          <a:xfrm>
            <a:off x="8113713" y="5440363"/>
            <a:ext cx="506412" cy="473075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4" name="Rectangle 170"/>
          <p:cNvSpPr>
            <a:spLocks noChangeArrowheads="1"/>
          </p:cNvSpPr>
          <p:nvPr/>
        </p:nvSpPr>
        <p:spPr bwMode="gray">
          <a:xfrm>
            <a:off x="4575175" y="4965700"/>
            <a:ext cx="506413" cy="469900"/>
          </a:xfrm>
          <a:prstGeom prst="rect">
            <a:avLst/>
          </a:prstGeom>
          <a:solidFill>
            <a:srgbClr val="DDDDDD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5" name="Rectangle 171"/>
          <p:cNvSpPr>
            <a:spLocks noChangeArrowheads="1"/>
          </p:cNvSpPr>
          <p:nvPr/>
        </p:nvSpPr>
        <p:spPr bwMode="gray">
          <a:xfrm>
            <a:off x="7113588" y="6384925"/>
            <a:ext cx="508000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7" name="Rectangle 173"/>
          <p:cNvSpPr>
            <a:spLocks noChangeArrowheads="1"/>
          </p:cNvSpPr>
          <p:nvPr/>
        </p:nvSpPr>
        <p:spPr bwMode="gray">
          <a:xfrm>
            <a:off x="35560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98" name="Rectangle 174"/>
          <p:cNvSpPr>
            <a:spLocks noChangeArrowheads="1"/>
          </p:cNvSpPr>
          <p:nvPr/>
        </p:nvSpPr>
        <p:spPr bwMode="gray">
          <a:xfrm>
            <a:off x="3038475" y="5440363"/>
            <a:ext cx="506413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0" name="Rectangle 176"/>
          <p:cNvSpPr>
            <a:spLocks noChangeArrowheads="1"/>
          </p:cNvSpPr>
          <p:nvPr/>
        </p:nvSpPr>
        <p:spPr bwMode="gray">
          <a:xfrm>
            <a:off x="3556000" y="4972050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gray">
          <a:xfrm>
            <a:off x="3046413" y="6386513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5" name="Rectangle 181"/>
          <p:cNvSpPr>
            <a:spLocks noChangeArrowheads="1"/>
          </p:cNvSpPr>
          <p:nvPr/>
        </p:nvSpPr>
        <p:spPr bwMode="gray">
          <a:xfrm>
            <a:off x="1524000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6" name="Rectangle 182"/>
          <p:cNvSpPr>
            <a:spLocks noChangeArrowheads="1"/>
          </p:cNvSpPr>
          <p:nvPr/>
        </p:nvSpPr>
        <p:spPr bwMode="gray">
          <a:xfrm>
            <a:off x="25400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7" name="Rectangle 183"/>
          <p:cNvSpPr>
            <a:spLocks noChangeArrowheads="1"/>
          </p:cNvSpPr>
          <p:nvPr/>
        </p:nvSpPr>
        <p:spPr bwMode="gray">
          <a:xfrm>
            <a:off x="2024063" y="5440363"/>
            <a:ext cx="506412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8" name="Rectangle 184"/>
          <p:cNvSpPr>
            <a:spLocks noChangeArrowheads="1"/>
          </p:cNvSpPr>
          <p:nvPr/>
        </p:nvSpPr>
        <p:spPr bwMode="gray">
          <a:xfrm>
            <a:off x="5111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09" name="Rectangle 185"/>
          <p:cNvSpPr>
            <a:spLocks noChangeArrowheads="1"/>
          </p:cNvSpPr>
          <p:nvPr/>
        </p:nvSpPr>
        <p:spPr bwMode="gray">
          <a:xfrm>
            <a:off x="4763" y="5440363"/>
            <a:ext cx="506412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0" name="Rectangle 186"/>
          <p:cNvSpPr>
            <a:spLocks noChangeArrowheads="1"/>
          </p:cNvSpPr>
          <p:nvPr/>
        </p:nvSpPr>
        <p:spPr bwMode="gray">
          <a:xfrm>
            <a:off x="1008063" y="5440363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1" name="Rectangle 187"/>
          <p:cNvSpPr>
            <a:spLocks noChangeArrowheads="1"/>
          </p:cNvSpPr>
          <p:nvPr/>
        </p:nvSpPr>
        <p:spPr bwMode="gray">
          <a:xfrm>
            <a:off x="1514475" y="4972050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2" name="Rectangle 188"/>
          <p:cNvSpPr>
            <a:spLocks noChangeArrowheads="1"/>
          </p:cNvSpPr>
          <p:nvPr/>
        </p:nvSpPr>
        <p:spPr bwMode="gray">
          <a:xfrm>
            <a:off x="2532063" y="4972050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3" name="Rectangle 189"/>
          <p:cNvSpPr>
            <a:spLocks noChangeArrowheads="1"/>
          </p:cNvSpPr>
          <p:nvPr/>
        </p:nvSpPr>
        <p:spPr bwMode="gray">
          <a:xfrm>
            <a:off x="511175" y="4972050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4" name="Rectangle 190"/>
          <p:cNvSpPr>
            <a:spLocks noChangeArrowheads="1"/>
          </p:cNvSpPr>
          <p:nvPr/>
        </p:nvSpPr>
        <p:spPr bwMode="gray">
          <a:xfrm>
            <a:off x="12700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5" name="Rectangle 191"/>
          <p:cNvSpPr>
            <a:spLocks noChangeArrowheads="1"/>
          </p:cNvSpPr>
          <p:nvPr/>
        </p:nvSpPr>
        <p:spPr bwMode="gray">
          <a:xfrm>
            <a:off x="1016000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6" name="Rectangle 192"/>
          <p:cNvSpPr>
            <a:spLocks noChangeArrowheads="1"/>
          </p:cNvSpPr>
          <p:nvPr/>
        </p:nvSpPr>
        <p:spPr bwMode="gray">
          <a:xfrm>
            <a:off x="2024063" y="6384925"/>
            <a:ext cx="506412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18" name="Rectangle 194"/>
          <p:cNvSpPr>
            <a:spLocks noChangeArrowheads="1"/>
          </p:cNvSpPr>
          <p:nvPr/>
        </p:nvSpPr>
        <p:spPr bwMode="gray">
          <a:xfrm>
            <a:off x="0" y="4908550"/>
            <a:ext cx="9144000" cy="147796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6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grpSp>
        <p:nvGrpSpPr>
          <p:cNvPr id="1068" name="Group 195"/>
          <p:cNvGrpSpPr>
            <a:grpSpLocks/>
          </p:cNvGrpSpPr>
          <p:nvPr/>
        </p:nvGrpSpPr>
        <p:grpSpPr bwMode="auto">
          <a:xfrm>
            <a:off x="0" y="357188"/>
            <a:ext cx="1157288" cy="1123950"/>
            <a:chOff x="-9" y="1395"/>
            <a:chExt cx="2985" cy="2898"/>
          </a:xfrm>
        </p:grpSpPr>
        <p:pic>
          <p:nvPicPr>
            <p:cNvPr id="1076" name="Picture 196" descr="pan01"/>
            <p:cNvPicPr>
              <a:picLocks noChangeAspect="1" noChangeArrowheads="1"/>
            </p:cNvPicPr>
            <p:nvPr/>
          </p:nvPicPr>
          <p:blipFill>
            <a:blip r:embed="rId16" cstate="print"/>
            <a:srcRect l="46681" r="2339"/>
            <a:stretch>
              <a:fillRect/>
            </a:stretch>
          </p:blipFill>
          <p:spPr bwMode="gray">
            <a:xfrm>
              <a:off x="0" y="1395"/>
              <a:ext cx="2976" cy="2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1" name="Freeform 197"/>
            <p:cNvSpPr>
              <a:spLocks/>
            </p:cNvSpPr>
            <p:nvPr/>
          </p:nvSpPr>
          <p:spPr bwMode="gray">
            <a:xfrm>
              <a:off x="-9" y="1493"/>
              <a:ext cx="2841" cy="25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841" y="0"/>
                </a:cxn>
                <a:cxn ang="0">
                  <a:pos x="1294" y="2597"/>
                </a:cxn>
                <a:cxn ang="0">
                  <a:pos x="2" y="2599"/>
                </a:cxn>
                <a:cxn ang="0">
                  <a:pos x="0" y="18"/>
                </a:cxn>
              </a:cxnLst>
              <a:rect l="0" t="0" r="r" b="b"/>
              <a:pathLst>
                <a:path w="2841" h="2599">
                  <a:moveTo>
                    <a:pt x="0" y="18"/>
                  </a:moveTo>
                  <a:lnTo>
                    <a:pt x="2841" y="0"/>
                  </a:lnTo>
                  <a:lnTo>
                    <a:pt x="1294" y="2597"/>
                  </a:lnTo>
                  <a:lnTo>
                    <a:pt x="2" y="2599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1">
              <a:blip r:embed="rId17" cstate="print"/>
              <a:srcRect/>
              <a:stretch>
                <a:fillRect r="-15708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69" name="Group 198"/>
          <p:cNvGrpSpPr>
            <a:grpSpLocks/>
          </p:cNvGrpSpPr>
          <p:nvPr/>
        </p:nvGrpSpPr>
        <p:grpSpPr bwMode="auto">
          <a:xfrm>
            <a:off x="-6350" y="195263"/>
            <a:ext cx="1057275" cy="1143000"/>
            <a:chOff x="0" y="1039"/>
            <a:chExt cx="2681" cy="2897"/>
          </a:xfrm>
        </p:grpSpPr>
        <p:pic>
          <p:nvPicPr>
            <p:cNvPr id="1074" name="Picture 199" descr="pan01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 l="51730" r="2339"/>
            <a:stretch>
              <a:fillRect/>
            </a:stretch>
          </p:blipFill>
          <p:spPr bwMode="gray">
            <a:xfrm>
              <a:off x="0" y="1039"/>
              <a:ext cx="2681" cy="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4" name="Freeform 200" descr="wiz_gold04"/>
            <p:cNvSpPr>
              <a:spLocks/>
            </p:cNvSpPr>
            <p:nvPr userDrawn="1"/>
          </p:nvSpPr>
          <p:spPr bwMode="gray">
            <a:xfrm>
              <a:off x="0" y="1136"/>
              <a:ext cx="2536" cy="26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37" y="1"/>
                </a:cxn>
                <a:cxn ang="0">
                  <a:pos x="991" y="2597"/>
                </a:cxn>
                <a:cxn ang="0">
                  <a:pos x="0" y="2600"/>
                </a:cxn>
                <a:cxn ang="0">
                  <a:pos x="0" y="0"/>
                </a:cxn>
              </a:cxnLst>
              <a:rect l="0" t="0" r="r" b="b"/>
              <a:pathLst>
                <a:path w="2537" h="2600">
                  <a:moveTo>
                    <a:pt x="0" y="0"/>
                  </a:moveTo>
                  <a:lnTo>
                    <a:pt x="2537" y="1"/>
                  </a:lnTo>
                  <a:lnTo>
                    <a:pt x="991" y="2597"/>
                  </a:lnTo>
                  <a:lnTo>
                    <a:pt x="0" y="2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70" name="Group 201"/>
          <p:cNvGrpSpPr>
            <a:grpSpLocks/>
          </p:cNvGrpSpPr>
          <p:nvPr/>
        </p:nvGrpSpPr>
        <p:grpSpPr bwMode="auto">
          <a:xfrm>
            <a:off x="0" y="0"/>
            <a:ext cx="933450" cy="1239838"/>
            <a:chOff x="-7" y="240"/>
            <a:chExt cx="2407" cy="3199"/>
          </a:xfrm>
        </p:grpSpPr>
        <p:pic>
          <p:nvPicPr>
            <p:cNvPr id="1072" name="Picture 202" descr="pan01"/>
            <p:cNvPicPr>
              <a:picLocks noChangeAspect="1" noChangeArrowheads="1"/>
            </p:cNvPicPr>
            <p:nvPr userDrawn="1"/>
          </p:nvPicPr>
          <p:blipFill>
            <a:blip r:embed="rId20" cstate="print"/>
            <a:srcRect l="60431" r="2339"/>
            <a:stretch>
              <a:fillRect/>
            </a:stretch>
          </p:blipFill>
          <p:spPr bwMode="gray">
            <a:xfrm>
              <a:off x="0" y="240"/>
              <a:ext cx="2400" cy="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7" name="Freeform 203" descr="wiz_gold01"/>
            <p:cNvSpPr>
              <a:spLocks/>
            </p:cNvSpPr>
            <p:nvPr userDrawn="1"/>
          </p:nvSpPr>
          <p:spPr bwMode="gray">
            <a:xfrm>
              <a:off x="-7" y="346"/>
              <a:ext cx="2247" cy="28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47" y="0"/>
                </a:cxn>
                <a:cxn ang="0">
                  <a:pos x="540" y="2868"/>
                </a:cxn>
                <a:cxn ang="0">
                  <a:pos x="0" y="2874"/>
                </a:cxn>
                <a:cxn ang="0">
                  <a:pos x="7" y="0"/>
                </a:cxn>
              </a:cxnLst>
              <a:rect l="0" t="0" r="r" b="b"/>
              <a:pathLst>
                <a:path w="2247" h="2874">
                  <a:moveTo>
                    <a:pt x="7" y="0"/>
                  </a:moveTo>
                  <a:lnTo>
                    <a:pt x="2247" y="0"/>
                  </a:lnTo>
                  <a:lnTo>
                    <a:pt x="540" y="2868"/>
                  </a:lnTo>
                  <a:lnTo>
                    <a:pt x="0" y="2874"/>
                  </a:lnTo>
                  <a:lnTo>
                    <a:pt x="7" y="0"/>
                  </a:lnTo>
                  <a:close/>
                </a:path>
              </a:pathLst>
            </a:custGeom>
            <a:blipFill dpi="0" rotWithShape="1">
              <a:blip r:embed="rId21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107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19200" y="2286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59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6394062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AA7C7946-6BD3-4D67-924A-ADE432DDDA81}" type="datetimeFigureOut">
              <a:rPr lang="uk-UA" smtClean="0"/>
              <a:t>14.03.2021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9CA0D17-F23D-4AF9-870C-A686E9F3D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74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5" Type="http://schemas.openxmlformats.org/officeDocument/2006/relationships/hyperlink" Target="&#1041;&#1050;_&#1044;&#1086;&#1076;&#1072;&#1074;&#1072;&#1085;&#1085;&#1103;%20&#1074;&#1077;&#1082;&#1090;&#1086;&#1088;&#1110;&#1074;_&#1056;&#1072;&#1074;&#1072;%20&#1054;&#1082;&#1089;&#1072;&#1085;&#1072;.pptx" TargetMode="Externa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&#1059;&#1088;&#1086;&#1082;-&#1074;&#1110;&#1082;&#1090;&#1086;&#1088;&#1080;&#1085;&#1072;%20&#1054;&#1073;&#1095;&#1080;&#1089;&#1083;&#1077;&#1085;&#1085;&#1103;%20&#1087;&#1086;&#1093;&#1110;&#1076;&#1085;&#1080;&#1093;%20&#1090;&#1072;%20&#1076;&#1080;&#1092;&#1077;&#1088;&#1077;&#1085;&#1094;&#1110;&#1072;&#1083;&#1110;&#1074;.pptx" TargetMode="External"/><Relationship Id="rId3" Type="http://schemas.openxmlformats.org/officeDocument/2006/relationships/hyperlink" Target="&#1059;&#1088;&#1086;&#1082;%20-&#1076;&#1086;&#1089;&#1083;&#1110;&#1076;&#1078;&#1077;&#1085;&#1085;&#1103;%20&#1050;&#1074;&#1072;&#1076;&#1088;&#1072;&#1090;&#1080;&#1095;&#1085;&#1072;%20&#1092;&#1091;&#1085;&#1082;&#1094;&#1110;&#1103;.pptx" TargetMode="External"/><Relationship Id="rId7" Type="http://schemas.openxmlformats.org/officeDocument/2006/relationships/hyperlink" Target="&#1059;&#1088;&#1086;&#1082;-&#1076;&#1110;&#1072;&#1083;&#1086;&#1075;%20&#1056;&#1086;&#1079;&#1074;&#8217;&#1103;&#1079;&#1091;&#1074;&#1072;&#1085;&#1085;&#1103;%20&#1055;&#1056;&#1048;&#1050;&#1051;&#1040;&#1044;&#1053;&#1048;&#1061;%20&#1047;&#1040;&#1044;&#1040;&#1063;.pptx" TargetMode="External"/><Relationship Id="rId2" Type="http://schemas.openxmlformats.org/officeDocument/2006/relationships/hyperlink" Target="&#1059;&#1088;&#1086;&#1082;%20-&#1087;&#1086;&#1076;&#1086;&#1088;&#1086;&#1078;%20&#1057;&#1080;&#1089;&#1090;&#1077;&#1084;&#1080;%20&#1088;&#1110;&#1074;&#1085;&#1103;&#1085;&#1100;.pptx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&#1059;&#1088;&#1086;&#1082;-&#1082;&#1072;&#1079;&#1082;&#1072;.ppt" TargetMode="External"/><Relationship Id="rId11" Type="http://schemas.openxmlformats.org/officeDocument/2006/relationships/hyperlink" Target="&#1059;&#1088;&#1086;&#1082;%20&#1076;&#1086;&#1089;&#1083;&#1110;&#1076;&#1078;&#1077;&#1085;&#1085;&#1103;%20&#1055;&#1088;&#1103;&#1084;&#1086;&#1082;&#1091;&#1090;&#1085;&#1072;%20&#1089;&#1080;&#1089;&#1090;&#1077;&#1084;&#1072;%20&#1082;&#1086;&#1086;&#1088;&#1076;&#1080;&#1085;&#1072;&#1090;.pptx" TargetMode="External"/><Relationship Id="rId5" Type="http://schemas.openxmlformats.org/officeDocument/2006/relationships/hyperlink" Target="&#1059;&#1088;&#1086;&#1082;-&#1079;&#1072;&#1083;&#1110;&#1082;%20&#1055;&#1083;&#1086;&#1097;&#1072;%20&#1082;&#1088;&#1091;&#1075;&#1072;.pptx" TargetMode="External"/><Relationship Id="rId10" Type="http://schemas.openxmlformats.org/officeDocument/2006/relationships/hyperlink" Target="&#1050;&#1086;&#1084;&#1073;&#1110;&#1085;&#1086;&#1074;&#1072;&#1085;&#1080;&#1081;%20&#1091;&#1088;&#1086;&#1082;%20&#1043;&#1077;&#1086;&#1084;&#1077;&#1090;&#1088;&#1080;&#1095;&#1085;&#1072;%20&#1087;&#1088;&#1086;&#1075;&#1088;&#1077;&#1089;&#1110;&#1103;.pptx" TargetMode="External"/><Relationship Id="rId4" Type="http://schemas.openxmlformats.org/officeDocument/2006/relationships/hyperlink" Target="&#1059;&#1088;&#1086;&#1082;-&#1074;&#1110;&#1076;&#1082;&#1088;&#1080;&#1090;&#1090;&#1103;%20&#1053;&#1072;&#1081;&#1087;&#1088;&#1086;&#1089;&#1090;&#1110;&#1096;&#1110;%20&#1087;&#1077;&#1088;&#1077;&#1090;&#1074;&#1086;&#1088;&#1077;&#1085;&#1085;&#1103;%20&#1075;&#1088;&#1072;&#1092;&#1110;&#1082;&#1110;&#1074;%20&#1092;&#1091;&#1085;&#1082;&#1094;&#1110;&#1111;.pptx" TargetMode="External"/><Relationship Id="rId9" Type="http://schemas.openxmlformats.org/officeDocument/2006/relationships/hyperlink" Target="&#1043;&#1077;&#1086;&#1084;&#1077;&#1090;&#1088;&#1080;&#1095;&#1085;&#1072;%20&#1087;&#1088;&#1086;&#1075;&#1088;&#1077;&#1089;&#1110;&#1103;.pp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95;&#1085;&#1072;%20&#1090;&#1077;&#1084;&#1072;-&#1082;&#1086;&#1084;&#1087;&#1077;&#1090;&#1077;&#1085;&#1090;&#1110;&#1089;&#1085;&#1110;%20&#1087;&#1110;&#1076;&#1093;&#1086;&#1076;&#1080;%20&#1085;&#1072;%20&#1091;&#1088;&#1086;&#1082;&#1072;&#1093;%20&#1084;&#1072;&#1090;&#1077;&#1084;.doc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317224721675209/user/100008269965659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hyperlink" Target="https://www.facebook.com/permalink.php?story_fbid=2537326269886347&amp;id=100008269965659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b="0" dirty="0" smtClean="0">
                <a:solidFill>
                  <a:schemeClr val="accent2"/>
                </a:solidFill>
              </a:rPr>
              <a:t/>
            </a:r>
            <a:br>
              <a:rPr lang="ru-RU" sz="1800" b="0" dirty="0" smtClean="0">
                <a:solidFill>
                  <a:schemeClr val="accent2"/>
                </a:solidFill>
              </a:rPr>
            </a:br>
            <a:r>
              <a:rPr lang="ru-RU" sz="1400" b="0" dirty="0" smtClean="0">
                <a:solidFill>
                  <a:schemeClr val="accent2"/>
                </a:solidFill>
              </a:rPr>
              <a:t/>
            </a:r>
            <a:br>
              <a:rPr lang="ru-RU" sz="1400" b="0" dirty="0" smtClean="0">
                <a:solidFill>
                  <a:schemeClr val="accent2"/>
                </a:solidFill>
              </a:rPr>
            </a:br>
            <a:r>
              <a:rPr lang="en-US" sz="1400" b="0" dirty="0" smtClean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i="1" dirty="0" err="1" smtClean="0"/>
              <a:t>Звіт</a:t>
            </a:r>
            <a:r>
              <a:rPr lang="ru-RU" sz="2000" i="1" dirty="0" smtClean="0"/>
              <a:t> про роботу методичного об</a:t>
            </a:r>
            <a:r>
              <a:rPr lang="uk-UA" sz="2000" dirty="0" smtClean="0"/>
              <a:t>‘</a:t>
            </a:r>
            <a:r>
              <a:rPr lang="ru-RU" sz="2000" i="1" dirty="0" err="1" smtClean="0"/>
              <a:t>єднання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вчителів</a:t>
            </a:r>
            <a:r>
              <a:rPr lang="ru-RU" sz="2000" i="1" dirty="0" smtClean="0"/>
              <a:t> математики, </a:t>
            </a:r>
            <a:r>
              <a:rPr lang="ru-RU" sz="2000" i="1" dirty="0" err="1" smtClean="0"/>
              <a:t>інформатики</a:t>
            </a:r>
            <a:r>
              <a:rPr lang="ru-RU" sz="2000" i="1" dirty="0" smtClean="0"/>
              <a:t> та </a:t>
            </a:r>
            <a:r>
              <a:rPr lang="ru-RU" sz="2000" i="1" dirty="0" err="1" smtClean="0"/>
              <a:t>природничих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дисциплін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 2016 -2017 </a:t>
            </a:r>
            <a:r>
              <a:rPr lang="ru-RU" sz="2000" i="1" dirty="0" err="1" smtClean="0"/>
              <a:t>навчальний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рік</a:t>
            </a:r>
            <a:r>
              <a:rPr lang="ru-RU" sz="2000" i="1" dirty="0" smtClean="0"/>
              <a:t> </a:t>
            </a:r>
            <a:endParaRPr lang="en-US" sz="2000" dirty="0" smtClean="0"/>
          </a:p>
        </p:txBody>
      </p:sp>
      <p:sp>
        <p:nvSpPr>
          <p:cNvPr id="3075" name="Rectangle 10"/>
          <p:cNvSpPr>
            <a:spLocks noGrp="1" noChangeArrowheads="1"/>
          </p:cNvSpPr>
          <p:nvPr>
            <p:ph idx="1"/>
          </p:nvPr>
        </p:nvSpPr>
        <p:spPr>
          <a:xfrm>
            <a:off x="465582" y="1531218"/>
            <a:ext cx="8570913" cy="5210149"/>
          </a:xfr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r">
              <a:buNone/>
            </a:pPr>
            <a:endParaRPr lang="uk-UA" sz="2400" b="1" dirty="0" smtClean="0"/>
          </a:p>
          <a:p>
            <a:pPr marL="0" indent="0" algn="r">
              <a:buNone/>
            </a:pPr>
            <a:endParaRPr lang="uk-UA" sz="2400" b="1" dirty="0"/>
          </a:p>
          <a:p>
            <a:pPr marL="0" indent="0" algn="r">
              <a:buNone/>
            </a:pPr>
            <a:endParaRPr lang="uk-UA" sz="2400" b="1" dirty="0"/>
          </a:p>
          <a:p>
            <a:pPr marL="0" indent="0" algn="r">
              <a:buNone/>
            </a:pPr>
            <a:r>
              <a:rPr lang="uk-UA" sz="4000" b="1" dirty="0" smtClean="0"/>
              <a:t>Рава Оксана Ігорівна</a:t>
            </a:r>
            <a:endParaRPr lang="ru-RU" sz="4000" b="1" dirty="0"/>
          </a:p>
          <a:p>
            <a:pPr marL="0" indent="0" algn="r">
              <a:buNone/>
            </a:pPr>
            <a:r>
              <a:rPr lang="uk-UA" b="1" dirty="0"/>
              <a:t>у</a:t>
            </a:r>
            <a:r>
              <a:rPr lang="uk-UA" b="1" dirty="0" smtClean="0"/>
              <a:t>читель  математики</a:t>
            </a:r>
          </a:p>
          <a:p>
            <a:pPr marL="0" indent="0" algn="r">
              <a:buNone/>
            </a:pPr>
            <a:r>
              <a:rPr lang="uk-UA" b="1" dirty="0" smtClean="0"/>
              <a:t>другої  категорії</a:t>
            </a:r>
          </a:p>
          <a:p>
            <a:pPr marL="0" indent="0" algn="r">
              <a:buNone/>
            </a:pPr>
            <a:endParaRPr lang="uk-UA" b="1" dirty="0" smtClean="0"/>
          </a:p>
          <a:p>
            <a:pPr marL="0" indent="0" algn="r">
              <a:buNone/>
            </a:pPr>
            <a:r>
              <a:rPr lang="uk-UA" b="1" dirty="0" smtClean="0"/>
              <a:t>Девіз</a:t>
            </a:r>
          </a:p>
          <a:p>
            <a:pPr marL="0" indent="0" algn="r">
              <a:buNone/>
            </a:pPr>
            <a:r>
              <a:rPr lang="uk-UA" sz="2400" b="1" dirty="0">
                <a:solidFill>
                  <a:schemeClr val="accent6"/>
                </a:solidFill>
              </a:rPr>
              <a:t>Боїшся – не роби, робиш – не бійся!</a:t>
            </a:r>
            <a:endParaRPr lang="ru-RU" sz="2400" b="1" dirty="0">
              <a:solidFill>
                <a:schemeClr val="accent6"/>
              </a:solidFill>
            </a:endParaRPr>
          </a:p>
          <a:p>
            <a:pPr eaLnBrk="1" hangingPunct="1"/>
            <a:endParaRPr lang="en-US" sz="2800" dirty="0" smtClean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804025" y="0"/>
            <a:ext cx="1979613" cy="5048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078" name="Picture 1" descr="D:\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260350"/>
            <a:ext cx="125888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 txBox="1">
            <a:spLocks noChangeArrowheads="1"/>
          </p:cNvSpPr>
          <p:nvPr/>
        </p:nvSpPr>
        <p:spPr bwMode="gray">
          <a:xfrm>
            <a:off x="3348038" y="620713"/>
            <a:ext cx="445928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ru-RU" sz="3600" b="0" kern="0" dirty="0" err="1" smtClean="0">
                <a:latin typeface="+mn-lt"/>
                <a:cs typeface="+mn-cs"/>
              </a:rPr>
              <a:t>Київський</a:t>
            </a:r>
            <a:r>
              <a:rPr lang="ru-RU" sz="3600" b="0" kern="0" dirty="0" smtClean="0">
                <a:latin typeface="+mn-lt"/>
                <a:cs typeface="+mn-cs"/>
              </a:rPr>
              <a:t> </a:t>
            </a:r>
            <a:r>
              <a:rPr lang="ru-RU" sz="3600" b="0" kern="0" dirty="0" err="1" smtClean="0">
                <a:latin typeface="+mn-lt"/>
                <a:cs typeface="+mn-cs"/>
              </a:rPr>
              <a:t>ліцей</a:t>
            </a:r>
            <a:endParaRPr lang="en-US" sz="3600" b="0" kern="0" dirty="0"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b="5249"/>
          <a:stretch/>
        </p:blipFill>
        <p:spPr>
          <a:xfrm>
            <a:off x="0" y="249957"/>
            <a:ext cx="9167405" cy="1217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" y="1541612"/>
            <a:ext cx="3479885" cy="5210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Дипломи</a:t>
            </a:r>
            <a:r>
              <a:rPr lang="ru-RU" dirty="0"/>
              <a:t> та </a:t>
            </a:r>
            <a:r>
              <a:rPr lang="ru-RU" dirty="0" err="1"/>
              <a:t>сертифікати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09AD-5B8C-4DF5-95F1-3111A091F4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41" y="2221993"/>
            <a:ext cx="3275856" cy="463600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9" y="1081865"/>
            <a:ext cx="3221231" cy="4558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052"/>
            <a:ext cx="3237078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Курси</a:t>
            </a:r>
            <a:r>
              <a:rPr lang="ru-RU" dirty="0" smtClean="0"/>
              <a:t>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09AD-5B8C-4DF5-95F1-3111A091F4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22280"/>
            <a:ext cx="7421016" cy="524377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Курси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 smtClean="0"/>
              <a:t>кваліфікації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09AD-5B8C-4DF5-95F1-3111A091F4A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93536"/>
            <a:ext cx="7367068" cy="5073939"/>
          </a:xfrm>
        </p:spPr>
      </p:pic>
    </p:spTree>
    <p:extLst>
      <p:ext uri="{BB962C8B-B14F-4D97-AF65-F5344CB8AC3E}">
        <p14:creationId xmlns:p14="http://schemas.microsoft.com/office/powerpoint/2010/main" val="18037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053" y="601494"/>
            <a:ext cx="7628021" cy="897563"/>
          </a:xfrm>
        </p:spPr>
        <p:txBody>
          <a:bodyPr/>
          <a:lstStyle/>
          <a:p>
            <a:pPr algn="ctr" eaLnBrk="1" hangingPunct="1"/>
            <a:r>
              <a:rPr lang="ru-RU" sz="2400" dirty="0" err="1"/>
              <a:t>Розділ</a:t>
            </a:r>
            <a:r>
              <a:rPr lang="ru-RU" sz="2400" dirty="0"/>
              <a:t> 2. </a:t>
            </a:r>
            <a:r>
              <a:rPr lang="ru-RU" sz="2400" dirty="0" err="1"/>
              <a:t>Результати</a:t>
            </a:r>
            <a:r>
              <a:rPr lang="ru-RU" sz="2400" dirty="0"/>
              <a:t> </a:t>
            </a:r>
            <a:r>
              <a:rPr lang="ru-RU" sz="2400" dirty="0" err="1"/>
              <a:t>педагогічної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(201</a:t>
            </a:r>
            <a:r>
              <a:rPr lang="en-US" sz="2400" dirty="0"/>
              <a:t>4</a:t>
            </a:r>
            <a:r>
              <a:rPr lang="ru-RU" sz="2400" dirty="0"/>
              <a:t> – 2018)</a:t>
            </a:r>
            <a:endParaRPr lang="en-US" sz="2400" dirty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223" name="AutoShape 3"/>
          <p:cNvSpPr>
            <a:spLocks noChangeArrowheads="1"/>
          </p:cNvSpPr>
          <p:nvPr/>
        </p:nvSpPr>
        <p:spPr bwMode="gray">
          <a:xfrm>
            <a:off x="782053" y="1721931"/>
            <a:ext cx="7628021" cy="325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9F9"/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1130968" y="1754813"/>
            <a:ext cx="8157725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altLang="ru-RU" dirty="0"/>
          </a:p>
          <a:p>
            <a:r>
              <a:rPr lang="uk-UA" altLang="ru-RU" sz="2100" dirty="0">
                <a:solidFill>
                  <a:srgbClr val="002060"/>
                </a:solidFill>
              </a:rPr>
              <a:t> </a:t>
            </a:r>
            <a:r>
              <a:rPr lang="uk-UA" altLang="ru-RU" dirty="0" smtClean="0">
                <a:solidFill>
                  <a:srgbClr val="002060"/>
                </a:solidFill>
              </a:rPr>
              <a:t>2.1.</a:t>
            </a:r>
            <a:r>
              <a:rPr lang="uk-UA" dirty="0">
                <a:solidFill>
                  <a:srgbClr val="002060"/>
                </a:solidFill>
              </a:rPr>
              <a:t> Наявність переможців олімпіад, конкурсів, МАН</a:t>
            </a:r>
            <a:endParaRPr lang="uk-UA" dirty="0">
              <a:solidFill>
                <a:srgbClr val="000000"/>
              </a:solidFill>
            </a:endParaRPr>
          </a:p>
          <a:p>
            <a:pPr>
              <a:buNone/>
            </a:pPr>
            <a:endParaRPr lang="uk-UA" altLang="ru-RU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uk-UA" altLang="ru-RU" dirty="0">
                <a:solidFill>
                  <a:srgbClr val="002060"/>
                </a:solidFill>
              </a:rPr>
              <a:t> </a:t>
            </a:r>
            <a:r>
              <a:rPr lang="uk-UA" altLang="ru-RU" dirty="0" smtClean="0">
                <a:solidFill>
                  <a:srgbClr val="002060"/>
                </a:solidFill>
              </a:rPr>
              <a:t>2.2. Аспекти роботи в ліцеї</a:t>
            </a:r>
          </a:p>
          <a:p>
            <a:pPr>
              <a:buNone/>
            </a:pPr>
            <a:endParaRPr lang="uk-UA" dirty="0"/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</a:rPr>
              <a:t> 2.3. </a:t>
            </a:r>
            <a:r>
              <a:rPr lang="uk-UA" dirty="0" smtClean="0">
                <a:solidFill>
                  <a:srgbClr val="002060"/>
                </a:solidFill>
              </a:rPr>
              <a:t>Дистанційне навчання </a:t>
            </a:r>
          </a:p>
          <a:p>
            <a:pPr>
              <a:buNone/>
            </a:pPr>
            <a:endParaRPr lang="ru-RU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2.4. Робота з батьками </a:t>
            </a:r>
            <a:endParaRPr lang="uk-UA" dirty="0">
              <a:solidFill>
                <a:srgbClr val="000000"/>
              </a:solidFill>
            </a:endParaRPr>
          </a:p>
          <a:p>
            <a:pPr>
              <a:buNone/>
            </a:pPr>
            <a:endParaRPr lang="ru-RU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</a:rPr>
              <a:t> 2.5. </a:t>
            </a:r>
            <a:r>
              <a:rPr lang="uk-UA" dirty="0" smtClean="0">
                <a:solidFill>
                  <a:srgbClr val="002060"/>
                </a:solidFill>
              </a:rPr>
              <a:t>Робота з ліцеїстами</a:t>
            </a:r>
            <a:endParaRPr lang="uk-UA" sz="2100" dirty="0">
              <a:solidFill>
                <a:srgbClr val="000000"/>
              </a:solidFill>
            </a:endParaRPr>
          </a:p>
          <a:p>
            <a:pPr>
              <a:buNone/>
            </a:pPr>
            <a:endParaRPr lang="uk-UA" sz="2100" dirty="0">
              <a:solidFill>
                <a:srgbClr val="000000"/>
              </a:solidFill>
            </a:endParaRPr>
          </a:p>
          <a:p>
            <a:pPr>
              <a:buNone/>
            </a:pPr>
            <a:endParaRPr lang="ru-RU" sz="2100" dirty="0">
              <a:solidFill>
                <a:srgbClr val="000000"/>
              </a:solidFill>
            </a:endParaRPr>
          </a:p>
          <a:p>
            <a:endParaRPr lang="uk-UA" sz="2100" dirty="0"/>
          </a:p>
        </p:txBody>
      </p:sp>
    </p:spTree>
    <p:extLst>
      <p:ext uri="{BB962C8B-B14F-4D97-AF65-F5344CB8AC3E}">
        <p14:creationId xmlns:p14="http://schemas.microsoft.com/office/powerpoint/2010/main" val="782654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8600"/>
            <a:ext cx="7391400" cy="838200"/>
          </a:xfrm>
        </p:spPr>
        <p:txBody>
          <a:bodyPr/>
          <a:lstStyle/>
          <a:p>
            <a:pPr algn="ctr" eaLnBrk="1" hangingPunct="1"/>
            <a:r>
              <a:rPr lang="uk-UA" sz="3200" dirty="0" smtClean="0"/>
              <a:t>Наявність переможців конкурсу МАН </a:t>
            </a:r>
            <a:endParaRPr lang="en-US" sz="3200" dirty="0" smtClean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9" y="1430906"/>
            <a:ext cx="7234902" cy="51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27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7370816" cy="1080120"/>
          </a:xfrm>
        </p:spPr>
        <p:txBody>
          <a:bodyPr/>
          <a:lstStyle/>
          <a:p>
            <a:pPr algn="ctr" eaLnBrk="1" hangingPunct="1"/>
            <a:r>
              <a:rPr lang="uk-UA" sz="3200" dirty="0" smtClean="0"/>
              <a:t>Розробка нової теми МАН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9223" name="AutoShape 3"/>
          <p:cNvSpPr>
            <a:spLocks noChangeArrowheads="1"/>
          </p:cNvSpPr>
          <p:nvPr/>
        </p:nvSpPr>
        <p:spPr bwMode="gray">
          <a:xfrm>
            <a:off x="2181202" y="1316312"/>
            <a:ext cx="5271117" cy="52813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9F9"/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2181203" y="1592508"/>
            <a:ext cx="512449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altLang="ru-RU" dirty="0"/>
          </a:p>
          <a:p>
            <a:pPr algn="ctr">
              <a:buNone/>
            </a:pPr>
            <a:r>
              <a:rPr lang="uk-UA" altLang="ru-RU" sz="2000" dirty="0">
                <a:solidFill>
                  <a:srgbClr val="FF0000"/>
                </a:solidFill>
              </a:rPr>
              <a:t> </a:t>
            </a:r>
            <a:r>
              <a:rPr lang="uk-UA" altLang="ru-RU" sz="2000" dirty="0" smtClean="0">
                <a:solidFill>
                  <a:srgbClr val="FF0000"/>
                </a:solidFill>
              </a:rPr>
              <a:t>Мовчан Мирослава</a:t>
            </a:r>
          </a:p>
          <a:p>
            <a:pPr algn="ctr">
              <a:buNone/>
            </a:pPr>
            <a:r>
              <a:rPr lang="uk-UA" altLang="ru-RU" sz="2000" dirty="0">
                <a:solidFill>
                  <a:srgbClr val="FF0000"/>
                </a:solidFill>
              </a:rPr>
              <a:t>у</a:t>
            </a:r>
            <a:r>
              <a:rPr lang="uk-UA" altLang="ru-RU" sz="2000" dirty="0" smtClean="0">
                <a:solidFill>
                  <a:srgbClr val="FF0000"/>
                </a:solidFill>
              </a:rPr>
              <a:t>чениця 9 класу</a:t>
            </a:r>
          </a:p>
          <a:p>
            <a:pPr algn="ctr">
              <a:buNone/>
            </a:pPr>
            <a:r>
              <a:rPr lang="uk-UA" altLang="ru-RU" sz="2000" dirty="0" smtClean="0">
                <a:solidFill>
                  <a:schemeClr val="tx2"/>
                </a:solidFill>
              </a:rPr>
              <a:t>Тема :«Математична лінгвістика »</a:t>
            </a:r>
            <a:endParaRPr lang="uk-UA" altLang="ru-RU" dirty="0">
              <a:solidFill>
                <a:schemeClr val="tx2"/>
              </a:solidFill>
            </a:endParaRPr>
          </a:p>
          <a:p>
            <a:pPr lvl="0" algn="ctr"/>
            <a:r>
              <a:rPr lang="uk-UA" altLang="ru-RU" sz="2000" dirty="0" smtClean="0">
                <a:solidFill>
                  <a:srgbClr val="002060"/>
                </a:solidFill>
              </a:rPr>
              <a:t> </a:t>
            </a:r>
            <a:r>
              <a:rPr lang="uk-UA" i="1" dirty="0"/>
              <a:t>Закон диверсифікації</a:t>
            </a:r>
            <a:endParaRPr lang="ru-RU" i="1" dirty="0"/>
          </a:p>
          <a:p>
            <a:pPr lvl="0" algn="ctr"/>
            <a:r>
              <a:rPr lang="uk-UA" i="1" dirty="0"/>
              <a:t>Розподіл довжин</a:t>
            </a:r>
            <a:endParaRPr lang="ru-RU" i="1" dirty="0"/>
          </a:p>
          <a:p>
            <a:pPr lvl="0" algn="ctr"/>
            <a:r>
              <a:rPr lang="uk-UA" i="1" dirty="0"/>
              <a:t>Закон розподілу довжин слів</a:t>
            </a:r>
            <a:endParaRPr lang="ru-RU" i="1" dirty="0"/>
          </a:p>
          <a:p>
            <a:pPr lvl="0" algn="ctr"/>
            <a:r>
              <a:rPr lang="uk-UA" i="1" dirty="0"/>
              <a:t>Закон розподілу довжин складів</a:t>
            </a:r>
            <a:endParaRPr lang="ru-RU" i="1" dirty="0"/>
          </a:p>
          <a:p>
            <a:pPr lvl="0" algn="ctr"/>
            <a:r>
              <a:rPr lang="uk-UA" i="1" dirty="0"/>
              <a:t>Закон розподілу довжин ритмічних одиниць</a:t>
            </a:r>
            <a:endParaRPr lang="ru-RU" i="1" dirty="0"/>
          </a:p>
          <a:p>
            <a:pPr lvl="0" algn="ctr"/>
            <a:r>
              <a:rPr lang="uk-UA" i="1" dirty="0"/>
              <a:t>Закон розподілу довжин пропозицій</a:t>
            </a:r>
            <a:endParaRPr lang="ru-RU" i="1" dirty="0"/>
          </a:p>
          <a:p>
            <a:pPr lvl="0" algn="ctr"/>
            <a:r>
              <a:rPr lang="uk-UA" i="1" dirty="0"/>
              <a:t>Закон Мартіна</a:t>
            </a:r>
            <a:endParaRPr lang="ru-RU" i="1" dirty="0"/>
          </a:p>
          <a:p>
            <a:pPr lvl="0" algn="ctr"/>
            <a:r>
              <a:rPr lang="uk-UA" i="1" dirty="0"/>
              <a:t>Закон </a:t>
            </a:r>
            <a:r>
              <a:rPr lang="uk-UA" i="1" dirty="0" err="1"/>
              <a:t>Менцерата</a:t>
            </a:r>
            <a:endParaRPr lang="ru-RU" i="1" dirty="0"/>
          </a:p>
          <a:p>
            <a:pPr lvl="0" algn="ctr"/>
            <a:r>
              <a:rPr lang="uk-UA" i="1" dirty="0"/>
              <a:t>Закон зміни мови</a:t>
            </a:r>
            <a:endParaRPr lang="ru-RU" i="1" dirty="0"/>
          </a:p>
          <a:p>
            <a:pPr lvl="0" algn="ctr"/>
            <a:r>
              <a:rPr lang="uk-UA" i="1" dirty="0"/>
              <a:t>Закон </a:t>
            </a:r>
            <a:r>
              <a:rPr lang="uk-UA" i="1" dirty="0" err="1"/>
              <a:t>Ципфа</a:t>
            </a:r>
            <a:endParaRPr lang="ru-RU" i="1" dirty="0"/>
          </a:p>
          <a:p>
            <a:pPr lvl="0" algn="ctr"/>
            <a:r>
              <a:rPr lang="uk-UA" i="1" dirty="0"/>
              <a:t>Закон текстового блоку</a:t>
            </a:r>
            <a:endParaRPr lang="ru-RU" i="1" dirty="0"/>
          </a:p>
          <a:p>
            <a:pPr>
              <a:buNone/>
            </a:pPr>
            <a:endParaRPr lang="uk-UA" sz="1200" dirty="0" smtClean="0"/>
          </a:p>
        </p:txBody>
      </p:sp>
    </p:spTree>
    <p:extLst>
      <p:ext uri="{BB962C8B-B14F-4D97-AF65-F5344CB8AC3E}">
        <p14:creationId xmlns:p14="http://schemas.microsoft.com/office/powerpoint/2010/main" val="2653684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8600"/>
            <a:ext cx="7391400" cy="838200"/>
          </a:xfrm>
        </p:spPr>
        <p:txBody>
          <a:bodyPr/>
          <a:lstStyle/>
          <a:p>
            <a:pPr eaLnBrk="1" hangingPunct="1"/>
            <a:r>
              <a:rPr lang="uk-UA" sz="3200" dirty="0" smtClean="0"/>
              <a:t>Наявність переможців олімпіад, конкурсів МАН </a:t>
            </a:r>
            <a:endParaRPr lang="en-US" sz="3200" dirty="0" smtClean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223" name="AutoShape 3"/>
          <p:cNvSpPr>
            <a:spLocks noChangeArrowheads="1"/>
          </p:cNvSpPr>
          <p:nvPr/>
        </p:nvSpPr>
        <p:spPr bwMode="gray">
          <a:xfrm>
            <a:off x="2352198" y="1816208"/>
            <a:ext cx="5016901" cy="12860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9F9"/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2352197" y="1684528"/>
            <a:ext cx="51250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sz="1200" dirty="0"/>
          </a:p>
          <a:p>
            <a:r>
              <a:rPr lang="uk-UA" sz="1200" dirty="0" smtClean="0"/>
              <a:t>1. </a:t>
            </a:r>
            <a:r>
              <a:rPr lang="uk-UA" sz="1200" dirty="0"/>
              <a:t>Солодка Таїсія </a:t>
            </a:r>
            <a:r>
              <a:rPr lang="uk-UA" sz="1200" dirty="0" smtClean="0"/>
              <a:t> 9 клас І </a:t>
            </a:r>
            <a:r>
              <a:rPr lang="uk-UA" sz="1200" dirty="0"/>
              <a:t>місце на ІІ етапі</a:t>
            </a:r>
          </a:p>
          <a:p>
            <a:r>
              <a:rPr lang="uk-UA" sz="1200" dirty="0"/>
              <a:t>районної </a:t>
            </a:r>
            <a:r>
              <a:rPr lang="uk-UA" sz="1200" dirty="0" err="1"/>
              <a:t>олімпаді</a:t>
            </a:r>
            <a:r>
              <a:rPr lang="uk-UA" sz="1200" dirty="0"/>
              <a:t> з </a:t>
            </a:r>
            <a:r>
              <a:rPr lang="uk-UA" sz="1200" dirty="0" smtClean="0"/>
              <a:t>математики</a:t>
            </a:r>
          </a:p>
          <a:p>
            <a:r>
              <a:rPr lang="uk-UA" sz="1200" dirty="0" smtClean="0"/>
              <a:t>2. Жуковська Дарина 9 клас ІІІ місце на ІІ етапі</a:t>
            </a:r>
          </a:p>
          <a:p>
            <a:r>
              <a:rPr lang="uk-UA" sz="1200" dirty="0" smtClean="0"/>
              <a:t>районної </a:t>
            </a:r>
            <a:r>
              <a:rPr lang="uk-UA" sz="1200" dirty="0" err="1"/>
              <a:t>олімпаді</a:t>
            </a:r>
            <a:r>
              <a:rPr lang="uk-UA" sz="1200" dirty="0"/>
              <a:t> з математики</a:t>
            </a:r>
          </a:p>
          <a:p>
            <a:r>
              <a:rPr lang="uk-UA" sz="1200" dirty="0" smtClean="0"/>
              <a:t>3. Призери Міжнародного конкурсу Кенгуру</a:t>
            </a:r>
          </a:p>
          <a:p>
            <a:endParaRPr lang="uk-UA" sz="1200" dirty="0"/>
          </a:p>
          <a:p>
            <a:r>
              <a:rPr lang="uk-UA" sz="1200" dirty="0" smtClean="0"/>
              <a:t> </a:t>
            </a:r>
            <a:endParaRPr lang="uk-UA" sz="1200" dirty="0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gray">
          <a:xfrm rot="10800000" flipV="1">
            <a:off x="2337430" y="3666869"/>
            <a:ext cx="5016902" cy="108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9F9"/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1200" dirty="0" smtClean="0"/>
              <a:t>1.  </a:t>
            </a:r>
            <a:r>
              <a:rPr lang="uk-UA" sz="1200" dirty="0" err="1" smtClean="0"/>
              <a:t>Геніш</a:t>
            </a:r>
            <a:r>
              <a:rPr lang="uk-UA" sz="1200" dirty="0" smtClean="0"/>
              <a:t> Уляна 9 клас  </a:t>
            </a:r>
            <a:r>
              <a:rPr lang="uk-UA" sz="1200" dirty="0"/>
              <a:t>ІІІ місце на ІІ </a:t>
            </a:r>
            <a:r>
              <a:rPr lang="uk-UA" sz="1200" dirty="0" smtClean="0"/>
              <a:t>етапі</a:t>
            </a:r>
          </a:p>
          <a:p>
            <a:r>
              <a:rPr lang="uk-UA" sz="1200" dirty="0" smtClean="0"/>
              <a:t> </a:t>
            </a:r>
            <a:r>
              <a:rPr lang="uk-UA" sz="1200" dirty="0"/>
              <a:t>конкурсу-захисту наукових робіт </a:t>
            </a:r>
            <a:r>
              <a:rPr lang="uk-UA" sz="1200" dirty="0" smtClean="0"/>
              <a:t>МАН</a:t>
            </a:r>
          </a:p>
          <a:p>
            <a:r>
              <a:rPr lang="uk-UA" sz="1200" dirty="0" smtClean="0"/>
              <a:t>2. Призери </a:t>
            </a:r>
            <a:r>
              <a:rPr lang="uk-UA" sz="1200" dirty="0"/>
              <a:t>Міжнародного конкурсу Кенгуру</a:t>
            </a:r>
          </a:p>
          <a:p>
            <a:endParaRPr lang="uk-UA" sz="1200" dirty="0"/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gray">
          <a:xfrm rot="10800000" flipV="1">
            <a:off x="2312185" y="5401857"/>
            <a:ext cx="5016901" cy="13142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9F9"/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228600" indent="-228600">
              <a:buAutoNum type="arabicPeriod"/>
            </a:pPr>
            <a:r>
              <a:rPr lang="uk-UA" sz="1200" dirty="0" smtClean="0"/>
              <a:t>Черкай Дарина 9 клас  ДИПЛОМ ІІІ СТУПЕНЯ </a:t>
            </a:r>
          </a:p>
          <a:p>
            <a:r>
              <a:rPr lang="ru-RU" sz="1200" b="0" dirty="0" err="1" smtClean="0"/>
              <a:t>Переможець</a:t>
            </a:r>
            <a:r>
              <a:rPr lang="ru-RU" sz="1200" b="0" dirty="0" smtClean="0"/>
              <a:t> </a:t>
            </a:r>
            <a:r>
              <a:rPr lang="ru-RU" sz="1200" b="0" dirty="0"/>
              <a:t>VII </a:t>
            </a:r>
            <a:r>
              <a:rPr lang="ru-RU" sz="1200" b="0" dirty="0" err="1" smtClean="0"/>
              <a:t>Всеукраїнської</a:t>
            </a:r>
            <a:r>
              <a:rPr lang="ru-RU" sz="1200" b="0" dirty="0" smtClean="0"/>
              <a:t>  </a:t>
            </a:r>
            <a:r>
              <a:rPr lang="ru-RU" sz="1200" b="0" dirty="0" err="1"/>
              <a:t>інтернет-олімпіади</a:t>
            </a:r>
            <a:r>
              <a:rPr lang="ru-RU" sz="1200" b="0" dirty="0"/>
              <a:t> «На </a:t>
            </a:r>
            <a:r>
              <a:rPr lang="ru-RU" sz="1200" b="0" dirty="0" smtClean="0"/>
              <a:t>Урок»    </a:t>
            </a:r>
          </a:p>
          <a:p>
            <a:r>
              <a:rPr lang="ru-RU" sz="1200" b="0" dirty="0" smtClean="0"/>
              <a:t> з математики</a:t>
            </a:r>
            <a:endParaRPr lang="uk-UA" sz="1200" dirty="0"/>
          </a:p>
          <a:p>
            <a:r>
              <a:rPr lang="uk-UA" sz="1200" dirty="0" smtClean="0"/>
              <a:t>2</a:t>
            </a:r>
            <a:r>
              <a:rPr lang="uk-UA" sz="1200" dirty="0"/>
              <a:t>. </a:t>
            </a:r>
            <a:r>
              <a:rPr lang="uk-UA" sz="1200" dirty="0" err="1" smtClean="0"/>
              <a:t>Шарко</a:t>
            </a:r>
            <a:r>
              <a:rPr lang="uk-UA" sz="1200" dirty="0" smtClean="0"/>
              <a:t> Андрій </a:t>
            </a:r>
            <a:r>
              <a:rPr lang="uk-UA" sz="1200" dirty="0"/>
              <a:t>9 </a:t>
            </a:r>
            <a:r>
              <a:rPr lang="uk-UA" sz="1200" dirty="0" smtClean="0"/>
              <a:t>клас </a:t>
            </a:r>
            <a:r>
              <a:rPr lang="uk-UA" sz="1200" dirty="0"/>
              <a:t>ДИПЛОМ ІІІ СТУПЕНЯ </a:t>
            </a:r>
          </a:p>
          <a:p>
            <a:r>
              <a:rPr lang="uk-UA" sz="1200" dirty="0" smtClean="0"/>
              <a:t> </a:t>
            </a:r>
            <a:r>
              <a:rPr lang="ru-RU" sz="1200" b="0" dirty="0" err="1"/>
              <a:t>Переможець</a:t>
            </a:r>
            <a:r>
              <a:rPr lang="ru-RU" sz="1200" b="0" dirty="0"/>
              <a:t> VII </a:t>
            </a:r>
            <a:r>
              <a:rPr lang="ru-RU" sz="1200" b="0" dirty="0" err="1" smtClean="0"/>
              <a:t>Всеукраїнської</a:t>
            </a:r>
            <a:r>
              <a:rPr lang="ru-RU" sz="1200" b="0" dirty="0" smtClean="0"/>
              <a:t>  </a:t>
            </a:r>
            <a:r>
              <a:rPr lang="ru-RU" sz="1200" b="0" dirty="0" err="1"/>
              <a:t>інтернет-олімпіади</a:t>
            </a:r>
            <a:r>
              <a:rPr lang="ru-RU" sz="1200" b="0" dirty="0"/>
              <a:t> «На Урок»   </a:t>
            </a:r>
            <a:endParaRPr lang="ru-RU" sz="1200" b="0" dirty="0" smtClean="0"/>
          </a:p>
          <a:p>
            <a:r>
              <a:rPr lang="ru-RU" sz="1200" b="0" dirty="0" smtClean="0"/>
              <a:t>  </a:t>
            </a:r>
            <a:r>
              <a:rPr lang="ru-RU" sz="1200" b="0" dirty="0"/>
              <a:t>з математики</a:t>
            </a:r>
            <a:endParaRPr lang="uk-UA" sz="1200" dirty="0"/>
          </a:p>
          <a:p>
            <a:endParaRPr lang="uk-UA" sz="1200" dirty="0"/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 bwMode="auto">
          <a:xfrm>
            <a:off x="2337429" y="1196752"/>
            <a:ext cx="5016902" cy="576065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dirty="0" smtClean="0">
                <a:solidFill>
                  <a:schemeClr val="tx1"/>
                </a:solidFill>
                <a:latin typeface="Arial" charset="0"/>
              </a:rPr>
              <a:t>2018-2019 Навчальний рік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Прямоугольник с двумя скругленными соседними углами 30"/>
          <p:cNvSpPr/>
          <p:nvPr/>
        </p:nvSpPr>
        <p:spPr bwMode="auto">
          <a:xfrm>
            <a:off x="2352196" y="4770621"/>
            <a:ext cx="5016902" cy="576065"/>
          </a:xfrm>
          <a:prstGeom prst="round2Same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Прямоугольник с двумя скругленными соседними углами 31"/>
          <p:cNvSpPr/>
          <p:nvPr/>
        </p:nvSpPr>
        <p:spPr bwMode="auto">
          <a:xfrm>
            <a:off x="2337429" y="3102226"/>
            <a:ext cx="5016902" cy="576065"/>
          </a:xfrm>
          <a:prstGeom prst="round2Same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dirty="0" smtClean="0">
                <a:solidFill>
                  <a:schemeClr val="tx1"/>
                </a:solidFill>
                <a:latin typeface="Arial" charset="0"/>
              </a:rPr>
              <a:t>2019-2020 Навчальний рік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Прямоугольник с двумя скругленными соседними углами 32"/>
          <p:cNvSpPr/>
          <p:nvPr/>
        </p:nvSpPr>
        <p:spPr bwMode="auto">
          <a:xfrm>
            <a:off x="2337429" y="4786391"/>
            <a:ext cx="5016902" cy="576065"/>
          </a:xfrm>
          <a:prstGeom prst="round2Same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dirty="0" smtClean="0">
                <a:solidFill>
                  <a:schemeClr val="tx1"/>
                </a:solidFill>
                <a:latin typeface="Arial" charset="0"/>
              </a:rPr>
              <a:t>2020-2021 Навчальний рік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4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7370816" cy="1080120"/>
          </a:xfrm>
        </p:spPr>
        <p:txBody>
          <a:bodyPr/>
          <a:lstStyle/>
          <a:p>
            <a:pPr algn="ctr" eaLnBrk="1" hangingPunct="1"/>
            <a:r>
              <a:rPr lang="uk-UA" sz="3200" dirty="0" smtClean="0"/>
              <a:t>КЕНГУРУ, ОЛІМПІАДИ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2902936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65" y="2338160"/>
            <a:ext cx="2986583" cy="4283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70" y="3763789"/>
            <a:ext cx="4723430" cy="30053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33" y="1069363"/>
            <a:ext cx="4706967" cy="26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1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8600"/>
            <a:ext cx="7391400" cy="838200"/>
          </a:xfrm>
        </p:spPr>
        <p:txBody>
          <a:bodyPr/>
          <a:lstStyle/>
          <a:p>
            <a:pPr algn="ctr" eaLnBrk="1" hangingPunct="1"/>
            <a:r>
              <a:rPr lang="ru-RU" sz="3200" dirty="0" smtClean="0"/>
              <a:t>Приклад </a:t>
            </a:r>
            <a:r>
              <a:rPr lang="ru-RU" sz="3200" dirty="0" err="1" smtClean="0"/>
              <a:t>карти</a:t>
            </a:r>
            <a:r>
              <a:rPr lang="ru-RU" sz="3200" dirty="0" smtClean="0"/>
              <a:t> </a:t>
            </a:r>
            <a:r>
              <a:rPr lang="ru-RU" sz="3200" dirty="0" err="1"/>
              <a:t>в</a:t>
            </a:r>
            <a:r>
              <a:rPr lang="ru-RU" sz="3200" dirty="0" err="1" smtClean="0"/>
              <a:t>икладання</a:t>
            </a:r>
            <a:r>
              <a:rPr lang="ru-RU" sz="3200" dirty="0" smtClean="0"/>
              <a:t> предмету</a:t>
            </a:r>
            <a:endParaRPr lang="en-US" sz="3200" dirty="0" smtClean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2916"/>
            <a:ext cx="8345190" cy="56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56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8600"/>
            <a:ext cx="7391400" cy="838200"/>
          </a:xfrm>
        </p:spPr>
        <p:txBody>
          <a:bodyPr/>
          <a:lstStyle/>
          <a:p>
            <a:pPr algn="ctr" eaLnBrk="1" hangingPunct="1"/>
            <a:r>
              <a:rPr lang="ru-RU" sz="3200" dirty="0" smtClean="0"/>
              <a:t>Приклад </a:t>
            </a:r>
            <a:r>
              <a:rPr lang="ru-RU" sz="3200" dirty="0" err="1" smtClean="0"/>
              <a:t>карти</a:t>
            </a:r>
            <a:r>
              <a:rPr lang="ru-RU" sz="3200" dirty="0" smtClean="0"/>
              <a:t> </a:t>
            </a:r>
            <a:r>
              <a:rPr lang="ru-RU" sz="3200" dirty="0" err="1"/>
              <a:t>в</a:t>
            </a:r>
            <a:r>
              <a:rPr lang="ru-RU" sz="3200" dirty="0" err="1" smtClean="0"/>
              <a:t>икладання</a:t>
            </a:r>
            <a:r>
              <a:rPr lang="ru-RU" sz="3200" dirty="0" smtClean="0"/>
              <a:t> предмету</a:t>
            </a:r>
            <a:endParaRPr lang="en-US" sz="3200" dirty="0" smtClean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B878B-D103-4561-916F-8B91215DC26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3350"/>
            <a:ext cx="8544172" cy="54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9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 Зміст</a:t>
            </a:r>
            <a:endParaRPr lang="en-US" dirty="0" smtClean="0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black">
          <a:xfrm>
            <a:off x="1981994" y="1674122"/>
            <a:ext cx="5933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uk-UA" dirty="0" smtClean="0"/>
              <a:t>Вступ</a:t>
            </a:r>
            <a:endParaRPr lang="en-US" dirty="0"/>
          </a:p>
        </p:txBody>
      </p:sp>
      <p:sp>
        <p:nvSpPr>
          <p:cNvPr id="4105" name="Rectangle 10"/>
          <p:cNvSpPr>
            <a:spLocks noChangeArrowheads="1"/>
          </p:cNvSpPr>
          <p:nvPr/>
        </p:nvSpPr>
        <p:spPr bwMode="black">
          <a:xfrm>
            <a:off x="2846548" y="2467749"/>
            <a:ext cx="5801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uk-UA" dirty="0" smtClean="0"/>
              <a:t>Розділ 1. Загальні відомості</a:t>
            </a:r>
            <a:endParaRPr lang="en-US" dirty="0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black">
          <a:xfrm>
            <a:off x="3563888" y="3384095"/>
            <a:ext cx="5664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uk-UA" spc="-150" dirty="0" smtClean="0">
                <a:cs typeface="+mn-cs"/>
              </a:rPr>
              <a:t>Розділ 2. Результати педагогічної діяльності </a:t>
            </a:r>
            <a:endParaRPr lang="en-US" dirty="0">
              <a:cs typeface="+mn-cs"/>
            </a:endParaRPr>
          </a:p>
        </p:txBody>
      </p:sp>
      <p:sp>
        <p:nvSpPr>
          <p:cNvPr id="4109" name="Rectangle 14"/>
          <p:cNvSpPr>
            <a:spLocks noChangeArrowheads="1"/>
          </p:cNvSpPr>
          <p:nvPr/>
        </p:nvSpPr>
        <p:spPr bwMode="black">
          <a:xfrm>
            <a:off x="3115649" y="4494019"/>
            <a:ext cx="4968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uk-UA" dirty="0" smtClean="0"/>
              <a:t>Розділ 3. Науково – методична діяльність</a:t>
            </a:r>
            <a:endParaRPr lang="en-US" dirty="0"/>
          </a:p>
        </p:txBody>
      </p:sp>
      <p:grpSp>
        <p:nvGrpSpPr>
          <p:cNvPr id="4110" name="Group 94"/>
          <p:cNvGrpSpPr>
            <a:grpSpLocks/>
          </p:cNvGrpSpPr>
          <p:nvPr/>
        </p:nvGrpSpPr>
        <p:grpSpPr bwMode="auto">
          <a:xfrm>
            <a:off x="1416128" y="1660872"/>
            <a:ext cx="393700" cy="393700"/>
            <a:chOff x="2543" y="1006"/>
            <a:chExt cx="416" cy="416"/>
          </a:xfrm>
        </p:grpSpPr>
        <p:sp>
          <p:nvSpPr>
            <p:cNvPr id="35892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4153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4155" name="Picture 5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95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pic>
            <p:nvPicPr>
              <p:cNvPr id="4157" name="Picture 56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54" name="Picture 57"/>
            <p:cNvPicPr>
              <a:picLocks noChangeAspect="1" noChangeArrowheads="1"/>
            </p:cNvPicPr>
            <p:nvPr/>
          </p:nvPicPr>
          <p:blipFill>
            <a:blip r:embed="rId4" cstate="print"/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11" name="Group 93"/>
          <p:cNvGrpSpPr>
            <a:grpSpLocks/>
          </p:cNvGrpSpPr>
          <p:nvPr/>
        </p:nvGrpSpPr>
        <p:grpSpPr bwMode="auto">
          <a:xfrm>
            <a:off x="2181056" y="2522783"/>
            <a:ext cx="393700" cy="393700"/>
            <a:chOff x="3071" y="1006"/>
            <a:chExt cx="416" cy="416"/>
          </a:xfrm>
        </p:grpSpPr>
        <p:sp>
          <p:nvSpPr>
            <p:cNvPr id="35902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4147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4149" name="Picture 6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905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pic>
            <p:nvPicPr>
              <p:cNvPr id="4151" name="Picture 66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48" name="Picture 86"/>
            <p:cNvPicPr>
              <a:picLocks noChangeAspect="1" noChangeArrowheads="1"/>
            </p:cNvPicPr>
            <p:nvPr/>
          </p:nvPicPr>
          <p:blipFill>
            <a:blip r:embed="rId4" cstate="print"/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12" name="Group 92"/>
          <p:cNvGrpSpPr>
            <a:grpSpLocks/>
          </p:cNvGrpSpPr>
          <p:nvPr/>
        </p:nvGrpSpPr>
        <p:grpSpPr bwMode="auto">
          <a:xfrm>
            <a:off x="2615817" y="3407071"/>
            <a:ext cx="393700" cy="393700"/>
            <a:chOff x="3647" y="1006"/>
            <a:chExt cx="416" cy="416"/>
          </a:xfrm>
        </p:grpSpPr>
        <p:sp>
          <p:nvSpPr>
            <p:cNvPr id="35907" name="Oval 67"/>
            <p:cNvSpPr>
              <a:spLocks noChangeArrowheads="1"/>
            </p:cNvSpPr>
            <p:nvPr/>
          </p:nvSpPr>
          <p:spPr bwMode="gray"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4141" name="Group 68"/>
            <p:cNvGrpSpPr>
              <a:grpSpLocks/>
            </p:cNvGrpSpPr>
            <p:nvPr/>
          </p:nvGrpSpPr>
          <p:grpSpPr bwMode="auto"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4143" name="Picture 6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910" name="Oval 7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pic>
            <p:nvPicPr>
              <p:cNvPr id="4145" name="Picture 7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42" name="Picture 87"/>
            <p:cNvPicPr>
              <a:picLocks noChangeAspect="1" noChangeArrowheads="1"/>
            </p:cNvPicPr>
            <p:nvPr/>
          </p:nvPicPr>
          <p:blipFill>
            <a:blip r:embed="rId4" cstate="print"/>
            <a:srcRect l="12015" t="9302" r="12404" b="12598"/>
            <a:stretch>
              <a:fillRect/>
            </a:stretch>
          </p:blipFill>
          <p:spPr bwMode="gray">
            <a:xfrm>
              <a:off x="3676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13" name="Group 91"/>
          <p:cNvGrpSpPr>
            <a:grpSpLocks/>
          </p:cNvGrpSpPr>
          <p:nvPr/>
        </p:nvGrpSpPr>
        <p:grpSpPr bwMode="auto">
          <a:xfrm>
            <a:off x="2574756" y="4439289"/>
            <a:ext cx="393700" cy="393700"/>
            <a:chOff x="4213" y="1006"/>
            <a:chExt cx="416" cy="416"/>
          </a:xfrm>
        </p:grpSpPr>
        <p:sp>
          <p:nvSpPr>
            <p:cNvPr id="35912" name="Oval 72"/>
            <p:cNvSpPr>
              <a:spLocks noChangeArrowheads="1"/>
            </p:cNvSpPr>
            <p:nvPr/>
          </p:nvSpPr>
          <p:spPr bwMode="gray">
            <a:xfrm>
              <a:off x="421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4135" name="Group 73"/>
            <p:cNvGrpSpPr>
              <a:grpSpLocks/>
            </p:cNvGrpSpPr>
            <p:nvPr/>
          </p:nvGrpSpPr>
          <p:grpSpPr bwMode="auto">
            <a:xfrm rot="-2288454">
              <a:off x="4248" y="1034"/>
              <a:ext cx="348" cy="356"/>
              <a:chOff x="887" y="2040"/>
              <a:chExt cx="433" cy="422"/>
            </a:xfrm>
          </p:grpSpPr>
          <p:pic>
            <p:nvPicPr>
              <p:cNvPr id="4137" name="Picture 7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915" name="Oval 7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folHlink">
                      <a:alpha val="75000"/>
                    </a:schemeClr>
                  </a:gs>
                  <a:gs pos="100000">
                    <a:schemeClr val="fol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pic>
            <p:nvPicPr>
              <p:cNvPr id="4139" name="Picture 76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36" name="Picture 88"/>
            <p:cNvPicPr>
              <a:picLocks noChangeAspect="1" noChangeArrowheads="1"/>
            </p:cNvPicPr>
            <p:nvPr/>
          </p:nvPicPr>
          <p:blipFill>
            <a:blip r:embed="rId4" cstate="print"/>
            <a:srcRect l="12015" t="9302" r="12404" b="12598"/>
            <a:stretch>
              <a:fillRect/>
            </a:stretch>
          </p:blipFill>
          <p:spPr bwMode="gray">
            <a:xfrm>
              <a:off x="4240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15" name="Group 92"/>
          <p:cNvGrpSpPr>
            <a:grpSpLocks/>
          </p:cNvGrpSpPr>
          <p:nvPr/>
        </p:nvGrpSpPr>
        <p:grpSpPr bwMode="auto">
          <a:xfrm rot="176639">
            <a:off x="1872423" y="5517104"/>
            <a:ext cx="433651" cy="464693"/>
            <a:chOff x="3647" y="1006"/>
            <a:chExt cx="416" cy="416"/>
          </a:xfrm>
        </p:grpSpPr>
        <p:sp>
          <p:nvSpPr>
            <p:cNvPr id="50" name="Oval 67"/>
            <p:cNvSpPr>
              <a:spLocks noChangeArrowheads="1"/>
            </p:cNvSpPr>
            <p:nvPr/>
          </p:nvSpPr>
          <p:spPr bwMode="gray"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4123" name="Group 68"/>
            <p:cNvGrpSpPr>
              <a:grpSpLocks/>
            </p:cNvGrpSpPr>
            <p:nvPr/>
          </p:nvGrpSpPr>
          <p:grpSpPr bwMode="auto"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4125" name="Picture 69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Oval 7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pic>
            <p:nvPicPr>
              <p:cNvPr id="4127" name="Picture 71" descr="Picture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24" name="Picture 87"/>
            <p:cNvPicPr>
              <a:picLocks noChangeAspect="1" noChangeArrowheads="1"/>
            </p:cNvPicPr>
            <p:nvPr/>
          </p:nvPicPr>
          <p:blipFill>
            <a:blip r:embed="rId4" cstate="print"/>
            <a:srcRect l="12015" t="9302" r="12404" b="12598"/>
            <a:stretch>
              <a:fillRect/>
            </a:stretch>
          </p:blipFill>
          <p:spPr bwMode="gray">
            <a:xfrm>
              <a:off x="3676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17" name="Rectangle 3"/>
          <p:cNvSpPr>
            <a:spLocks noChangeArrowheads="1"/>
          </p:cNvSpPr>
          <p:nvPr/>
        </p:nvSpPr>
        <p:spPr bwMode="black">
          <a:xfrm>
            <a:off x="2418039" y="5523446"/>
            <a:ext cx="6330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uk-UA" dirty="0" smtClean="0"/>
              <a:t>Додатки: сценарії позакласних заходів, презентації, фото, робота з батьками</a:t>
            </a:r>
            <a:endParaRPr lang="en-US" dirty="0"/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D1FE1-94F1-4B22-88CD-C1D2B72091B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158" name="Picture 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248" y="3189211"/>
            <a:ext cx="2411760" cy="173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780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60648"/>
            <a:ext cx="7391400" cy="680120"/>
          </a:xfrm>
        </p:spPr>
        <p:txBody>
          <a:bodyPr/>
          <a:lstStyle/>
          <a:p>
            <a:r>
              <a:rPr lang="ru-RU" sz="3200" dirty="0" err="1" smtClean="0"/>
              <a:t>Перелік</a:t>
            </a:r>
            <a:r>
              <a:rPr lang="ru-RU" sz="3200" dirty="0" smtClean="0"/>
              <a:t> </a:t>
            </a:r>
            <a:r>
              <a:rPr lang="ru-RU" sz="3200" dirty="0" err="1" smtClean="0"/>
              <a:t>семінарів</a:t>
            </a:r>
            <a:r>
              <a:rPr lang="ru-RU" sz="3200" dirty="0" smtClean="0"/>
              <a:t>, в </a:t>
            </a:r>
            <a:r>
              <a:rPr lang="ru-RU" sz="3200" dirty="0" err="1" smtClean="0"/>
              <a:t>яких</a:t>
            </a:r>
            <a:r>
              <a:rPr lang="ru-RU" sz="3200" dirty="0" smtClean="0"/>
              <a:t> </a:t>
            </a:r>
            <a:r>
              <a:rPr lang="ru-RU" sz="3200" dirty="0" err="1" smtClean="0"/>
              <a:t>приймала</a:t>
            </a:r>
            <a:r>
              <a:rPr lang="ru-RU" sz="3200" dirty="0" smtClean="0"/>
              <a:t> участь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09AD-5B8C-4DF5-95F1-3111A091F4A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40152" y="4725143"/>
            <a:ext cx="3249082" cy="6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" y="1431499"/>
            <a:ext cx="9144000" cy="3293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322"/>
            <a:ext cx="9144000" cy="13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25513" y="333375"/>
            <a:ext cx="7391400" cy="838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sz="3500" dirty="0" smtClean="0"/>
              <a:t> </a:t>
            </a:r>
            <a:r>
              <a:rPr lang="ru-RU" sz="3500" dirty="0" err="1" smtClean="0"/>
              <a:t>Дистанційне</a:t>
            </a:r>
            <a:r>
              <a:rPr lang="ru-RU" sz="3500" dirty="0" smtClean="0"/>
              <a:t> </a:t>
            </a:r>
            <a:r>
              <a:rPr lang="ru-RU" sz="3500" smtClean="0"/>
              <a:t>навчання</a:t>
            </a:r>
            <a:endParaRPr lang="ru-RU" sz="28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013" y="1341438"/>
            <a:ext cx="6911975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uk-UA" sz="24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ru-RU" sz="28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2E84B-D63A-46F9-9FC6-43B07FD31F6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" y="3594346"/>
            <a:ext cx="5120106" cy="3098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35" y="1052289"/>
            <a:ext cx="4919531" cy="2767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3" y="978354"/>
            <a:ext cx="4068462" cy="3034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385341" cy="36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25513" y="333375"/>
            <a:ext cx="7391400" cy="838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sz="3500" dirty="0" smtClean="0"/>
              <a:t> </a:t>
            </a:r>
            <a:r>
              <a:rPr lang="ru-RU" sz="3500" dirty="0" err="1" smtClean="0"/>
              <a:t>Дистанційне</a:t>
            </a:r>
            <a:r>
              <a:rPr lang="ru-RU" sz="3500" dirty="0" smtClean="0"/>
              <a:t> </a:t>
            </a:r>
            <a:r>
              <a:rPr lang="ru-RU" sz="3500" smtClean="0"/>
              <a:t>навчання</a:t>
            </a:r>
            <a:endParaRPr lang="ru-RU" sz="28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013" y="1341438"/>
            <a:ext cx="6911975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uk-UA" sz="24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ru-RU" sz="28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2E84B-D63A-46F9-9FC6-43B07FD31F6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52736"/>
            <a:ext cx="3172569" cy="45651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43" y="1052736"/>
            <a:ext cx="2782057" cy="57336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" y="1052736"/>
            <a:ext cx="4110071" cy="26350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8" y="3095722"/>
            <a:ext cx="3073139" cy="43167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58" y="4332850"/>
            <a:ext cx="4361921" cy="245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Взаємодія</a:t>
            </a:r>
            <a:r>
              <a:rPr lang="ru-RU" dirty="0" smtClean="0"/>
              <a:t> з батьками і </a:t>
            </a:r>
            <a:r>
              <a:rPr lang="ru-RU" dirty="0" err="1" smtClean="0"/>
              <a:t>ліцеїстами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341438"/>
            <a:ext cx="7331075" cy="2671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944111"/>
            <a:ext cx="4760392" cy="2881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" y="3814524"/>
            <a:ext cx="5338615" cy="3043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" y="1050733"/>
            <a:ext cx="5266607" cy="2962467"/>
          </a:xfrm>
          <a:prstGeom prst="rect">
            <a:avLst/>
          </a:prstGeom>
        </p:spPr>
      </p:pic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5458885" y="2227276"/>
            <a:ext cx="322791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sz="1200" dirty="0"/>
          </a:p>
          <a:p>
            <a:pPr algn="ctr"/>
            <a:r>
              <a:rPr lang="uk-UA" sz="2000" dirty="0" smtClean="0">
                <a:hlinkClick r:id="rId5" action="ppaction://hlinkpres?slideindex=1&amp;slidetitle="/>
              </a:rPr>
              <a:t>БАТЬКІВСЬКА КОНФЕРЕНЦІЯ</a:t>
            </a:r>
            <a:endParaRPr lang="uk-UA" sz="2000" dirty="0" smtClean="0"/>
          </a:p>
          <a:p>
            <a:pPr algn="ctr"/>
            <a:endParaRPr lang="uk-UA" sz="1200" dirty="0"/>
          </a:p>
          <a:p>
            <a:r>
              <a:rPr lang="uk-UA" sz="1200" dirty="0" smtClean="0"/>
              <a:t> 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11310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Взаємодія</a:t>
            </a:r>
            <a:r>
              <a:rPr lang="ru-RU" dirty="0" smtClean="0"/>
              <a:t> </a:t>
            </a:r>
            <a:r>
              <a:rPr lang="ru-RU" dirty="0" smtClean="0"/>
              <a:t>з </a:t>
            </a:r>
            <a:r>
              <a:rPr lang="ru-RU" dirty="0" err="1" smtClean="0"/>
              <a:t>ліцеїстами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341438"/>
            <a:ext cx="7331075" cy="2671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09" y="2633749"/>
            <a:ext cx="3096344" cy="4135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8" y="1066800"/>
            <a:ext cx="5049913" cy="2652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81" y="1066800"/>
            <a:ext cx="4015019" cy="2258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" y="3643270"/>
            <a:ext cx="5554562" cy="31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Творчий </a:t>
            </a:r>
            <a:r>
              <a:rPr lang="uk-UA" dirty="0"/>
              <a:t>звіт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uk-UA" sz="2400" dirty="0" smtClean="0">
                <a:solidFill>
                  <a:srgbClr val="C00000"/>
                </a:solidFill>
                <a:hlinkClick r:id="rId2" action="ppaction://hlinkpres?slideindex=1&amp;slidetitle="/>
              </a:rPr>
              <a:t>1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.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Інтегрований урок – подорож «Стежинами системи рівнянь другого </a:t>
            </a:r>
            <a:r>
              <a:rPr lang="uk-UA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степеня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 з двома змінними»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pres?slideindex=1&amp;slidetitle="/>
              </a:rPr>
              <a:t>2. Урок – дослідження «Квадратична функція»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pres?slideindex=1&amp;slidetitle="/>
              </a:rPr>
              <a:t>Урок-відкриття «Найпростіші перетворення графіків функції»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pres?slideindex=1&amp;slidetitle="/>
              </a:rPr>
              <a:t>4. Урок-залік «Площа круга»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6" action="ppaction://hlinkpres?slideindex=1&amp;slidetitle="/>
            </a:endParaRP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hlinkClick r:id="rId7" action="ppaction://hlinkpres?slideindex=1&amp;slidetitle="/>
              </a:rPr>
              <a:t>5</a:t>
            </a:r>
            <a:r>
              <a:rPr lang="uk-UA" sz="2400" dirty="0" smtClean="0">
                <a:hlinkClick r:id="rId7" action="ppaction://hlinkpres?slideindex=1&amp;slidetitle="/>
              </a:rPr>
              <a:t>.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pres?slideindex=1&amp;slidetitle="/>
              </a:rPr>
              <a:t>Урок-діалог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pres?slideindex=1&amp;slidetitle="/>
              </a:rPr>
              <a:t>«Розв’язування прикладних задач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6.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Урок-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вікторина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Обчислення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похідних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 та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диференціалів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pres?slideindex=1&amp;slidetitle="/>
              </a:rPr>
              <a:t>»</a:t>
            </a:r>
            <a:endParaRPr lang="uk-U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9" action="ppaction://hlinkpres?slideindex=1&amp;slidetitle="/>
            </a:endParaRPr>
          </a:p>
          <a:p>
            <a:pPr marL="0" indent="0">
              <a:buNone/>
            </a:pPr>
            <a:r>
              <a:rPr lang="uk-UA" sz="2400" dirty="0">
                <a:hlinkClick r:id="rId10" action="ppaction://hlinkpres?slideindex=1&amp;slidetitle="/>
              </a:rPr>
              <a:t>7</a:t>
            </a:r>
            <a:r>
              <a:rPr lang="uk-UA" sz="2400" dirty="0" smtClean="0">
                <a:hlinkClick r:id="rId10" action="ppaction://hlinkpres?slideindex=1&amp;slidetitle="/>
              </a:rPr>
              <a:t>. Комбінований урок «Геометрична прогресія»</a:t>
            </a: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>
                <a:hlinkClick r:id="rId11" action="ppaction://hlinkpres?slideindex=1&amp;slidetitle="/>
              </a:rPr>
              <a:t>8. Урок – дослідження «Прямокутна система координат»</a:t>
            </a:r>
            <a:endParaRPr lang="uk-UA" sz="24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Відкритий</a:t>
            </a:r>
            <a:r>
              <a:rPr lang="ru-RU" dirty="0" smtClean="0"/>
              <a:t>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341438"/>
            <a:ext cx="7331075" cy="2671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endParaRPr lang="ru-RU" sz="28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" y="1109215"/>
            <a:ext cx="4355976" cy="2903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68" y="3645023"/>
            <a:ext cx="4790954" cy="3193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5911"/>
            <a:ext cx="4308134" cy="2872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79" y="1076339"/>
            <a:ext cx="4773521" cy="28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Відкритий</a:t>
            </a:r>
            <a:r>
              <a:rPr lang="ru-RU" dirty="0" smtClean="0"/>
              <a:t>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341438"/>
            <a:ext cx="7331075" cy="2671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1070426"/>
            <a:ext cx="5004048" cy="3336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54" y="3835036"/>
            <a:ext cx="4534446" cy="3022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" y="4013200"/>
            <a:ext cx="4714296" cy="2800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0" y="1066800"/>
            <a:ext cx="4196160" cy="27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8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err="1" smtClean="0"/>
              <a:t>Відкритий</a:t>
            </a:r>
            <a:r>
              <a:rPr lang="ru-RU" dirty="0" smtClean="0"/>
              <a:t>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341438"/>
            <a:ext cx="7331075" cy="2671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endParaRPr lang="ru-RU" sz="2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" y="1066800"/>
            <a:ext cx="4510972" cy="3344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50" y="1066800"/>
            <a:ext cx="4467450" cy="3312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" y="4194043"/>
            <a:ext cx="4489240" cy="26639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4236270"/>
            <a:ext cx="4585781" cy="257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25513" y="333375"/>
            <a:ext cx="73914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500" dirty="0" smtClean="0"/>
              <a:t> </a:t>
            </a:r>
            <a:r>
              <a:rPr lang="ru-RU" sz="3500" dirty="0" err="1" smtClean="0"/>
              <a:t>Позакласна</a:t>
            </a:r>
            <a:r>
              <a:rPr lang="ru-RU" sz="3500" dirty="0" smtClean="0"/>
              <a:t> робота 11 </a:t>
            </a:r>
            <a:r>
              <a:rPr lang="ru-RU" sz="3500" dirty="0" err="1" smtClean="0"/>
              <a:t>клас</a:t>
            </a:r>
            <a:endParaRPr lang="ru-RU" sz="28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013" y="1341438"/>
            <a:ext cx="6911975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uk-UA" sz="24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ru-RU" sz="28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2E84B-D63A-46F9-9FC6-43B07FD31F6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254"/>
            <a:ext cx="3347864" cy="5855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35" y="1044302"/>
            <a:ext cx="3338358" cy="5813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86" y="999052"/>
            <a:ext cx="3214842" cy="58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ятиугольник 8"/>
          <p:cNvSpPr/>
          <p:nvPr/>
        </p:nvSpPr>
        <p:spPr bwMode="auto">
          <a:xfrm>
            <a:off x="467544" y="3933056"/>
            <a:ext cx="8496944" cy="2376264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Пятиугольник 7"/>
          <p:cNvSpPr/>
          <p:nvPr/>
        </p:nvSpPr>
        <p:spPr bwMode="auto">
          <a:xfrm>
            <a:off x="468313" y="1484313"/>
            <a:ext cx="8567737" cy="2232025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Вступ</a:t>
            </a:r>
            <a:endParaRPr lang="ru-RU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F88BA7-988B-438B-B3B2-F9B5F2246B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40768"/>
            <a:ext cx="7776864" cy="53290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  <a:defRPr/>
            </a:pPr>
            <a:r>
              <a:rPr lang="uk-UA" sz="2200" b="1" dirty="0" smtClean="0"/>
              <a:t>Мета</a:t>
            </a:r>
            <a:r>
              <a:rPr lang="en-US" sz="2200" b="1" dirty="0" smtClean="0"/>
              <a:t> </a:t>
            </a:r>
            <a:r>
              <a:rPr lang="uk-UA" sz="2200" b="1" dirty="0" smtClean="0"/>
              <a:t>дослідження </a:t>
            </a:r>
            <a:r>
              <a:rPr lang="uk-UA" sz="2200" dirty="0" smtClean="0"/>
              <a:t>–  узагальнити результати педагогічної діяльності, проаналізувати процес формування в учнів  </a:t>
            </a:r>
            <a:r>
              <a:rPr lang="uk-UA" sz="2200" dirty="0" err="1" smtClean="0"/>
              <a:t>компетентностей</a:t>
            </a:r>
            <a:r>
              <a:rPr lang="uk-UA" sz="2200" dirty="0" smtClean="0"/>
              <a:t> на рівні, достатньому для забезпечення життєдіяльності в сучасному світі, успішного оволодіння знаннями з інших освітніх галузей у процесі шкільного навчання, забезпечення інтелектуального розвитку учнів, розвитку їх уваги, пам'яті, логіки, культури мислення, інтуіції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  <a:defRPr/>
            </a:pPr>
            <a:r>
              <a:rPr lang="uk-UA" sz="22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  <a:defRPr/>
            </a:pPr>
            <a:r>
              <a:rPr lang="uk-UA" sz="2200" b="1" dirty="0" smtClean="0"/>
              <a:t>Об'єкт дослідження</a:t>
            </a:r>
            <a:r>
              <a:rPr lang="ru-RU" sz="2200" b="1" dirty="0" smtClean="0"/>
              <a:t> </a:t>
            </a:r>
            <a:r>
              <a:rPr lang="ru-RU" sz="2200" dirty="0" smtClean="0"/>
              <a:t>– </a:t>
            </a:r>
            <a:r>
              <a:rPr lang="uk-UA" sz="2200" dirty="0" smtClean="0"/>
              <a:t>педагогічний досвід вчителя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  <a:defRPr/>
            </a:pPr>
            <a:r>
              <a:rPr lang="uk-UA" sz="2200" b="1" dirty="0" smtClean="0"/>
              <a:t>Предмет дослідження </a:t>
            </a:r>
            <a:r>
              <a:rPr lang="ru-RU" sz="2200" b="1" dirty="0"/>
              <a:t> </a:t>
            </a:r>
            <a:r>
              <a:rPr lang="ru-RU" sz="2200" dirty="0"/>
              <a:t>– </a:t>
            </a:r>
            <a:r>
              <a:rPr lang="ru-RU" sz="2200" dirty="0" smtClean="0"/>
              <a:t>результати педагогічної діяльності, саамоаналіз, науково</a:t>
            </a:r>
            <a:r>
              <a:rPr lang="ru-RU" sz="2200" dirty="0"/>
              <a:t> – </a:t>
            </a:r>
            <a:r>
              <a:rPr lang="ru-RU" sz="2200" dirty="0" smtClean="0"/>
              <a:t>методична діяльність, самоосвіта </a:t>
            </a:r>
            <a:r>
              <a:rPr lang="uk-UA" sz="22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  <a:defRPr/>
            </a:pPr>
            <a:r>
              <a:rPr lang="uk-UA" sz="2200" dirty="0" smtClean="0"/>
              <a:t>Методична тема, над якою працює вчитель </a:t>
            </a:r>
            <a:r>
              <a:rPr lang="ru-RU" sz="2200" dirty="0"/>
              <a:t> – </a:t>
            </a:r>
            <a:r>
              <a:rPr lang="uk-UA" sz="2200" dirty="0" smtClean="0"/>
              <a:t> </a:t>
            </a:r>
            <a:r>
              <a:rPr lang="uk-UA" sz="2200" dirty="0" smtClean="0">
                <a:hlinkClick r:id="rId3" action="ppaction://hlinkfile"/>
              </a:rPr>
              <a:t>«Формування ключових </a:t>
            </a:r>
            <a:r>
              <a:rPr lang="uk-UA" sz="2200" dirty="0" err="1" smtClean="0">
                <a:hlinkClick r:id="rId3" action="ppaction://hlinkfile"/>
              </a:rPr>
              <a:t>компетентностей</a:t>
            </a:r>
            <a:r>
              <a:rPr lang="uk-UA" sz="2200" dirty="0" smtClean="0">
                <a:hlinkClick r:id="rId3" action="ppaction://hlinkfile"/>
              </a:rPr>
              <a:t> на </a:t>
            </a:r>
            <a:r>
              <a:rPr lang="uk-UA" sz="2200" dirty="0" err="1" smtClean="0">
                <a:hlinkClick r:id="rId3" action="ppaction://hlinkfile"/>
              </a:rPr>
              <a:t>уроках</a:t>
            </a:r>
            <a:r>
              <a:rPr lang="uk-UA" sz="2200" dirty="0" smtClean="0">
                <a:hlinkClick r:id="rId3" action="ppaction://hlinkfile"/>
              </a:rPr>
              <a:t> математики»</a:t>
            </a:r>
            <a:endParaRPr 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val="34709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smtClean="0"/>
              <a:t>День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писемності</a:t>
            </a:r>
            <a:r>
              <a:rPr lang="ru-RU" dirty="0" smtClean="0"/>
              <a:t> на </a:t>
            </a:r>
            <a:r>
              <a:rPr lang="ru-RU" dirty="0" err="1" smtClean="0"/>
              <a:t>уроці</a:t>
            </a:r>
            <a:r>
              <a:rPr lang="ru-RU" dirty="0" smtClean="0"/>
              <a:t> математики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341438"/>
            <a:ext cx="7331075" cy="2671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95" y="1039813"/>
            <a:ext cx="3671831" cy="5427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30" y="1039813"/>
            <a:ext cx="2813339" cy="5791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" y="3800196"/>
            <a:ext cx="5997148" cy="3057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" y="1093799"/>
            <a:ext cx="2577468" cy="33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dirty="0" smtClean="0"/>
              <a:t>День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писемності</a:t>
            </a:r>
            <a:r>
              <a:rPr lang="ru-RU" dirty="0" smtClean="0"/>
              <a:t> на </a:t>
            </a:r>
            <a:r>
              <a:rPr lang="ru-RU" dirty="0" err="1" smtClean="0"/>
              <a:t>уроці</a:t>
            </a:r>
            <a:r>
              <a:rPr lang="ru-RU" dirty="0" smtClean="0"/>
              <a:t> математики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EC22A-9F6F-4047-9114-CAFC6ABEC8A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59058" y="4618275"/>
            <a:ext cx="4470648" cy="739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ru-RU" sz="2400" dirty="0" smtClean="0"/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</a:pPr>
            <a:r>
              <a:rPr lang="uk-UA" sz="2800" dirty="0" smtClean="0"/>
              <a:t>ПОСТ</a:t>
            </a: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39813"/>
            <a:ext cx="3671831" cy="40882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0541" y="557588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www.facebook.com/groups/317224721675209/user/100008269965659</a:t>
            </a:r>
            <a:endParaRPr lang="uk-UA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43" y="1066800"/>
            <a:ext cx="2284441" cy="4061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143">
            <a:off x="434978" y="4178150"/>
            <a:ext cx="4056818" cy="2281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91" y="1039813"/>
            <a:ext cx="2299621" cy="40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25513" y="333375"/>
            <a:ext cx="73914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500" dirty="0" smtClean="0"/>
              <a:t> </a:t>
            </a:r>
            <a:r>
              <a:rPr lang="ru-RU" sz="3500" dirty="0" err="1" smtClean="0"/>
              <a:t>Позакласна</a:t>
            </a:r>
            <a:r>
              <a:rPr lang="ru-RU" sz="3500" dirty="0" smtClean="0"/>
              <a:t> робота 9 </a:t>
            </a:r>
            <a:r>
              <a:rPr lang="ru-RU" sz="3500" dirty="0" err="1" smtClean="0"/>
              <a:t>клас</a:t>
            </a:r>
            <a:endParaRPr lang="ru-RU" sz="28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013" y="1341438"/>
            <a:ext cx="6911975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uk-UA" sz="24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ru-RU" sz="28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2E84B-D63A-46F9-9FC6-43B07FD31F6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665"/>
            <a:ext cx="6495500" cy="3653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67" y="1171574"/>
            <a:ext cx="3063775" cy="55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25513" y="333375"/>
            <a:ext cx="73914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500" dirty="0" err="1" smtClean="0"/>
              <a:t>Географія</a:t>
            </a:r>
            <a:r>
              <a:rPr lang="ru-RU" sz="3500" dirty="0" smtClean="0"/>
              <a:t> та математика</a:t>
            </a:r>
            <a:endParaRPr lang="ru-RU" sz="28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013" y="1341438"/>
            <a:ext cx="6911975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uk-UA" sz="24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90000"/>
            </a:pPr>
            <a:endParaRPr lang="ru-RU" sz="2800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2E84B-D63A-46F9-9FC6-43B07FD31F6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95" y="1171575"/>
            <a:ext cx="7004270" cy="3939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9419"/>
            <a:ext cx="3149473" cy="55990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92921" y="584448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www.facebook.com/permalink.php?story_fbid=2537326269886347&amp;id=100008269965659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60953" y="5135996"/>
            <a:ext cx="457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ПОСТ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70" y="1171575"/>
            <a:ext cx="2883432" cy="46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6">
                <a:lumMod val="60000"/>
                <a:lumOff val="40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330" y="2061935"/>
            <a:ext cx="6619244" cy="2008236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Київський ліцей </a:t>
            </a:r>
            <a:r>
              <a:rPr lang="uk-UA" b="1" dirty="0" smtClean="0"/>
              <a:t>бізнесу- школа </a:t>
            </a:r>
            <a:r>
              <a:rPr lang="uk-UA" b="1" dirty="0"/>
              <a:t>мислення і дії</a:t>
            </a:r>
            <a:br>
              <a:rPr lang="uk-UA" b="1" dirty="0"/>
            </a:br>
            <a:endParaRPr lang="uk-UA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688771" y="3829050"/>
            <a:ext cx="6364231" cy="647700"/>
          </a:xfrm>
        </p:spPr>
        <p:txBody>
          <a:bodyPr>
            <a:normAutofit/>
          </a:bodyPr>
          <a:lstStyle/>
          <a:p>
            <a:r>
              <a:rPr lang="uk-UA" sz="3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Я – вчитель КЛБ</a:t>
            </a:r>
          </a:p>
        </p:txBody>
      </p:sp>
    </p:spTree>
    <p:extLst>
      <p:ext uri="{BB962C8B-B14F-4D97-AF65-F5344CB8AC3E}">
        <p14:creationId xmlns:p14="http://schemas.microsoft.com/office/powerpoint/2010/main" val="20391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522299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Усе ліцейське життя ґрунтується на таких принципах: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5928" y="2367983"/>
            <a:ext cx="7886700" cy="3866810"/>
          </a:xfrm>
        </p:spPr>
        <p:txBody>
          <a:bodyPr/>
          <a:lstStyle/>
          <a:p>
            <a:pPr lvl="0"/>
            <a:r>
              <a:rPr lang="uk-UA" sz="3300" dirty="0"/>
              <a:t>Нікого не можна навчити. Можна навчитись самому і для себе!</a:t>
            </a:r>
          </a:p>
          <a:p>
            <a:pPr lvl="0"/>
            <a:r>
              <a:rPr lang="uk-UA" sz="3300" dirty="0"/>
              <a:t>Учитель — не той, хто вчить, а той, у кого </a:t>
            </a:r>
            <a:r>
              <a:rPr lang="uk-UA" sz="3300" dirty="0" err="1"/>
              <a:t>вчаться</a:t>
            </a:r>
            <a:r>
              <a:rPr lang="uk-UA" sz="3300" dirty="0"/>
              <a:t>!</a:t>
            </a:r>
          </a:p>
          <a:p>
            <a:pPr lvl="0"/>
            <a:r>
              <a:rPr lang="uk-UA" sz="3300" dirty="0"/>
              <a:t>Вчись, роблячи справу!</a:t>
            </a:r>
          </a:p>
          <a:p>
            <a:pPr lvl="0"/>
            <a:r>
              <a:rPr lang="uk-UA" sz="3300" dirty="0"/>
              <a:t>Здоров’я – основний капітал</a:t>
            </a:r>
            <a:r>
              <a:rPr lang="uk-UA" dirty="0"/>
              <a:t>!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12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27584" y="1124744"/>
            <a:ext cx="7927522" cy="3827180"/>
          </a:xfrm>
        </p:spPr>
        <p:txBody>
          <a:bodyPr>
            <a:normAutofit fontScale="92500"/>
          </a:bodyPr>
          <a:lstStyle/>
          <a:p>
            <a:r>
              <a:rPr lang="uk-UA" sz="2700" dirty="0">
                <a:solidFill>
                  <a:schemeClr val="bg1"/>
                </a:solidFill>
              </a:rPr>
              <a:t>Нікого неможливо навчити. Можна лише навчитися – самому й для себе.</a:t>
            </a:r>
          </a:p>
          <a:p>
            <a:r>
              <a:rPr lang="uk-UA" sz="2700" dirty="0"/>
              <a:t>Ліцей – це місце для тих, хто створює себе сам. Хто розуміє, що Самоорганізація, Самоосвіта та Самовиховання – це основні правила успіху в житті, і тільки через подолання труднощів загартовується Воля. </a:t>
            </a:r>
          </a:p>
          <a:p>
            <a:pPr marL="0" indent="0">
              <a:buNone/>
            </a:pPr>
            <a:r>
              <a:rPr lang="uk-UA" sz="2700" dirty="0"/>
              <a:t>                           </a:t>
            </a:r>
            <a:r>
              <a:rPr lang="uk-UA" sz="2700" i="1" dirty="0"/>
              <a:t>Л.І </a:t>
            </a:r>
            <a:r>
              <a:rPr lang="uk-UA" sz="2700" i="1" dirty="0" err="1"/>
              <a:t>Паращенко</a:t>
            </a:r>
            <a:r>
              <a:rPr lang="uk-UA" sz="2700" i="1" dirty="0"/>
              <a:t>, директор КЛБ</a:t>
            </a:r>
          </a:p>
        </p:txBody>
      </p:sp>
    </p:spTree>
    <p:extLst>
      <p:ext uri="{BB962C8B-B14F-4D97-AF65-F5344CB8AC3E}">
        <p14:creationId xmlns:p14="http://schemas.microsoft.com/office/powerpoint/2010/main" val="257268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gray">
          <a:xfrm>
            <a:off x="4572000" y="2852738"/>
            <a:ext cx="4343400" cy="560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63500" dir="3187806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Дякую за увагу </a:t>
            </a:r>
            <a:r>
              <a:rPr lang="ru-RU" sz="3600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63500" dir="3187806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! 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092950" y="1196975"/>
            <a:ext cx="1979613" cy="5762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804025" y="0"/>
            <a:ext cx="1979613" cy="5048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4342" name="Picture 1" descr="D:\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5" y="152400"/>
            <a:ext cx="125888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 txBox="1">
            <a:spLocks noChangeArrowheads="1"/>
          </p:cNvSpPr>
          <p:nvPr/>
        </p:nvSpPr>
        <p:spPr bwMode="gray">
          <a:xfrm>
            <a:off x="3492500" y="620712"/>
            <a:ext cx="44592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sz="3600" kern="0" dirty="0">
              <a:latin typeface="+mn-lt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b="5249"/>
          <a:stretch/>
        </p:blipFill>
        <p:spPr>
          <a:xfrm>
            <a:off x="0" y="152399"/>
            <a:ext cx="9167405" cy="13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079" y="954069"/>
            <a:ext cx="7200381" cy="1331931"/>
          </a:xfrm>
        </p:spPr>
        <p:txBody>
          <a:bodyPr>
            <a:normAutofit/>
          </a:bodyPr>
          <a:lstStyle/>
          <a:p>
            <a:r>
              <a:rPr lang="uk-UA" sz="2100" dirty="0"/>
              <a:t>                       Педагогічна біографія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089212" y="1405890"/>
            <a:ext cx="7450497" cy="442139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600" dirty="0"/>
              <a:t>Рава Оксана </a:t>
            </a:r>
            <a:r>
              <a:rPr lang="ru-RU" sz="1600" dirty="0" err="1"/>
              <a:t>Ігорівна</a:t>
            </a:r>
            <a:r>
              <a:rPr lang="ru-RU" sz="1600" dirty="0"/>
              <a:t> народилась 14.04.1984 р. в </a:t>
            </a:r>
            <a:r>
              <a:rPr lang="ru-RU" sz="1600" dirty="0" err="1"/>
              <a:t>Львівській</a:t>
            </a:r>
            <a:r>
              <a:rPr lang="ru-RU" sz="1600" dirty="0"/>
              <a:t> </a:t>
            </a:r>
            <a:r>
              <a:rPr lang="ru-RU" sz="1600" dirty="0" err="1"/>
              <a:t>області</a:t>
            </a:r>
            <a:r>
              <a:rPr lang="ru-RU" sz="1600" dirty="0"/>
              <a:t>,  у 2001р. </a:t>
            </a:r>
            <a:r>
              <a:rPr lang="ru-RU" sz="1600" dirty="0" err="1"/>
              <a:t>закінчила</a:t>
            </a:r>
            <a:r>
              <a:rPr lang="ru-RU" sz="1600" dirty="0"/>
              <a:t> школу з </a:t>
            </a:r>
            <a:r>
              <a:rPr lang="ru-RU" sz="1600" dirty="0" err="1"/>
              <a:t>відзнакою</a:t>
            </a:r>
            <a:r>
              <a:rPr lang="ru-RU" sz="1600" dirty="0"/>
              <a:t> </a:t>
            </a:r>
            <a:r>
              <a:rPr lang="ru-RU" sz="1600" dirty="0" smtClean="0"/>
              <a:t>.</a:t>
            </a:r>
            <a:endParaRPr lang="ru-RU" sz="1600" dirty="0"/>
          </a:p>
          <a:p>
            <a:pPr eaLnBrk="1" hangingPunct="1">
              <a:lnSpc>
                <a:spcPct val="80000"/>
              </a:lnSpc>
            </a:pPr>
            <a:r>
              <a:rPr lang="ru-RU" sz="1500" dirty="0" smtClean="0"/>
              <a:t>З 2001 </a:t>
            </a:r>
            <a:r>
              <a:rPr lang="ru-RU" sz="1500" dirty="0"/>
              <a:t>до </a:t>
            </a:r>
            <a:r>
              <a:rPr lang="ru-RU" sz="1500" dirty="0" smtClean="0"/>
              <a:t>2006р</a:t>
            </a:r>
            <a:r>
              <a:rPr lang="ru-RU" sz="1500" dirty="0"/>
              <a:t>. – </a:t>
            </a:r>
            <a:r>
              <a:rPr lang="ru-RU" sz="1500" dirty="0" err="1"/>
              <a:t>навчання</a:t>
            </a:r>
            <a:r>
              <a:rPr lang="ru-RU" sz="1500" dirty="0"/>
              <a:t> в </a:t>
            </a:r>
            <a:r>
              <a:rPr lang="ru-RU" sz="1500" dirty="0" smtClean="0"/>
              <a:t>ТНПУ </a:t>
            </a:r>
            <a:r>
              <a:rPr lang="ru-RU" sz="1500" dirty="0" err="1"/>
              <a:t>ім</a:t>
            </a:r>
            <a:r>
              <a:rPr lang="ru-RU" sz="1500" dirty="0" smtClean="0"/>
              <a:t>. В. Гнатюка  </a:t>
            </a:r>
            <a:r>
              <a:rPr lang="ru-RU" sz="1500" dirty="0"/>
              <a:t>на </a:t>
            </a:r>
            <a:r>
              <a:rPr lang="ru-RU" sz="1500" dirty="0" err="1" smtClean="0"/>
              <a:t>фізико</a:t>
            </a:r>
            <a:r>
              <a:rPr lang="ru-RU" sz="1500" dirty="0" smtClean="0"/>
              <a:t> – </a:t>
            </a:r>
            <a:r>
              <a:rPr lang="ru-RU" sz="1500" dirty="0" err="1" smtClean="0"/>
              <a:t>математичному</a:t>
            </a:r>
            <a:r>
              <a:rPr lang="ru-RU" sz="1500" dirty="0" smtClean="0"/>
              <a:t>  </a:t>
            </a:r>
            <a:r>
              <a:rPr lang="ru-RU" sz="1500" dirty="0" err="1" smtClean="0"/>
              <a:t>факультеті</a:t>
            </a:r>
            <a:endParaRPr lang="ru-RU" sz="1500" dirty="0"/>
          </a:p>
          <a:p>
            <a:pPr eaLnBrk="1" hangingPunct="1">
              <a:lnSpc>
                <a:spcPct val="80000"/>
              </a:lnSpc>
            </a:pPr>
            <a:r>
              <a:rPr lang="ru-RU" sz="1500" dirty="0"/>
              <a:t> З </a:t>
            </a:r>
            <a:r>
              <a:rPr lang="ru-RU" sz="1500" dirty="0" smtClean="0"/>
              <a:t>2006 до 2007р</a:t>
            </a:r>
            <a:r>
              <a:rPr lang="ru-RU" sz="1500" dirty="0"/>
              <a:t>. – </a:t>
            </a:r>
            <a:r>
              <a:rPr lang="ru-RU" sz="1500" dirty="0" err="1" smtClean="0"/>
              <a:t>магістратура</a:t>
            </a:r>
            <a:r>
              <a:rPr lang="ru-RU" sz="1500" dirty="0" smtClean="0"/>
              <a:t> </a:t>
            </a:r>
            <a:r>
              <a:rPr lang="ru-RU" sz="1500" dirty="0" err="1" smtClean="0"/>
              <a:t>Кримський</a:t>
            </a:r>
            <a:r>
              <a:rPr lang="ru-RU" sz="1500" dirty="0" smtClean="0"/>
              <a:t> </a:t>
            </a:r>
            <a:r>
              <a:rPr lang="ru-RU" sz="1500" dirty="0" err="1" smtClean="0"/>
              <a:t>інженерно</a:t>
            </a:r>
            <a:r>
              <a:rPr lang="ru-RU" sz="1500" dirty="0" smtClean="0"/>
              <a:t> – </a:t>
            </a:r>
            <a:r>
              <a:rPr lang="ru-RU" sz="1500" dirty="0" err="1" smtClean="0"/>
              <a:t>педагогічний</a:t>
            </a:r>
            <a:r>
              <a:rPr lang="ru-RU" sz="1500" dirty="0" smtClean="0"/>
              <a:t> </a:t>
            </a:r>
            <a:r>
              <a:rPr lang="ru-RU" sz="1500" dirty="0" err="1" smtClean="0"/>
              <a:t>університет</a:t>
            </a:r>
            <a:endParaRPr lang="ru-RU" sz="1500" dirty="0"/>
          </a:p>
          <a:p>
            <a:r>
              <a:rPr lang="uk-UA" sz="1500" dirty="0" smtClean="0"/>
              <a:t>2007-2016 рр</a:t>
            </a:r>
            <a:r>
              <a:rPr lang="uk-UA" sz="1500" dirty="0"/>
              <a:t>.- </a:t>
            </a:r>
            <a:r>
              <a:rPr lang="uk-UA" sz="1500" dirty="0" smtClean="0"/>
              <a:t>вчитель математики та інформатики в НВК «Українська школа – гімназія» </a:t>
            </a:r>
            <a:endParaRPr lang="uk-UA" sz="1500" dirty="0"/>
          </a:p>
          <a:p>
            <a:r>
              <a:rPr lang="uk-UA" sz="1500" dirty="0" smtClean="0"/>
              <a:t>2016-2017 рр</a:t>
            </a:r>
            <a:r>
              <a:rPr lang="uk-UA" sz="1500" dirty="0"/>
              <a:t>.- вчитель математики та інформатики </a:t>
            </a:r>
            <a:r>
              <a:rPr lang="uk-UA" sz="1500" dirty="0" smtClean="0"/>
              <a:t>Приватній школі «Аз Буки </a:t>
            </a:r>
            <a:r>
              <a:rPr lang="uk-UA" sz="1500" dirty="0" err="1" smtClean="0"/>
              <a:t>Веді</a:t>
            </a:r>
            <a:r>
              <a:rPr lang="uk-UA" sz="1500" dirty="0" smtClean="0"/>
              <a:t>» м. Сімферополя </a:t>
            </a:r>
            <a:endParaRPr lang="uk-UA" sz="1500" dirty="0"/>
          </a:p>
          <a:p>
            <a:r>
              <a:rPr lang="uk-UA" sz="1500" dirty="0" smtClean="0"/>
              <a:t>2017-2018 </a:t>
            </a:r>
            <a:r>
              <a:rPr lang="uk-UA" sz="1500" dirty="0"/>
              <a:t>рр.- </a:t>
            </a:r>
            <a:r>
              <a:rPr lang="uk-UA" sz="1500" dirty="0" smtClean="0"/>
              <a:t>викладач </a:t>
            </a:r>
            <a:r>
              <a:rPr lang="uk-UA" sz="1500" dirty="0"/>
              <a:t>математики та інформатики </a:t>
            </a:r>
            <a:r>
              <a:rPr lang="uk-UA" sz="1500" dirty="0" smtClean="0"/>
              <a:t>в «Сімферопольському коледжі сфери обслуговування та дизайну»</a:t>
            </a:r>
            <a:endParaRPr lang="uk-UA" sz="1500" dirty="0"/>
          </a:p>
          <a:p>
            <a:r>
              <a:rPr lang="uk-UA" sz="1500" dirty="0"/>
              <a:t>2017-2018 рр</a:t>
            </a:r>
            <a:r>
              <a:rPr lang="uk-UA" sz="1500" dirty="0" smtClean="0"/>
              <a:t>.- вчитель </a:t>
            </a:r>
            <a:r>
              <a:rPr lang="uk-UA" sz="1500" dirty="0"/>
              <a:t>математики та інформатики в Приватній школі </a:t>
            </a:r>
            <a:r>
              <a:rPr lang="uk-UA" sz="1500" dirty="0" smtClean="0"/>
              <a:t>«Перспектива Нова» (сумісник)</a:t>
            </a:r>
            <a:endParaRPr lang="uk-UA" sz="1500" dirty="0"/>
          </a:p>
          <a:p>
            <a:r>
              <a:rPr lang="ru-RU" sz="1500" dirty="0" smtClean="0"/>
              <a:t>2018-2021 </a:t>
            </a:r>
            <a:r>
              <a:rPr lang="ru-RU" sz="1500" dirty="0" err="1"/>
              <a:t>рр</a:t>
            </a:r>
            <a:r>
              <a:rPr lang="ru-RU" sz="1500" dirty="0"/>
              <a:t>. - </a:t>
            </a:r>
            <a:r>
              <a:rPr lang="uk-UA" sz="1500" dirty="0"/>
              <a:t>вчитель </a:t>
            </a:r>
            <a:r>
              <a:rPr lang="uk-UA" sz="1500" dirty="0" smtClean="0"/>
              <a:t>математики Київського </a:t>
            </a:r>
            <a:r>
              <a:rPr lang="uk-UA" sz="1500" dirty="0"/>
              <a:t>ліцею </a:t>
            </a:r>
            <a:r>
              <a:rPr lang="uk-UA" sz="1500" dirty="0" smtClean="0"/>
              <a:t>бізнесу</a:t>
            </a:r>
            <a:endParaRPr lang="ru-RU" sz="1500" dirty="0"/>
          </a:p>
          <a:p>
            <a:endParaRPr lang="ru-RU" sz="1500" dirty="0"/>
          </a:p>
          <a:p>
            <a:endParaRPr lang="ru-RU" sz="13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39441" y="584737"/>
            <a:ext cx="4492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cs typeface="Aharoni" panose="02010803020104030203" pitchFamily="2" charset="-79"/>
              </a:rPr>
              <a:t>Розділ</a:t>
            </a:r>
            <a:r>
              <a:rPr lang="ru-RU" sz="2400" dirty="0">
                <a:solidFill>
                  <a:srgbClr val="FF0000"/>
                </a:solidFill>
                <a:cs typeface="Aharoni" panose="02010803020104030203" pitchFamily="2" charset="-79"/>
              </a:rPr>
              <a:t> 1. </a:t>
            </a:r>
            <a:r>
              <a:rPr lang="ru-RU" sz="2400" dirty="0" err="1">
                <a:solidFill>
                  <a:srgbClr val="FF0000"/>
                </a:solidFill>
                <a:cs typeface="Aharoni" panose="02010803020104030203" pitchFamily="2" charset="-79"/>
              </a:rPr>
              <a:t>Загальні</a:t>
            </a:r>
            <a:r>
              <a:rPr lang="ru-RU" sz="2400" dirty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ru-RU" sz="2400" dirty="0" err="1">
                <a:solidFill>
                  <a:srgbClr val="FF0000"/>
                </a:solidFill>
                <a:cs typeface="Aharoni" panose="02010803020104030203" pitchFamily="2" charset="-79"/>
              </a:rPr>
              <a:t>відомості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Дипломи</a:t>
            </a:r>
            <a:r>
              <a:rPr lang="ru-RU" dirty="0"/>
              <a:t> та </a:t>
            </a:r>
            <a:r>
              <a:rPr lang="ru-RU" dirty="0" err="1"/>
              <a:t>сертифікати</a:t>
            </a:r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09AD-5B8C-4DF5-95F1-3111A091F4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8666"/>
            <a:ext cx="3717854" cy="5255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88" y="1488667"/>
            <a:ext cx="3713820" cy="525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Дипломи</a:t>
            </a:r>
            <a:r>
              <a:rPr lang="ru-RU" dirty="0" smtClean="0"/>
              <a:t> та </a:t>
            </a:r>
            <a:r>
              <a:rPr lang="ru-RU" dirty="0" err="1" smtClean="0"/>
              <a:t>сертифікати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09AD-5B8C-4DF5-95F1-3111A091F4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53166"/>
            <a:ext cx="3960440" cy="560483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99" y="1253166"/>
            <a:ext cx="3942307" cy="55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1910" y="4405997"/>
            <a:ext cx="6287690" cy="3428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35" y="2670308"/>
            <a:ext cx="3267021" cy="4176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55" y="476672"/>
            <a:ext cx="3025617" cy="4281868"/>
          </a:xfrm>
          <a:prstGeom prst="rect">
            <a:avLst/>
          </a:prstGeom>
        </p:spPr>
      </p:pic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4686171" y="4320017"/>
            <a:ext cx="4419600" cy="609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6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1910" y="4405997"/>
            <a:ext cx="6287690" cy="3428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4686171" y="4320017"/>
            <a:ext cx="4419600" cy="609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05" y="836712"/>
            <a:ext cx="3501127" cy="4954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39" y="1885437"/>
            <a:ext cx="344060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1910" y="4405997"/>
            <a:ext cx="6287690" cy="3428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4686171" y="4320017"/>
            <a:ext cx="4419600" cy="609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76" y="1124744"/>
            <a:ext cx="3593249" cy="5085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09" y="1849433"/>
            <a:ext cx="349148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581TGp_gold_light">
  <a:themeElements>
    <a:clrScheme name="Default Design 2">
      <a:dk1>
        <a:srgbClr val="000000"/>
      </a:dk1>
      <a:lt1>
        <a:srgbClr val="FFFFFF"/>
      </a:lt1>
      <a:dk2>
        <a:srgbClr val="2E507A"/>
      </a:dk2>
      <a:lt2>
        <a:srgbClr val="333333"/>
      </a:lt2>
      <a:accent1>
        <a:srgbClr val="5A90C2"/>
      </a:accent1>
      <a:accent2>
        <a:srgbClr val="8AC246"/>
      </a:accent2>
      <a:accent3>
        <a:srgbClr val="FFFFFF"/>
      </a:accent3>
      <a:accent4>
        <a:srgbClr val="000000"/>
      </a:accent4>
      <a:accent5>
        <a:srgbClr val="B5C6DD"/>
      </a:accent5>
      <a:accent6>
        <a:srgbClr val="7DB03F"/>
      </a:accent6>
      <a:hlink>
        <a:srgbClr val="F6831A"/>
      </a:hlink>
      <a:folHlink>
        <a:srgbClr val="EFC821"/>
      </a:folHlink>
    </a:clrScheme>
    <a:fontScheme name="Default Design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800000"/>
        </a:dk2>
        <a:lt2>
          <a:srgbClr val="333333"/>
        </a:lt2>
        <a:accent1>
          <a:srgbClr val="EB6743"/>
        </a:accent1>
        <a:accent2>
          <a:srgbClr val="D3A911"/>
        </a:accent2>
        <a:accent3>
          <a:srgbClr val="FFFFFF"/>
        </a:accent3>
        <a:accent4>
          <a:srgbClr val="000000"/>
        </a:accent4>
        <a:accent5>
          <a:srgbClr val="F3B8B0"/>
        </a:accent5>
        <a:accent6>
          <a:srgbClr val="BF990E"/>
        </a:accent6>
        <a:hlink>
          <a:srgbClr val="7B9B63"/>
        </a:hlink>
        <a:folHlink>
          <a:srgbClr val="38A3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2E507A"/>
        </a:dk2>
        <a:lt2>
          <a:srgbClr val="333333"/>
        </a:lt2>
        <a:accent1>
          <a:srgbClr val="5A90C2"/>
        </a:accent1>
        <a:accent2>
          <a:srgbClr val="8AC246"/>
        </a:accent2>
        <a:accent3>
          <a:srgbClr val="FFFFFF"/>
        </a:accent3>
        <a:accent4>
          <a:srgbClr val="000000"/>
        </a:accent4>
        <a:accent5>
          <a:srgbClr val="B5C6DD"/>
        </a:accent5>
        <a:accent6>
          <a:srgbClr val="7DB03F"/>
        </a:accent6>
        <a:hlink>
          <a:srgbClr val="F6831A"/>
        </a:hlink>
        <a:folHlink>
          <a:srgbClr val="EFC8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A82A9F"/>
        </a:dk2>
        <a:lt2>
          <a:srgbClr val="4D4D4D"/>
        </a:lt2>
        <a:accent1>
          <a:srgbClr val="12B4D4"/>
        </a:accent1>
        <a:accent2>
          <a:srgbClr val="F1C23D"/>
        </a:accent2>
        <a:accent3>
          <a:srgbClr val="FFFFFF"/>
        </a:accent3>
        <a:accent4>
          <a:srgbClr val="000000"/>
        </a:accent4>
        <a:accent5>
          <a:srgbClr val="AAD6E6"/>
        </a:accent5>
        <a:accent6>
          <a:srgbClr val="DAB036"/>
        </a:accent6>
        <a:hlink>
          <a:srgbClr val="8CA62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Зал засідань">
  <a:themeElements>
    <a:clrScheme name="Зал засідань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Зал засідань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Зал засідань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3906</TotalTime>
  <Words>811</Words>
  <Application>Microsoft Office PowerPoint</Application>
  <PresentationFormat>Экран (4:3)</PresentationFormat>
  <Paragraphs>168</Paragraphs>
  <Slides>37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Aharoni</vt:lpstr>
      <vt:lpstr>Arial</vt:lpstr>
      <vt:lpstr>Calibri</vt:lpstr>
      <vt:lpstr>Century Gothic</vt:lpstr>
      <vt:lpstr>Times New Roman</vt:lpstr>
      <vt:lpstr>Verdana</vt:lpstr>
      <vt:lpstr>Wingdings 3</vt:lpstr>
      <vt:lpstr>581TGp_gold_light</vt:lpstr>
      <vt:lpstr>Зал засідань</vt:lpstr>
      <vt:lpstr>    Звіт про роботу методичного об‘єднання вчителів математики, інформатики та природничих дисциплін  2016 -2017 навчальний рік </vt:lpstr>
      <vt:lpstr> Зміст</vt:lpstr>
      <vt:lpstr>Вступ</vt:lpstr>
      <vt:lpstr>                       Педагогічна біографія</vt:lpstr>
      <vt:lpstr>Дипломи та сертифікати</vt:lpstr>
      <vt:lpstr>Дипломи та сертифікати</vt:lpstr>
      <vt:lpstr>Презентация PowerPoint</vt:lpstr>
      <vt:lpstr>Презентация PowerPoint</vt:lpstr>
      <vt:lpstr>Презентация PowerPoint</vt:lpstr>
      <vt:lpstr>Дипломи та сертифікати</vt:lpstr>
      <vt:lpstr>Курси підвищення кваліфікації</vt:lpstr>
      <vt:lpstr>Курси підвищення кваліфікації</vt:lpstr>
      <vt:lpstr>Розділ 2. Результати педагогічної діяльності (2014 – 2018)</vt:lpstr>
      <vt:lpstr>Наявність переможців конкурсу МАН </vt:lpstr>
      <vt:lpstr>Розробка нової теми МАН</vt:lpstr>
      <vt:lpstr>Наявність переможців олімпіад, конкурсів МАН </vt:lpstr>
      <vt:lpstr>КЕНГУРУ, ОЛІМПІАДИ</vt:lpstr>
      <vt:lpstr>Приклад карти викладання предмету</vt:lpstr>
      <vt:lpstr>Приклад карти викладання предмету</vt:lpstr>
      <vt:lpstr>Перелік семінарів, в яких приймала участь</vt:lpstr>
      <vt:lpstr> Дистанційне навчання</vt:lpstr>
      <vt:lpstr> Дистанційне навчання</vt:lpstr>
      <vt:lpstr>Взаємодія з батьками і ліцеїстами</vt:lpstr>
      <vt:lpstr>Взаємодія з ліцеїстами</vt:lpstr>
      <vt:lpstr> Творчий звіт</vt:lpstr>
      <vt:lpstr>Відкритий урок</vt:lpstr>
      <vt:lpstr>Відкритий урок</vt:lpstr>
      <vt:lpstr>Відкритий урок</vt:lpstr>
      <vt:lpstr> Позакласна робота 11 клас</vt:lpstr>
      <vt:lpstr>День Української писемності на уроці математики</vt:lpstr>
      <vt:lpstr>День Української писемності на уроці математики</vt:lpstr>
      <vt:lpstr> Позакласна робота 9 клас</vt:lpstr>
      <vt:lpstr>Географія та математика</vt:lpstr>
      <vt:lpstr>Київський ліцей бізнесу- школа мислення і дії </vt:lpstr>
      <vt:lpstr>Усе ліцейське життя ґрунтується на таких принципах: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Карун Олег</dc:creator>
  <cp:lastModifiedBy>Asus</cp:lastModifiedBy>
  <cp:revision>397</cp:revision>
  <dcterms:created xsi:type="dcterms:W3CDTF">2011-02-01T10:50:51Z</dcterms:created>
  <dcterms:modified xsi:type="dcterms:W3CDTF">2021-03-14T20:01:43Z</dcterms:modified>
</cp:coreProperties>
</file>