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57" r:id="rId5"/>
    <p:sldId id="268" r:id="rId6"/>
    <p:sldId id="277" r:id="rId7"/>
    <p:sldId id="269" r:id="rId8"/>
    <p:sldId id="271" r:id="rId9"/>
    <p:sldId id="272" r:id="rId10"/>
    <p:sldId id="273" r:id="rId11"/>
    <p:sldId id="274" r:id="rId12"/>
    <p:sldId id="276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EBEE-D0A0-47A2-9930-E46D48BCF5C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D640-B72A-41D5-B5E1-CA2891C37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D640-B72A-41D5-B5E1-CA2891C37B8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3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D640-B72A-41D5-B5E1-CA2891C37B8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3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D640-B72A-41D5-B5E1-CA2891C37B8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3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Презентация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занятия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 детьми старшей группы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«В </a:t>
            </a:r>
            <a:r>
              <a:rPr lang="ru-RU" sz="3600" b="1" dirty="0">
                <a:solidFill>
                  <a:srgbClr val="FF0000"/>
                </a:solidFill>
              </a:rPr>
              <a:t>гостях у сказки  «Гуси – лебеди»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18332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Воспитатель  </a:t>
            </a:r>
            <a:r>
              <a:rPr lang="ru-RU" b="1" dirty="0">
                <a:solidFill>
                  <a:srgbClr val="FF0000"/>
                </a:solidFill>
              </a:rPr>
              <a:t>Яковлева Н.Н.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МДОАУ </a:t>
            </a:r>
            <a:r>
              <a:rPr lang="ru-RU" b="1" dirty="0">
                <a:solidFill>
                  <a:srgbClr val="FF0000"/>
                </a:solidFill>
              </a:rPr>
              <a:t>№ 103, </a:t>
            </a:r>
            <a:r>
              <a:rPr lang="ru-RU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1г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14429" r="8358" b="16633"/>
          <a:stretch/>
        </p:blipFill>
        <p:spPr bwMode="auto">
          <a:xfrm>
            <a:off x="611560" y="3042551"/>
            <a:ext cx="3528392" cy="2402673"/>
          </a:xfrm>
          <a:prstGeom prst="rect">
            <a:avLst/>
          </a:prstGeom>
          <a:ln w="38100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1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</a:rPr>
              <a:t>Речка предлагает определить по ярлыку , какой  кисель в каждом кувшине.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16834"/>
          <a:stretch/>
        </p:blipFill>
        <p:spPr bwMode="auto">
          <a:xfrm>
            <a:off x="755576" y="1844824"/>
            <a:ext cx="3024336" cy="1584176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4230" r="2848" b="18236"/>
          <a:stretch/>
        </p:blipFill>
        <p:spPr bwMode="auto">
          <a:xfrm>
            <a:off x="4283968" y="2852936"/>
            <a:ext cx="3168352" cy="2016224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5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Дети дошли до избушки Бабы -Яги. Для Бабы -Яги необходимо сделать из бумаги цветы для украшения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клумбы во дворе.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17635" r="2367" b="17235"/>
          <a:stretch/>
        </p:blipFill>
        <p:spPr bwMode="auto">
          <a:xfrm>
            <a:off x="513014" y="1927267"/>
            <a:ext cx="2592288" cy="1380926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21042" r="924" b="16433"/>
          <a:stretch/>
        </p:blipFill>
        <p:spPr bwMode="auto">
          <a:xfrm>
            <a:off x="3347864" y="2040886"/>
            <a:ext cx="2232248" cy="1533749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6032" r="17758" b="16433"/>
          <a:stretch/>
        </p:blipFill>
        <p:spPr bwMode="auto">
          <a:xfrm>
            <a:off x="971600" y="3574635"/>
            <a:ext cx="2016224" cy="1440160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 r="9581" b="16032"/>
          <a:stretch/>
        </p:blipFill>
        <p:spPr bwMode="auto">
          <a:xfrm>
            <a:off x="5764088" y="2132856"/>
            <a:ext cx="2664296" cy="1587414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2211035" cy="152158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140968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</a:rPr>
              <a:t>Важная часть занятия – рефлексия, где дети  могут выразить свои впечатления от заданий.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45726"/>
            <a:ext cx="3449751" cy="194421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59" y="1343777"/>
            <a:ext cx="2592288" cy="179719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6" y="1622584"/>
            <a:ext cx="2211035" cy="152158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548680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</a:rPr>
              <a:t>Д</a:t>
            </a:r>
            <a:r>
              <a:rPr lang="ru-RU" b="1" dirty="0" smtClean="0">
                <a:solidFill>
                  <a:srgbClr val="003300"/>
                </a:solidFill>
              </a:rPr>
              <a:t>ети старались угодить Бабе-Яге, чтобы выручить Иванушку. Клумба получилась замечательная!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6840760" cy="1296144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5328592" cy="151216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>
                <a:solidFill>
                  <a:srgbClr val="003300"/>
                </a:solidFill>
              </a:rPr>
              <a:t>способствовать </a:t>
            </a:r>
            <a:r>
              <a:rPr lang="ru-RU" sz="1600" b="1" dirty="0" smtClean="0">
                <a:solidFill>
                  <a:srgbClr val="003300"/>
                </a:solidFill>
              </a:rPr>
              <a:t>развитию </a:t>
            </a:r>
            <a:r>
              <a:rPr lang="ru-RU" sz="1600" b="1" dirty="0">
                <a:solidFill>
                  <a:srgbClr val="003300"/>
                </a:solidFill>
              </a:rPr>
              <a:t>коммуникативной и поведенческой активности детей </a:t>
            </a:r>
            <a:r>
              <a:rPr lang="ru-RU" sz="1600" b="1" dirty="0" smtClean="0">
                <a:solidFill>
                  <a:srgbClr val="003300"/>
                </a:solidFill>
              </a:rPr>
              <a:t>в занятия в форме  </a:t>
            </a:r>
            <a:r>
              <a:rPr lang="ru-RU" sz="1600" b="1" dirty="0" err="1" smtClean="0">
                <a:solidFill>
                  <a:srgbClr val="003300"/>
                </a:solidFill>
              </a:rPr>
              <a:t>квест</a:t>
            </a:r>
            <a:r>
              <a:rPr lang="ru-RU" sz="1600" b="1" dirty="0">
                <a:solidFill>
                  <a:srgbClr val="003300"/>
                </a:solidFill>
              </a:rPr>
              <a:t>.</a:t>
            </a:r>
            <a:r>
              <a:rPr lang="ru-RU" sz="1600" b="1" dirty="0" smtClean="0">
                <a:solidFill>
                  <a:srgbClr val="003300"/>
                </a:solidFill>
              </a:rPr>
              <a:t/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-учить образовывать прилагательные от существительных (названий ягод);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упражнять в согласовании в роде и числе прилагательного с существительным;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развивать умение определять форму предмета, закреплять знание детьми геометрических фигур;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 закреплять произношение звука «Ч» во фразовой речи;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отрабатывать навык выполнения надрезов по кругу; 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формировать умение классифицировать фрукты и овощи;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способствовать развитию фразовой речи;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развивать мелкую и общую моторику;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воспитывать нравственные качества: отзывчивость, желание помочь;</a:t>
            </a:r>
            <a:br>
              <a:rPr lang="ru-RU" sz="1400" b="1" dirty="0">
                <a:solidFill>
                  <a:srgbClr val="003300"/>
                </a:solidFill>
              </a:rPr>
            </a:br>
            <a:r>
              <a:rPr lang="ru-RU" sz="1400" b="1" dirty="0">
                <a:solidFill>
                  <a:srgbClr val="003300"/>
                </a:solidFill>
              </a:rPr>
              <a:t>- вызвать желание участвовать в создании коллективной работы</a:t>
            </a:r>
            <a:r>
              <a:rPr lang="ru-RU" sz="1400" b="1" dirty="0" smtClean="0">
                <a:solidFill>
                  <a:srgbClr val="003300"/>
                </a:solidFill>
              </a:rPr>
              <a:t>.</a:t>
            </a:r>
            <a:br>
              <a:rPr lang="ru-RU" sz="1400" b="1" dirty="0" smtClean="0">
                <a:solidFill>
                  <a:srgbClr val="003300"/>
                </a:solidFill>
              </a:rPr>
            </a:br>
            <a:r>
              <a:rPr lang="ru-RU" sz="1400" b="1" dirty="0" smtClean="0">
                <a:solidFill>
                  <a:srgbClr val="003300"/>
                </a:solidFill>
              </a:rPr>
              <a:t>- способствовать созданию </a:t>
            </a:r>
            <a:r>
              <a:rPr lang="ru-RU" sz="1400" b="1" dirty="0">
                <a:solidFill>
                  <a:srgbClr val="003300"/>
                </a:solidFill>
              </a:rPr>
              <a:t>атмосферы эмоциональной вовлеченности.</a:t>
            </a:r>
            <a:r>
              <a:rPr lang="en-US" sz="1800" b="1" dirty="0">
                <a:solidFill>
                  <a:srgbClr val="003300"/>
                </a:solidFill>
              </a:rPr>
              <a:t/>
            </a:r>
            <a:br>
              <a:rPr lang="en-US" sz="1800" b="1" dirty="0">
                <a:solidFill>
                  <a:srgbClr val="003300"/>
                </a:solidFill>
              </a:rPr>
            </a:br>
            <a:r>
              <a:rPr lang="ru-RU" sz="1800" dirty="0">
                <a:solidFill>
                  <a:srgbClr val="003300"/>
                </a:solidFill>
              </a:rPr>
              <a:t/>
            </a:r>
            <a:br>
              <a:rPr lang="ru-RU" sz="1800" dirty="0">
                <a:solidFill>
                  <a:srgbClr val="003300"/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721661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4978896" cy="936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72816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</a:rPr>
              <a:t>Активный словарь:</a:t>
            </a:r>
            <a:r>
              <a:rPr lang="ru-RU" dirty="0">
                <a:solidFill>
                  <a:srgbClr val="003300"/>
                </a:solidFill>
              </a:rPr>
              <a:t> квадрат, квадратный, круг, круглый, треугольник, треугольный, прямоугольник, прямоугольный, овал, овальный, торт,  пирожное, пирог, пирожок, булка (буханка) хлеба, клубника, клубничный, малина, малиновый, вишня, вишневый, виноград, виноградный, ежевика, ежевичный, черника, черничный, название фруктов и овощей, понятия овощи, фрукты, ягоды, названия промежуточных цветов (оранжевый, голубой, розовый, фиолетовый</a:t>
            </a:r>
            <a:r>
              <a:rPr lang="ru-RU" dirty="0" smtClean="0">
                <a:solidFill>
                  <a:srgbClr val="003300"/>
                </a:solidFill>
              </a:rPr>
              <a:t>).</a:t>
            </a:r>
          </a:p>
          <a:p>
            <a:endParaRPr lang="ru-RU" dirty="0">
              <a:solidFill>
                <a:srgbClr val="003300"/>
              </a:solidFill>
            </a:endParaRPr>
          </a:p>
          <a:p>
            <a:r>
              <a:rPr lang="ru-RU" b="1" dirty="0">
                <a:solidFill>
                  <a:srgbClr val="003300"/>
                </a:solidFill>
              </a:rPr>
              <a:t>Пассивный словарь:</a:t>
            </a:r>
            <a:r>
              <a:rPr lang="ru-RU" dirty="0">
                <a:solidFill>
                  <a:srgbClr val="003300"/>
                </a:solidFill>
              </a:rPr>
              <a:t> хлебобулочные изделия, угощение, клумба.</a:t>
            </a:r>
          </a:p>
        </p:txBody>
      </p:sp>
    </p:spTree>
    <p:extLst>
      <p:ext uri="{BB962C8B-B14F-4D97-AF65-F5344CB8AC3E}">
        <p14:creationId xmlns:p14="http://schemas.microsoft.com/office/powerpoint/2010/main" val="1335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432048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Алгоритм работы по подготовке </a:t>
            </a:r>
            <a:r>
              <a:rPr lang="ru-RU" sz="2400" b="1" dirty="0" err="1" smtClean="0">
                <a:solidFill>
                  <a:srgbClr val="FF0000"/>
                </a:solidFill>
              </a:rPr>
              <a:t>квеста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77048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3300"/>
              </a:solidFill>
            </a:endParaRPr>
          </a:p>
          <a:p>
            <a:pPr lvl="0"/>
            <a:r>
              <a:rPr lang="en-US" b="1" dirty="0" smtClean="0">
                <a:solidFill>
                  <a:srgbClr val="003300"/>
                </a:solidFill>
              </a:rPr>
              <a:t>1.</a:t>
            </a:r>
            <a:r>
              <a:rPr lang="ru-RU" b="1" dirty="0" smtClean="0">
                <a:solidFill>
                  <a:srgbClr val="003300"/>
                </a:solidFill>
              </a:rPr>
              <a:t>Выбор темы, разработку сценария, отбор заданий.</a:t>
            </a:r>
          </a:p>
          <a:p>
            <a:pPr lvl="0"/>
            <a:r>
              <a:rPr lang="en-US" b="1" dirty="0" smtClean="0">
                <a:solidFill>
                  <a:srgbClr val="003300"/>
                </a:solidFill>
              </a:rPr>
              <a:t>2.</a:t>
            </a:r>
            <a:r>
              <a:rPr lang="ru-RU" b="1" dirty="0" smtClean="0">
                <a:solidFill>
                  <a:srgbClr val="003300"/>
                </a:solidFill>
              </a:rPr>
              <a:t>Проведение предварительной работы с детьми (разучивание стихов, игр и пр.).</a:t>
            </a:r>
          </a:p>
          <a:p>
            <a:pPr lvl="0"/>
            <a:r>
              <a:rPr lang="en-US" b="1" dirty="0" smtClean="0">
                <a:solidFill>
                  <a:srgbClr val="003300"/>
                </a:solidFill>
              </a:rPr>
              <a:t>3.</a:t>
            </a:r>
            <a:r>
              <a:rPr lang="ru-RU" b="1" dirty="0" smtClean="0">
                <a:solidFill>
                  <a:srgbClr val="003300"/>
                </a:solidFill>
              </a:rPr>
              <a:t>Создание соответствующей сценарию обстановки и подбор атрибутики, оформление рабочих материалов для детей. 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11539" r="13940" b="2564"/>
          <a:stretch/>
        </p:blipFill>
        <p:spPr bwMode="auto">
          <a:xfrm>
            <a:off x="539552" y="2780928"/>
            <a:ext cx="2080166" cy="1669554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9"/>
          <a:stretch/>
        </p:blipFill>
        <p:spPr bwMode="auto">
          <a:xfrm>
            <a:off x="5796136" y="2564904"/>
            <a:ext cx="2304256" cy="2540492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8" r="5769" b="26066"/>
          <a:stretch/>
        </p:blipFill>
        <p:spPr bwMode="auto">
          <a:xfrm>
            <a:off x="2699792" y="3951936"/>
            <a:ext cx="2799821" cy="1175345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552728" cy="2376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Предварительная </a:t>
            </a:r>
            <a:r>
              <a:rPr lang="ru-RU" sz="2400" b="1" dirty="0" smtClean="0">
                <a:solidFill>
                  <a:srgbClr val="FF0000"/>
                </a:solidFill>
              </a:rPr>
              <a:t>работа с детьми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003300"/>
                </a:solidFill>
              </a:rPr>
              <a:t>- </a:t>
            </a:r>
            <a:r>
              <a:rPr lang="ru-RU" sz="1800" b="1" dirty="0" smtClean="0">
                <a:solidFill>
                  <a:srgbClr val="003300"/>
                </a:solidFill>
              </a:rPr>
              <a:t>прослушивание русской народной сказки «Гуси-лебеди»;</a:t>
            </a:r>
            <a:br>
              <a:rPr lang="ru-RU" sz="1800" b="1" dirty="0" smtClean="0">
                <a:solidFill>
                  <a:srgbClr val="003300"/>
                </a:solidFill>
              </a:rPr>
            </a:br>
            <a:r>
              <a:rPr lang="ru-RU" sz="1800" b="1" dirty="0" smtClean="0">
                <a:solidFill>
                  <a:srgbClr val="003300"/>
                </a:solidFill>
              </a:rPr>
              <a:t>- рассматривание иллюстраций к русской народной сказке «Гуси-лебеди»;</a:t>
            </a:r>
            <a:br>
              <a:rPr lang="ru-RU" sz="1800" b="1" dirty="0" smtClean="0">
                <a:solidFill>
                  <a:srgbClr val="003300"/>
                </a:solidFill>
              </a:rPr>
            </a:br>
            <a:r>
              <a:rPr lang="ru-RU" sz="1800" b="1" dirty="0" smtClean="0">
                <a:solidFill>
                  <a:srgbClr val="003300"/>
                </a:solidFill>
              </a:rPr>
              <a:t>- настольно-печатные игры на классификацию;</a:t>
            </a:r>
            <a:br>
              <a:rPr lang="ru-RU" sz="1800" b="1" dirty="0" smtClean="0">
                <a:solidFill>
                  <a:srgbClr val="003300"/>
                </a:solidFill>
              </a:rPr>
            </a:br>
            <a:r>
              <a:rPr lang="ru-RU" sz="1800" b="1" dirty="0" smtClean="0">
                <a:solidFill>
                  <a:srgbClr val="003300"/>
                </a:solidFill>
              </a:rPr>
              <a:t>- изготовление настольного театра по сказке «Гуси-лебеди».</a:t>
            </a:r>
            <a:br>
              <a:rPr lang="ru-RU" sz="1800" b="1" dirty="0" smtClean="0">
                <a:solidFill>
                  <a:srgbClr val="003300"/>
                </a:solidFill>
              </a:rPr>
            </a:br>
            <a:endParaRPr lang="ru-RU" sz="1800" b="1" dirty="0">
              <a:solidFill>
                <a:srgbClr val="0033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13827" r="7348" b="17034"/>
          <a:stretch/>
        </p:blipFill>
        <p:spPr bwMode="auto">
          <a:xfrm>
            <a:off x="2987824" y="2996952"/>
            <a:ext cx="3600400" cy="2376264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62068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Технические средства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20081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Материалы и оборудование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3300"/>
                </a:solidFill>
              </a:rPr>
              <a:t>Декорации</a:t>
            </a:r>
            <a:r>
              <a:rPr lang="ru-RU" b="1" dirty="0">
                <a:solidFill>
                  <a:srgbClr val="003300"/>
                </a:solidFill>
              </a:rPr>
              <a:t> </a:t>
            </a:r>
            <a:r>
              <a:rPr lang="ru-RU" b="1" i="1" dirty="0">
                <a:solidFill>
                  <a:srgbClr val="003300"/>
                </a:solidFill>
              </a:rPr>
              <a:t>(яблоня, печь, дом, речка)</a:t>
            </a:r>
            <a:r>
              <a:rPr lang="ru-RU" b="1" dirty="0">
                <a:solidFill>
                  <a:srgbClr val="003300"/>
                </a:solidFill>
              </a:rPr>
              <a:t>;  ростовые куклы,  лебеди; изображения хлебобулочных изделий, кувшинов с этикетками с ягодами;  тарелки с наклеенными на дно геометрическими фигурами, муляжи фруктов и овощей; аудио/запись голосов кукол, видео/запись подвижной игры, ноутбук; ножницы, салфетки, кисти,  тарелочки с клеям, круги из цветной бумаги оранжевого, голубого, розового, фиолетового цветов, большой зеленый круг.  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1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Телевизор, магнитофон, аудио колонка, аудио запись с голосами персонажей, видео запись танца под песню «Если весело живется».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4104456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Этапы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</a:rPr>
              <a:t>Организационный  момент  «Доброе утро!»</a:t>
            </a:r>
          </a:p>
          <a:p>
            <a:r>
              <a:rPr lang="ru-RU" b="1" dirty="0">
                <a:solidFill>
                  <a:srgbClr val="003300"/>
                </a:solidFill>
              </a:rPr>
              <a:t>1 часть.</a:t>
            </a:r>
          </a:p>
          <a:p>
            <a:pPr lvl="0"/>
            <a:r>
              <a:rPr lang="ru-RU" b="1" dirty="0">
                <a:solidFill>
                  <a:srgbClr val="003300"/>
                </a:solidFill>
              </a:rPr>
              <a:t>Создание мотивации: кукла Маша просит оказать помощь в поисках братца Иванушки.</a:t>
            </a:r>
          </a:p>
          <a:p>
            <a:pPr lvl="0"/>
            <a:r>
              <a:rPr lang="ru-RU" b="1" dirty="0">
                <a:solidFill>
                  <a:srgbClr val="003300"/>
                </a:solidFill>
              </a:rPr>
              <a:t>Встреча с Печкой, игровое упражнение «Разбери  хлебобулочные изделия по форме».</a:t>
            </a:r>
          </a:p>
          <a:p>
            <a:pPr lvl="0"/>
            <a:r>
              <a:rPr lang="ru-RU" b="1" dirty="0">
                <a:solidFill>
                  <a:srgbClr val="003300"/>
                </a:solidFill>
              </a:rPr>
              <a:t>Встреча с Яблонькой, дидактическая игра «Поможем яблоньке».</a:t>
            </a:r>
          </a:p>
          <a:p>
            <a:pPr lvl="0"/>
            <a:r>
              <a:rPr lang="ru-RU" b="1" dirty="0">
                <a:solidFill>
                  <a:srgbClr val="003300"/>
                </a:solidFill>
              </a:rPr>
              <a:t>Встреча с Речкой, речевое упражнение «Какой  кисель в каждом кувшине?».</a:t>
            </a:r>
          </a:p>
          <a:p>
            <a:r>
              <a:rPr lang="ru-RU" b="1" dirty="0" err="1">
                <a:solidFill>
                  <a:srgbClr val="003300"/>
                </a:solidFill>
              </a:rPr>
              <a:t>Физминутка</a:t>
            </a:r>
            <a:r>
              <a:rPr lang="ru-RU" b="1" dirty="0">
                <a:solidFill>
                  <a:srgbClr val="003300"/>
                </a:solidFill>
              </a:rPr>
              <a:t>-танец «Если весело живется».</a:t>
            </a:r>
          </a:p>
          <a:p>
            <a:r>
              <a:rPr lang="ru-RU" b="1" dirty="0">
                <a:solidFill>
                  <a:srgbClr val="003300"/>
                </a:solidFill>
              </a:rPr>
              <a:t>2 часть.</a:t>
            </a:r>
          </a:p>
          <a:p>
            <a:pPr lvl="0"/>
            <a:r>
              <a:rPr lang="ru-RU" b="1" dirty="0">
                <a:solidFill>
                  <a:srgbClr val="003300"/>
                </a:solidFill>
              </a:rPr>
              <a:t>Встреча с Бабой-Ягой, задание украсить клумбу.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Пальчиковая </a:t>
            </a:r>
            <a:r>
              <a:rPr lang="ru-RU" b="1" dirty="0">
                <a:solidFill>
                  <a:srgbClr val="003300"/>
                </a:solidFill>
              </a:rPr>
              <a:t>игра «Раз, два, три, четыре, пять. Будем пальчики считать».</a:t>
            </a:r>
          </a:p>
          <a:p>
            <a:pPr lvl="0"/>
            <a:r>
              <a:rPr lang="ru-RU" b="1" dirty="0">
                <a:solidFill>
                  <a:srgbClr val="003300"/>
                </a:solidFill>
              </a:rPr>
              <a:t>Выполнение коллективной аппликации «Яркая клумба».</a:t>
            </a:r>
          </a:p>
          <a:p>
            <a:r>
              <a:rPr lang="ru-RU" b="1" dirty="0">
                <a:solidFill>
                  <a:srgbClr val="003300"/>
                </a:solidFill>
              </a:rPr>
              <a:t>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3960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6347048" cy="86895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Квест-заняти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с детьми старшей группе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«В гостях у сказки  «Гуси – лебеди»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3300"/>
                </a:solidFill>
              </a:rPr>
              <a:t>По сценарию </a:t>
            </a:r>
            <a:r>
              <a:rPr lang="ru-RU" b="1" dirty="0" err="1">
                <a:solidFill>
                  <a:srgbClr val="003300"/>
                </a:solidFill>
              </a:rPr>
              <a:t>квест</a:t>
            </a:r>
            <a:r>
              <a:rPr lang="ru-RU" b="1" dirty="0">
                <a:solidFill>
                  <a:srgbClr val="003300"/>
                </a:solidFill>
              </a:rPr>
              <a:t>-занятия  дети обращаются за помощью к сказочным  </a:t>
            </a:r>
            <a:r>
              <a:rPr lang="ru-RU" b="1" dirty="0" smtClean="0">
                <a:solidFill>
                  <a:srgbClr val="003300"/>
                </a:solidFill>
              </a:rPr>
              <a:t>персонажам</a:t>
            </a:r>
            <a:r>
              <a:rPr lang="ru-RU" b="1" dirty="0">
                <a:solidFill>
                  <a:srgbClr val="003300"/>
                </a:solidFill>
              </a:rPr>
              <a:t>, которые дают детям задания.</a:t>
            </a:r>
          </a:p>
          <a:p>
            <a:pPr lvl="0"/>
            <a:r>
              <a:rPr lang="ru-RU" b="1" dirty="0">
                <a:solidFill>
                  <a:srgbClr val="003300"/>
                </a:solidFill>
              </a:rPr>
              <a:t>Печка просит разложить хлебобулочные изделия на тарелки, с соответствующей геометрической фигурой. 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15230" r="4616" b="19439"/>
          <a:stretch/>
        </p:blipFill>
        <p:spPr bwMode="auto">
          <a:xfrm>
            <a:off x="875762" y="2780928"/>
            <a:ext cx="3264189" cy="1941888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t="15030" r="15192" b="17034"/>
          <a:stretch/>
        </p:blipFill>
        <p:spPr bwMode="auto">
          <a:xfrm>
            <a:off x="5076056" y="2790141"/>
            <a:ext cx="2736304" cy="2223036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5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</a:rPr>
              <a:t>Задание яблони: снять плоды с дерева и разложить по корзинам (в голубую корзину - фрукты, в белую – овощи)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4" r="7017" b="16232"/>
          <a:stretch/>
        </p:blipFill>
        <p:spPr bwMode="auto">
          <a:xfrm>
            <a:off x="971600" y="2276872"/>
            <a:ext cx="3240360" cy="2088232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14228" b="17234"/>
          <a:stretch/>
        </p:blipFill>
        <p:spPr bwMode="auto">
          <a:xfrm>
            <a:off x="4716016" y="2924944"/>
            <a:ext cx="3240360" cy="2152830"/>
          </a:xfrm>
          <a:prstGeom prst="rect">
            <a:avLst/>
          </a:prstGeom>
          <a:ln w="28575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5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417</Words>
  <Application>Microsoft Office PowerPoint</Application>
  <PresentationFormat>Экран (4:3)</PresentationFormat>
  <Paragraphs>45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Презентация  занятия  с детьми старшей группы «В гостях у сказки  «Гуси – лебеди»  </vt:lpstr>
      <vt:lpstr>          Цель:  способствовать развитию коммуникативной и поведенческой активности детей в занятия в форме  квест. Задачи: -учить образовывать прилагательные от существительных (названий ягод); - упражнять в согласовании в роде и числе прилагательного с существительным; - развивать умение определять форму предмета, закреплять знание детьми геометрических фигур; -  закреплять произношение звука «Ч» во фразовой речи; - отрабатывать навык выполнения надрезов по кругу;  - формировать умение классифицировать фрукты и овощи; - способствовать развитию фразовой речи; - развивать мелкую и общую моторику; - воспитывать нравственные качества: отзывчивость, желание помочь; - вызвать желание участвовать в создании коллективной работы. - способствовать созданию атмосферы эмоциональной вовлеченности.    </vt:lpstr>
      <vt:lpstr> Словарная работа</vt:lpstr>
      <vt:lpstr>Алгоритм работы по подготовке квеста </vt:lpstr>
      <vt:lpstr>Предварительная работа с детьми - прослушивание русской народной сказки «Гуси-лебеди»; - рассматривание иллюстраций к русской народной сказке «Гуси-лебеди»; - настольно-печатные игры на классификацию; - изготовление настольного театра по сказке «Гуси-лебеди». </vt:lpstr>
      <vt:lpstr>Презентация PowerPoint</vt:lpstr>
      <vt:lpstr>Этапы </vt:lpstr>
      <vt:lpstr>Квест-занятиe  с детьми старшей группе «В гостях у сказки  «Гуси – лебеди»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Admin</cp:lastModifiedBy>
  <cp:revision>33</cp:revision>
  <dcterms:created xsi:type="dcterms:W3CDTF">2020-11-21T17:26:53Z</dcterms:created>
  <dcterms:modified xsi:type="dcterms:W3CDTF">2021-09-23T09:28:32Z</dcterms:modified>
</cp:coreProperties>
</file>