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327" r:id="rId3"/>
    <p:sldId id="316" r:id="rId4"/>
    <p:sldId id="353" r:id="rId5"/>
    <p:sldId id="328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558ED5"/>
    <a:srgbClr val="C6D9F1"/>
    <a:srgbClr val="DDDDDD"/>
    <a:srgbClr val="EAEAEA"/>
    <a:srgbClr val="376092"/>
    <a:srgbClr val="7F7F7F"/>
    <a:srgbClr val="B9CDE5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6" autoAdjust="0"/>
    <p:restoredTop sz="94660" autoAdjust="0"/>
  </p:normalViewPr>
  <p:slideViewPr>
    <p:cSldViewPr>
      <p:cViewPr varScale="1">
        <p:scale>
          <a:sx n="80" d="100"/>
          <a:sy n="80" d="100"/>
        </p:scale>
        <p:origin x="10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EF1E9E46-E621-477B-81D0-ED332DD0D6FE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6465"/>
            <a:ext cx="5438775" cy="4467225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749"/>
            <a:ext cx="2946400" cy="496889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30DA59FE-35F6-444D-86BE-48A333D271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62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9CE6-D695-4A97-904F-0B1E0F5B2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345" y="1266825"/>
            <a:ext cx="8215313" cy="4910139"/>
          </a:xfrm>
        </p:spPr>
        <p:txBody>
          <a:bodyPr lIns="0" tIns="0" rIns="0" bIns="0">
            <a:noAutofit/>
          </a:bodyPr>
          <a:lstStyle>
            <a:lvl1pPr>
              <a:defRPr sz="1600">
                <a:solidFill>
                  <a:srgbClr val="262626"/>
                </a:solidFill>
              </a:defRPr>
            </a:lvl1pPr>
            <a:lvl2pPr>
              <a:defRPr sz="1500">
                <a:solidFill>
                  <a:srgbClr val="262626"/>
                </a:solidFill>
              </a:defRPr>
            </a:lvl2pPr>
            <a:lvl3pPr>
              <a:defRPr sz="1200">
                <a:solidFill>
                  <a:srgbClr val="262626"/>
                </a:solidFill>
              </a:defRPr>
            </a:lvl3pPr>
            <a:lvl4pPr>
              <a:defRPr sz="1100">
                <a:solidFill>
                  <a:srgbClr val="262626"/>
                </a:solidFill>
              </a:defRPr>
            </a:lvl4pPr>
            <a:lvl5pPr>
              <a:defRPr sz="1100">
                <a:solidFill>
                  <a:srgbClr val="26262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3C9FED-4D2D-4126-A07C-F1FA222A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612" y="6457951"/>
            <a:ext cx="1683544" cy="161927"/>
          </a:xfrm>
        </p:spPr>
        <p:txBody>
          <a:bodyPr lIns="0" tIns="0" rIns="0" bIns="0"/>
          <a:lstStyle>
            <a:lvl1pPr algn="l">
              <a:defRPr sz="1100"/>
            </a:lvl1pPr>
          </a:lstStyle>
          <a:p>
            <a:r>
              <a:rPr lang="en-US"/>
              <a:t>Your Footer Here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72D21-5469-4781-A0AB-F64319D6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64344" y="6439695"/>
            <a:ext cx="266102" cy="198436"/>
          </a:xfrm>
        </p:spPr>
        <p:txBody>
          <a:bodyPr lIns="0" tIns="0" rIns="0" bIns="0"/>
          <a:lstStyle>
            <a:lvl1pPr algn="ctr">
              <a:defRPr b="1">
                <a:solidFill>
                  <a:srgbClr val="262626"/>
                </a:solidFill>
                <a:latin typeface="+mj-lt"/>
              </a:defRPr>
            </a:lvl1pPr>
          </a:lstStyle>
          <a:p>
            <a:fld id="{BC95CAA3-FD71-430B-8996-36DBD29652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89F119F-6658-45A9-ADDC-57A503077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345" y="418306"/>
            <a:ext cx="8215313" cy="430887"/>
          </a:xfrm>
        </p:spPr>
        <p:txBody>
          <a:bodyPr lIns="0" tIns="0" rIns="0" bIns="0" anchor="t">
            <a:spAutoFit/>
          </a:bodyPr>
          <a:lstStyle>
            <a:lvl1pPr algn="l">
              <a:defRPr sz="2800" b="1">
                <a:solidFill>
                  <a:srgbClr val="262626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E7741CE-B5EB-4335-8494-4F6C03DB8FF6}"/>
              </a:ext>
            </a:extLst>
          </p:cNvPr>
          <p:cNvCxnSpPr>
            <a:cxnSpLocks/>
          </p:cNvCxnSpPr>
          <p:nvPr userDrawn="1"/>
        </p:nvCxnSpPr>
        <p:spPr>
          <a:xfrm>
            <a:off x="808926" y="6423821"/>
            <a:ext cx="0" cy="230187"/>
          </a:xfrm>
          <a:prstGeom prst="line">
            <a:avLst/>
          </a:prstGeom>
          <a:ln w="12700">
            <a:solidFill>
              <a:srgbClr val="0195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>
            <a:extLst>
              <a:ext uri="{FF2B5EF4-FFF2-40B4-BE49-F238E27FC236}">
                <a16:creationId xmlns:a16="http://schemas.microsoft.com/office/drawing/2014/main" id="{D1885A4E-075E-4165-9C5B-C21CCD151070}"/>
              </a:ext>
            </a:extLst>
          </p:cNvPr>
          <p:cNvGrpSpPr/>
          <p:nvPr userDrawn="1"/>
        </p:nvGrpSpPr>
        <p:grpSpPr>
          <a:xfrm>
            <a:off x="457201" y="957263"/>
            <a:ext cx="325041" cy="61912"/>
            <a:chOff x="609600" y="957263"/>
            <a:chExt cx="433388" cy="6191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EECBFE9-AFDD-48DE-BF69-265B3822484E}"/>
                </a:ext>
              </a:extLst>
            </p:cNvPr>
            <p:cNvSpPr/>
            <p:nvPr userDrawn="1"/>
          </p:nvSpPr>
          <p:spPr>
            <a:xfrm rot="5400000">
              <a:off x="831057" y="807244"/>
              <a:ext cx="61912" cy="361950"/>
            </a:xfrm>
            <a:prstGeom prst="rect">
              <a:avLst/>
            </a:prstGeom>
            <a:solidFill>
              <a:srgbClr val="0195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CBBF3A5-F376-4DDC-942D-B33729206984}"/>
                </a:ext>
              </a:extLst>
            </p:cNvPr>
            <p:cNvSpPr/>
            <p:nvPr userDrawn="1"/>
          </p:nvSpPr>
          <p:spPr>
            <a:xfrm rot="5400000">
              <a:off x="614363" y="952500"/>
              <a:ext cx="61912" cy="71437"/>
            </a:xfrm>
            <a:prstGeom prst="rect">
              <a:avLst/>
            </a:prstGeom>
            <a:solidFill>
              <a:srgbClr val="246C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675074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" userDrawn="1">
          <p15:clr>
            <a:srgbClr val="FBAE40"/>
          </p15:clr>
        </p15:guide>
        <p15:guide id="2" pos="7296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9BE6D-BDF0-435D-8C06-8F28C77C859E}" type="datetimeFigureOut">
              <a:rPr lang="ru-RU" smtClean="0"/>
              <a:pPr/>
              <a:t>15.11.2023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48BA1-6B94-4DF5-87BD-9026B9A7AC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ятиугольник 4"/>
          <p:cNvSpPr/>
          <p:nvPr/>
        </p:nvSpPr>
        <p:spPr>
          <a:xfrm rot="5400000">
            <a:off x="3168000" y="-3168023"/>
            <a:ext cx="2808000" cy="9144000"/>
          </a:xfrm>
          <a:prstGeom prst="homePlat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11560" y="3356703"/>
            <a:ext cx="79317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272" y="4857760"/>
            <a:ext cx="795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59404" y="5000074"/>
            <a:ext cx="7596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 rot="1050142">
            <a:off x="-115996" y="2218491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20549858" flipH="1">
            <a:off x="4471996" y="2210055"/>
            <a:ext cx="4788000" cy="7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>
              <a:solidFill>
                <a:schemeClr val="tx1"/>
              </a:solidFill>
              <a:latin typeface="Cambria" pitchFamily="18" charset="0"/>
            </a:endParaRPr>
          </a:p>
        </p:txBody>
      </p:sp>
      <p:sp>
        <p:nvSpPr>
          <p:cNvPr id="13" name="Ромб 12"/>
          <p:cNvSpPr/>
          <p:nvPr/>
        </p:nvSpPr>
        <p:spPr>
          <a:xfrm>
            <a:off x="4283968" y="2744976"/>
            <a:ext cx="468000" cy="468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r="87017"/>
          <a:stretch>
            <a:fillRect/>
          </a:stretch>
        </p:blipFill>
        <p:spPr bwMode="auto">
          <a:xfrm>
            <a:off x="133350" y="71414"/>
            <a:ext cx="1152502" cy="1158875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987465" y="899428"/>
            <a:ext cx="8061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err="1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ғылым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саласында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сапаны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ету</a:t>
            </a:r>
            <a:r>
              <a:rPr lang="ru-RU" sz="16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err="1">
                <a:latin typeface="Arial" pitchFamily="34" charset="0"/>
                <a:cs typeface="Arial" pitchFamily="34" charset="0"/>
              </a:rPr>
              <a:t>комитеті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55820" y="345024"/>
            <a:ext cx="80610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latin typeface="Arial" pitchFamily="34" charset="0"/>
                <a:cs typeface="Arial" pitchFamily="34" charset="0"/>
              </a:rPr>
              <a:t>ҚАЗАҚСТАН РЕСПУБЛИКАСЫ БІЛІМ ЖӘНЕ ҒЫЛЫМ МИНИСТРЛІГІ</a:t>
            </a:r>
          </a:p>
        </p:txBody>
      </p:sp>
    </p:spTree>
    <p:extLst>
      <p:ext uri="{BB962C8B-B14F-4D97-AF65-F5344CB8AC3E}">
        <p14:creationId xmlns:p14="http://schemas.microsoft.com/office/powerpoint/2010/main" val="107440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073D77C-A965-4988-BCA4-AFD8938FA99D}"/>
              </a:ext>
            </a:extLst>
          </p:cNvPr>
          <p:cNvSpPr/>
          <p:nvPr/>
        </p:nvSpPr>
        <p:spPr>
          <a:xfrm>
            <a:off x="390525" y="821446"/>
            <a:ext cx="524086" cy="23424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0">
            <a:extLst>
              <a:ext uri="{FF2B5EF4-FFF2-40B4-BE49-F238E27FC236}">
                <a16:creationId xmlns:a16="http://schemas.microsoft.com/office/drawing/2014/main" id="{F653E40B-2A87-4087-91C3-56F20CC63A73}"/>
              </a:ext>
            </a:extLst>
          </p:cNvPr>
          <p:cNvCxnSpPr>
            <a:cxnSpLocks/>
          </p:cNvCxnSpPr>
          <p:nvPr/>
        </p:nvCxnSpPr>
        <p:spPr>
          <a:xfrm>
            <a:off x="3417550" y="2026137"/>
            <a:ext cx="2232625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CB2BE7E-2FAB-4484-BB3A-48E4F74AE405}"/>
              </a:ext>
            </a:extLst>
          </p:cNvPr>
          <p:cNvCxnSpPr>
            <a:cxnSpLocks/>
          </p:cNvCxnSpPr>
          <p:nvPr/>
        </p:nvCxnSpPr>
        <p:spPr>
          <a:xfrm>
            <a:off x="6419850" y="2026137"/>
            <a:ext cx="2340438" cy="0"/>
          </a:xfrm>
          <a:prstGeom prst="line">
            <a:avLst/>
          </a:prstGeom>
          <a:ln w="952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346812" y="1641514"/>
            <a:ext cx="7527275" cy="1261882"/>
          </a:xfrm>
          <a:prstGeom prst="rect">
            <a:avLst/>
          </a:prstGeom>
          <a:solidFill>
            <a:srgbClr val="FFF2CC"/>
          </a:solidFill>
        </p:spPr>
        <p:txBody>
          <a:bodyPr wrap="square" lIns="91438" tIns="45719" rIns="91438" bIns="45719">
            <a:spAutoFit/>
          </a:bodyPr>
          <a:lstStyle/>
          <a:p>
            <a:pPr algn="just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4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мақсаты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бастауыш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деңгейінің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жаңартылған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МЖБС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шеңберінде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бағалау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ТжКББ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деңгейінде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беретін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пәндерді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модульдерді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арнайы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пәндерді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жалпыға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міндетті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ТжКББ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стандартына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меңгеру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анықтау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162352C2-3AA3-4818-8BEB-66DD2205BB1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332" y="4313162"/>
            <a:ext cx="430322" cy="5737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1"/>
            <a:ext cx="9144000" cy="55012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14612" y="717785"/>
            <a:ext cx="8049876" cy="5539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мониторингісі</a:t>
            </a:r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(ББЖМ)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ұйымдарынан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тәуелсіз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жүйелі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үздіксіз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бақылаудың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түрі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табылады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051720" y="3288018"/>
            <a:ext cx="5616624" cy="103642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Бастауыш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негізгі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орта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ұйымдарында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( 4, 9 </a:t>
            </a:r>
            <a:r>
              <a:rPr lang="ru-RU" sz="12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сыныптар</a:t>
            </a:r>
            <a:r>
              <a:rPr lang="ru-RU" sz="1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200" b="1" dirty="0">
              <a:solidFill>
                <a:srgbClr val="3366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4508712" y="2983066"/>
            <a:ext cx="202617" cy="230905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412913" y="4600042"/>
            <a:ext cx="7461174" cy="1646601"/>
          </a:xfrm>
          <a:prstGeom prst="rect">
            <a:avLst/>
          </a:prstGeom>
          <a:solidFill>
            <a:srgbClr val="DAE3F3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1450" indent="-171450" algn="just">
              <a:buFontTx/>
              <a:buChar char="-"/>
            </a:pPr>
            <a:r>
              <a:rPr lang="ru-RU" sz="1100" dirty="0" err="1">
                <a:latin typeface="Arial" pitchFamily="34" charset="0"/>
                <a:cs typeface="Arial" pitchFamily="34" charset="0"/>
              </a:rPr>
              <a:t>мектептерде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4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9-сынып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оқушыларының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функционалдық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сауаттылық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1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latin typeface="Arial" pitchFamily="34" charset="0"/>
                <a:cs typeface="Arial" pitchFamily="34" charset="0"/>
              </a:rPr>
              <a:t>анықтауға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яғни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дағдыларын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күнделікті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өмірде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сонымен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қатар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аналитикалық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логикалық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ойлауды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дамытуға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бағытталатын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11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171450" indent="-171450" algn="just">
              <a:buFontTx/>
              <a:buChar char="-"/>
            </a:pP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колледждерде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студенттердің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кәсіптік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құзыреттіліктерінің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қалыптасу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деңгейін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бағалауға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бағытталады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ББЖМ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бақылау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түрі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саналмайды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алушы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де,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ұйымы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де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ешқандай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құқықтық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салдары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болмайды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ББЖМ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сапасын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ету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ұсыныстар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әзірленеді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әдістемелік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көмек</a:t>
            </a:r>
            <a:r>
              <a:rPr lang="ru-RU" sz="11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көрсетіледі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200" dirty="0">
              <a:solidFill>
                <a:srgbClr val="3366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412913" y="6350472"/>
            <a:ext cx="7442386" cy="446272"/>
          </a:xfrm>
          <a:prstGeom prst="rect">
            <a:avLst/>
          </a:prstGeom>
          <a:solidFill>
            <a:srgbClr val="BDD7EE"/>
          </a:solidFill>
          <a:ln w="12700">
            <a:noFill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sz="1050" b="1" dirty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алушылардың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жетістіктерінің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мониторингісін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өткізу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ережелері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әзірленді</a:t>
            </a:r>
            <a:endParaRPr lang="ru-RU" sz="105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Республикасы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ғылым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министрінің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2021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мамырдағы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 204 </a:t>
            </a:r>
            <a:r>
              <a:rPr lang="ru-RU" sz="105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бұйрығы</a:t>
            </a:r>
            <a:r>
              <a:rPr lang="ru-RU" sz="105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8816" y="2143993"/>
            <a:ext cx="1187503" cy="400878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 lIns="68576" tIns="34289" rIns="68576" bIns="34289">
            <a:spAutoFit/>
          </a:bodyPr>
          <a:lstStyle/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сайын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өткізіледі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мектептерде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көктемде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сәуір</a:t>
            </a:r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колледждерде</a:t>
            </a: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</a:t>
            </a:r>
          </a:p>
          <a:p>
            <a:pPr algn="ctr"/>
            <a:r>
              <a:rPr lang="ru-RU" sz="10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күзде</a:t>
            </a:r>
            <a:endParaRPr lang="ru-RU" sz="1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қараша</a:t>
            </a:r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1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Білім</a:t>
            </a:r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беру </a:t>
            </a:r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ұйымдарын</a:t>
            </a:r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қамту</a:t>
            </a:r>
            <a:r>
              <a:rPr lang="ru-RU" sz="10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25% </a:t>
            </a:r>
            <a:r>
              <a:rPr lang="ru-RU" sz="10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</a:t>
            </a:r>
            <a:endParaRPr lang="ru-RU" sz="10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66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ru-RU" sz="1500" b="1" dirty="0">
              <a:solidFill>
                <a:srgbClr val="3366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36FCB09B-DA74-4271-8E5F-49762B935A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02504"/>
            <a:ext cx="623865" cy="742320"/>
          </a:xfrm>
          <a:prstGeom prst="rect">
            <a:avLst/>
          </a:prstGeom>
          <a:solidFill>
            <a:srgbClr val="BDD7EE"/>
          </a:solidFill>
        </p:spPr>
      </p:pic>
    </p:spTree>
    <p:extLst>
      <p:ext uri="{BB962C8B-B14F-4D97-AF65-F5344CB8AC3E}">
        <p14:creationId xmlns:p14="http://schemas.microsoft.com/office/powerpoint/2010/main" val="2701912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885567"/>
              </p:ext>
            </p:extLst>
          </p:nvPr>
        </p:nvGraphicFramePr>
        <p:xfrm>
          <a:off x="251520" y="836713"/>
          <a:ext cx="8784976" cy="4040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3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1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сынып</a:t>
                      </a:r>
                      <a:endParaRPr lang="ru-RU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 </a:t>
                      </a:r>
                      <a:r>
                        <a:rPr lang="ru-RU" sz="180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сынып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57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Оқу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10 тест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бірінші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мәтінге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4 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екінші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мәтінге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6 </a:t>
                      </a:r>
                      <a:r>
                        <a:rPr lang="ru-RU" sz="1200" b="0" i="1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1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1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Математикалық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сауаттылық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12 тест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Ғылыми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жаратылыстану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Бір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дұрыс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жауабы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бар 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тест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мәнмәтінге</a:t>
                      </a:r>
                      <a:r>
                        <a:rPr lang="ru-RU" sz="1200" b="0" i="0" u="none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u="none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негізделген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3 </a:t>
                      </a:r>
                      <a:r>
                        <a:rPr lang="ru-RU" sz="1200" b="0" i="0" u="none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b="0" i="0" u="none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r>
                        <a:rPr lang="ru-RU" sz="1200" b="0" i="0" u="none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 тест </a:t>
                      </a:r>
                      <a:r>
                        <a:rPr lang="ru-RU" sz="1200" b="0" i="0" u="none" baseline="0" dirty="0" err="1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тапсырмасы</a:t>
                      </a:r>
                      <a:endParaRPr lang="ru-RU" sz="1200" b="0" i="0" u="non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Оқу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200" b="1" i="1" u="sng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(қазақ, орыс, ағылшын):</a:t>
                      </a:r>
                      <a:endParaRPr lang="ru-RU" sz="1200" b="1" i="1" u="sng" baseline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Тест тапсырмаларының саны – 30, оның ішінде әрбір пән бойынша – бір дұрыс жауабы бар 10 тест тапсырмасы;</a:t>
                      </a:r>
                    </a:p>
                    <a:p>
                      <a:pPr marL="0" lvl="1" indent="0" algn="just">
                        <a:lnSpc>
                          <a:spcPct val="100000"/>
                        </a:lnSpc>
                        <a:spcAft>
                          <a:spcPct val="15000"/>
                        </a:spcAft>
                        <a:buFontTx/>
                        <a:buNone/>
                        <a:defRPr/>
                      </a:pPr>
                      <a:r>
                        <a:rPr lang="kk-KZ" sz="1200" b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Максималды ұпай – 30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i="1" u="sng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Математикалық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сауаттылық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: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Тест тапсырмаларының саны – 13;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kk-KZ" sz="1200" b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Максималды ұпай – 13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kk-KZ" sz="12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Ғылыми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жаратылыстану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1" u="sng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сауаттылығы</a:t>
                      </a:r>
                      <a:r>
                        <a:rPr lang="ru-RU" sz="1200" b="1" i="1" u="sng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kk-KZ" sz="1200" b="1" i="1" u="sng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(физика, химия, биология,</a:t>
                      </a:r>
                      <a:r>
                        <a:rPr lang="kk-KZ" sz="1200" b="1" i="1" u="sng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география</a:t>
                      </a:r>
                      <a:r>
                        <a:rPr lang="kk-KZ" sz="1200" b="1" i="1" u="sng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Тест </a:t>
                      </a:r>
                      <a:r>
                        <a:rPr lang="ru-RU" sz="1200" b="0" baseline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тапсырмаларының</a:t>
                      </a:r>
                      <a:r>
                        <a:rPr lang="ru-RU" sz="12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baseline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2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саны – 32.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Максималды</a:t>
                      </a:r>
                      <a:r>
                        <a:rPr lang="ru-RU" sz="12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baseline="0" dirty="0" err="1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ұпай</a:t>
                      </a:r>
                      <a:r>
                        <a:rPr lang="ru-RU" sz="1200" b="0" baseline="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– 32.</a:t>
                      </a:r>
                      <a:endParaRPr lang="ru-RU" sz="1100" b="0" i="0" u="none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977" marR="46977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9512" y="4642247"/>
            <a:ext cx="39604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Компьютерлік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</a:p>
          <a:p>
            <a:pPr marL="809625" indent="-809625"/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105 минут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(35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+ 15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+ 24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+ 15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16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)</a:t>
            </a:r>
          </a:p>
          <a:p>
            <a:endParaRPr lang="ru-RU" sz="1200" dirty="0">
              <a:solidFill>
                <a:schemeClr val="tx2">
                  <a:lumMod val="50000"/>
                </a:schemeClr>
              </a:solidFill>
              <a:latin typeface="Arial" pitchFamily="34" charset="0"/>
              <a:ea typeface="Cambria" panose="02040503050406030204" pitchFamily="18" charset="0"/>
              <a:cs typeface="Arial" pitchFamily="34" charset="0"/>
            </a:endParaRPr>
          </a:p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тапсырмаларының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– 30</a:t>
            </a:r>
          </a:p>
          <a:p>
            <a:pPr lvl="0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Максималды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ұпай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– 30 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5976" y="4877329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Компьютерлік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b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:</a:t>
            </a:r>
          </a:p>
          <a:p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170 минут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(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60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+ 10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25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+ 10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үзіліс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+</a:t>
            </a:r>
          </a:p>
          <a:p>
            <a:pPr marL="809625"/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65 мин. </a:t>
            </a:r>
            <a:r>
              <a:rPr lang="ru-RU" sz="1200" i="1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тестілеу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)</a:t>
            </a:r>
          </a:p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Тест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тапсырмаларының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</a:t>
            </a:r>
            <a:r>
              <a:rPr lang="kk-KZ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– 75</a:t>
            </a:r>
          </a:p>
          <a:p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Максималды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</a:t>
            </a:r>
            <a:r>
              <a:rPr lang="ru-RU" sz="1200" dirty="0" err="1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ұпай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 саны </a:t>
            </a:r>
            <a:r>
              <a:rPr lang="kk-KZ" sz="1200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ea typeface="Cambria" panose="02040503050406030204" pitchFamily="18" charset="0"/>
                <a:cs typeface="Arial" pitchFamily="34" charset="0"/>
              </a:rPr>
              <a:t>– 75</a:t>
            </a: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auto">
          <a:xfrm>
            <a:off x="0" y="115888"/>
            <a:ext cx="9144000" cy="5355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4 </a:t>
            </a:r>
            <a:r>
              <a:rPr lang="ru-RU" sz="3200" b="1" dirty="0" err="1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және</a:t>
            </a: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9 </a:t>
            </a:r>
            <a:r>
              <a:rPr lang="ru-RU" sz="3200" b="1" dirty="0" err="1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сыныптарға</a:t>
            </a: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ru-RU" sz="3200" b="1" dirty="0" err="1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арналған</a:t>
            </a:r>
            <a:r>
              <a:rPr lang="ru-RU" sz="32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ББЖМ форматы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2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274042"/>
          </a:xfrm>
        </p:spPr>
        <p:txBody>
          <a:bodyPr>
            <a:noAutofit/>
          </a:bodyPr>
          <a:lstStyle/>
          <a:p>
            <a:r>
              <a:rPr lang="ru-RU" sz="2400" dirty="0"/>
              <a:t> 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9091"/>
            <a:ext cx="9156224" cy="77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0"/>
            <a:ext cx="9036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Білім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беру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ұйымдарында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ББЖМ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өткізу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үшін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ұйымдарды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таңдау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алгоритмі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ea typeface="Calibri"/>
                <a:cs typeface="Arial" pitchFamily="34" charset="0"/>
              </a:rPr>
              <a:t> 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237873"/>
              </p:ext>
            </p:extLst>
          </p:nvPr>
        </p:nvGraphicFramePr>
        <p:xfrm>
          <a:off x="107504" y="692695"/>
          <a:ext cx="8712968" cy="581294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85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4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79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материалдық-техникалық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базасына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мониторинг </a:t>
                      </a:r>
                      <a:r>
                        <a:rPr lang="ru-RU" sz="1200" b="1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жүргізу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846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47675" marR="0" indent="-4476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ББЖМ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ұйымдарының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тізімі</a:t>
                      </a:r>
                      <a:r>
                        <a:rPr lang="ru-RU" sz="1200" b="1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айқындалады</a:t>
                      </a:r>
                      <a:endParaRPr lang="ru-RU" sz="1200" b="1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628650" marR="0" indent="-361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2.1. 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ББЖМ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қатыспайтын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  <a:endParaRPr lang="ru-RU" sz="1200" i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1) ҚР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Мәдениет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спорт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қарасты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2) ҚР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Денсаулық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сақтау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әлеуметтік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даму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министрлігінің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санаториялық-курорттық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мектептері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3)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Ресей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Федерациясының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ғылым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министрлігіне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қарасты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4) «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Халықаралық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мәртебесі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5)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дербес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6)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түзеу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мекемелер</a:t>
                      </a:r>
                      <a:r>
                        <a:rPr lang="en-US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жанындағы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9)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кешкі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сыныптар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);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10) 80-ден аз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оқушысы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барлық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4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9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оқушыларын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қоса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алғанда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628650" marR="0" indent="0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2.2.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Есепке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алынбайтын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0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0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: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төмен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интернет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жылдамдығы</a:t>
                      </a:r>
                      <a:r>
                        <a:rPr lang="ru-RU" sz="1200" i="1" kern="1200" baseline="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бар </a:t>
                      </a:r>
                      <a:r>
                        <a:rPr lang="ru-RU" sz="1200" i="1" kern="120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(4 Мбит/с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төмен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  <a:p>
                      <a:pPr marL="809625" marR="0" indent="-180975" algn="l" defTabSz="80962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компьютерлік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сыныптардың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сыйымдылығы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ең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аз </a:t>
                      </a:r>
                      <a:r>
                        <a:rPr lang="ru-RU" sz="1200" i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мектептер</a:t>
                      </a:r>
                      <a:r>
                        <a:rPr lang="ru-RU" sz="1200" i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fontAlgn="auto">
                        <a:spcBef>
                          <a:spcPts val="0"/>
                        </a:spcBef>
                        <a:spcAft>
                          <a:spcPts val="300"/>
                        </a:spcAft>
                        <a:buNone/>
                        <a:defRPr/>
                      </a:pPr>
                      <a:r>
                        <a:rPr lang="ru-RU" sz="1200" b="1" i="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i="0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i="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</a:t>
                      </a:r>
                      <a:r>
                        <a:rPr lang="ru-RU" sz="1200" b="1" i="0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кластерлеу</a:t>
                      </a:r>
                      <a:r>
                        <a:rPr lang="ru-RU" sz="1200" b="1" i="0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көрсеткіштері</a:t>
                      </a:r>
                      <a:r>
                        <a:rPr lang="ru-RU" sz="1200" b="1" i="0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анықталады</a:t>
                      </a:r>
                      <a:r>
                        <a:rPr lang="ru-RU" sz="1200" b="1" i="0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аумақтық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тиістілігі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қала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түрі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беретін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лицей, гимназия,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-гимназия,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мектеп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-лицей);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алушылар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контингенті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оқыту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тілі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қазақ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орыс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  <a:p>
                      <a:pPr marL="628650" marR="0" lvl="1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білім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беру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ұйымының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пайызы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(25%).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35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ұйымдарының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тізімі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қалыптастырылады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және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ББЖМ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білім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беру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ұйымын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кездейсоқ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таңдау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үшін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бағдарламаға</a:t>
                      </a:r>
                      <a:r>
                        <a:rPr lang="ru-RU" sz="1200" b="1" kern="1200" baseline="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200" b="1" kern="1200" dirty="0" err="1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жүктеледі</a:t>
                      </a:r>
                      <a:r>
                        <a:rPr lang="ru-RU" sz="1200" b="1" kern="1200" dirty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92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ББЖМ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қатысу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үшін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ұйымдардың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қалыптастырылған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тізімін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өкілетті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орган </a:t>
                      </a:r>
                      <a:r>
                        <a:rPr lang="ru-RU" sz="1200" b="1" baseline="0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бекітеді</a:t>
                      </a:r>
                      <a:r>
                        <a:rPr lang="ru-RU" sz="1200" b="1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74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433961"/>
              </p:ext>
            </p:extLst>
          </p:nvPr>
        </p:nvGraphicFramePr>
        <p:xfrm>
          <a:off x="251520" y="908720"/>
          <a:ext cx="8640960" cy="446449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dirty="0">
                          <a:latin typeface="Times New Roman" pitchFamily="18" charset="0"/>
                          <a:cs typeface="Times New Roman" pitchFamily="18" charset="0"/>
                        </a:rPr>
                        <a:t>мониторинг нәтижелерін статистикалық өңдеуді жүзеге асыру және оларды Ы. Алтынсарин атындағы ҰБА ұсыну (жауапты </a:t>
                      </a:r>
                      <a:r>
                        <a:rPr lang="kk-KZ" sz="1900" i="1" dirty="0">
                          <a:latin typeface="Times New Roman" pitchFamily="18" charset="0"/>
                          <a:cs typeface="Times New Roman" pitchFamily="18" charset="0"/>
                        </a:rPr>
                        <a:t>«ҰТО» РМҚК)</a:t>
                      </a:r>
                      <a:r>
                        <a:rPr lang="kk-KZ" sz="1900" dirty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 бойынша кешенді талдау жүргізу 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900" i="1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сапасын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арттыруды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қажет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ететін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мектептер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колледждерге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арналған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әдістемелік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нұсқауларды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900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әзірлеу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900" i="1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 алушыларды тестілеу барысында қолданылатын тест тапсырмаларына сапалық сараптама жүргізу </a:t>
                      </a:r>
                      <a:r>
                        <a:rPr lang="ru-RU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ru-RU" sz="1900" i="1" kern="1200" dirty="0" err="1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жауапты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900" dirty="0">
                          <a:latin typeface="Times New Roman" pitchFamily="18" charset="0"/>
                          <a:cs typeface="Times New Roman" pitchFamily="18" charset="0"/>
                        </a:rPr>
                        <a:t>Ы. Алтынсарин атындағы ҰБА</a:t>
                      </a:r>
                      <a:r>
                        <a:rPr lang="ru-RU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86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 бойынша олқылықтарды </a:t>
                      </a:r>
                      <a:r>
                        <a:rPr lang="kk-KZ" sz="1900" kern="120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жою мақсатында </a:t>
                      </a: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білім алушылармен диагностикалық жұмыс жүргізу </a:t>
                      </a:r>
                      <a:r>
                        <a:rPr lang="kk-KZ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(мектеп пен колледждер</a:t>
                      </a:r>
                      <a:r>
                        <a:rPr lang="kk-KZ" sz="1900" i="1" kern="1200" baseline="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дің әкімшілігі</a:t>
                      </a:r>
                      <a:r>
                        <a:rPr lang="kk-KZ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);</a:t>
                      </a:r>
                      <a:endParaRPr lang="ru-RU" sz="1900" i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4127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мониторинг нәтижелерін Республиканың білім беру жүйесінің жай-күйі мен дамуы туралы ұлттық баяндамада көрсету </a:t>
                      </a:r>
                      <a:r>
                        <a:rPr lang="kk-KZ" sz="1900" i="1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(жауапты ҚР БҒМ, БҒССҚК</a:t>
                      </a:r>
                      <a:r>
                        <a:rPr lang="kk-KZ" sz="1900" kern="1200" dirty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 </a:t>
                      </a:r>
                      <a:endParaRPr lang="ru-RU" sz="19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9"/>
          <p:cNvSpPr>
            <a:spLocks noChangeArrowheads="1"/>
          </p:cNvSpPr>
          <p:nvPr/>
        </p:nvSpPr>
        <p:spPr bwMode="auto">
          <a:xfrm>
            <a:off x="0" y="188640"/>
            <a:ext cx="9144000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Кері</a:t>
            </a:r>
            <a:r>
              <a:rPr lang="ru-RU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байланыс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693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804</Words>
  <Application>Microsoft Office PowerPoint</Application>
  <PresentationFormat>Экран (4:3)</PresentationFormat>
  <Paragraphs>98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Cambria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Aidana</dc:creator>
  <cp:lastModifiedBy>Шынар Сарманова</cp:lastModifiedBy>
  <cp:revision>282</cp:revision>
  <cp:lastPrinted>2021-05-27T06:46:51Z</cp:lastPrinted>
  <dcterms:created xsi:type="dcterms:W3CDTF">2020-05-07T13:18:55Z</dcterms:created>
  <dcterms:modified xsi:type="dcterms:W3CDTF">2023-11-15T16:11:21Z</dcterms:modified>
</cp:coreProperties>
</file>