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3"/>
  </p:notesMasterIdLst>
  <p:sldIdLst>
    <p:sldId id="272" r:id="rId2"/>
    <p:sldId id="273" r:id="rId3"/>
    <p:sldId id="263" r:id="rId4"/>
    <p:sldId id="274" r:id="rId5"/>
    <p:sldId id="264" r:id="rId6"/>
    <p:sldId id="265" r:id="rId7"/>
    <p:sldId id="268" r:id="rId8"/>
    <p:sldId id="267" r:id="rId9"/>
    <p:sldId id="269" r:id="rId10"/>
    <p:sldId id="266" r:id="rId11"/>
    <p:sldId id="27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8369C"/>
    <a:srgbClr val="FF99CC"/>
    <a:srgbClr val="FF99FF"/>
    <a:srgbClr val="FFCCCC"/>
    <a:srgbClr val="BC7299"/>
    <a:srgbClr val="BB6AC4"/>
    <a:srgbClr val="FFFFCC"/>
    <a:srgbClr val="CCECFF"/>
    <a:srgbClr val="8CE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DE097-E41C-428E-B63D-AAB607A29025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A66C6-3410-488A-9886-C0398D2D76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019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A66C6-3410-488A-9886-C0398D2D76B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390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198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100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12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05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666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37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67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258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185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241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08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 contrast="-79000"/>
                    </a14:imgEffect>
                  </a14:imgLayer>
                </a14:imgProps>
              </a:ext>
            </a:extLst>
          </a:blip>
          <a:srcRect l="-155" t="4169" r="155" b="30413"/>
          <a:stretch/>
        </p:blipFill>
        <p:spPr>
          <a:xfrm>
            <a:off x="11298" y="1052736"/>
            <a:ext cx="9143999" cy="4176464"/>
          </a:xfrm>
          <a:custGeom>
            <a:avLst/>
            <a:gdLst>
              <a:gd name="connsiteX0" fmla="*/ 6107257 w 8667750"/>
              <a:gd name="connsiteY0" fmla="*/ 0 h 3782291"/>
              <a:gd name="connsiteX1" fmla="*/ 7548130 w 8667750"/>
              <a:gd name="connsiteY1" fmla="*/ 360218 h 3782291"/>
              <a:gd name="connsiteX2" fmla="*/ 8667750 w 8667750"/>
              <a:gd name="connsiteY2" fmla="*/ 40327 h 3782291"/>
              <a:gd name="connsiteX3" fmla="*/ 8667750 w 8667750"/>
              <a:gd name="connsiteY3" fmla="*/ 3381556 h 3782291"/>
              <a:gd name="connsiteX4" fmla="*/ 7742093 w 8667750"/>
              <a:gd name="connsiteY4" fmla="*/ 2951018 h 3782291"/>
              <a:gd name="connsiteX5" fmla="*/ 5913293 w 8667750"/>
              <a:gd name="connsiteY5" fmla="*/ 3657600 h 3782291"/>
              <a:gd name="connsiteX6" fmla="*/ 3613439 w 8667750"/>
              <a:gd name="connsiteY6" fmla="*/ 3034146 h 3782291"/>
              <a:gd name="connsiteX7" fmla="*/ 1950893 w 8667750"/>
              <a:gd name="connsiteY7" fmla="*/ 3782291 h 3782291"/>
              <a:gd name="connsiteX8" fmla="*/ 565439 w 8667750"/>
              <a:gd name="connsiteY8" fmla="*/ 3034146 h 3782291"/>
              <a:gd name="connsiteX9" fmla="*/ 0 w 8667750"/>
              <a:gd name="connsiteY9" fmla="*/ 3638580 h 3782291"/>
              <a:gd name="connsiteX10" fmla="*/ 0 w 8667750"/>
              <a:gd name="connsiteY10" fmla="*/ 315500 h 3782291"/>
              <a:gd name="connsiteX11" fmla="*/ 1133475 w 8667750"/>
              <a:gd name="connsiteY11" fmla="*/ 789709 h 3782291"/>
              <a:gd name="connsiteX12" fmla="*/ 2699039 w 8667750"/>
              <a:gd name="connsiteY12" fmla="*/ 96982 h 3782291"/>
              <a:gd name="connsiteX13" fmla="*/ 4195330 w 8667750"/>
              <a:gd name="connsiteY13" fmla="*/ 457200 h 3782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67750" h="3782291">
                <a:moveTo>
                  <a:pt x="6107257" y="0"/>
                </a:moveTo>
                <a:lnTo>
                  <a:pt x="7548130" y="360218"/>
                </a:lnTo>
                <a:lnTo>
                  <a:pt x="8667750" y="40327"/>
                </a:lnTo>
                <a:lnTo>
                  <a:pt x="8667750" y="3381556"/>
                </a:lnTo>
                <a:lnTo>
                  <a:pt x="7742093" y="2951018"/>
                </a:lnTo>
                <a:lnTo>
                  <a:pt x="5913293" y="3657600"/>
                </a:lnTo>
                <a:lnTo>
                  <a:pt x="3613439" y="3034146"/>
                </a:lnTo>
                <a:lnTo>
                  <a:pt x="1950893" y="3782291"/>
                </a:lnTo>
                <a:lnTo>
                  <a:pt x="565439" y="3034146"/>
                </a:lnTo>
                <a:lnTo>
                  <a:pt x="0" y="3638580"/>
                </a:lnTo>
                <a:lnTo>
                  <a:pt x="0" y="315500"/>
                </a:lnTo>
                <a:lnTo>
                  <a:pt x="1133475" y="789709"/>
                </a:lnTo>
                <a:lnTo>
                  <a:pt x="2699039" y="96982"/>
                </a:lnTo>
                <a:lnTo>
                  <a:pt x="4195330" y="457200"/>
                </a:lnTo>
                <a:close/>
              </a:path>
            </a:pathLst>
          </a:custGeom>
        </p:spPr>
      </p:pic>
      <p:sp>
        <p:nvSpPr>
          <p:cNvPr id="10" name="Прямоугольник 9"/>
          <p:cNvSpPr/>
          <p:nvPr/>
        </p:nvSpPr>
        <p:spPr>
          <a:xfrm>
            <a:off x="467544" y="116632"/>
            <a:ext cx="8424936" cy="770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униципальное  дошкольное  образовательное  автономное учреждение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entury Schoolbook" panose="02040604050505020304" pitchFamily="18" charset="0"/>
              </a:rPr>
              <a:t>  «Детский  сад  № 98  общеразвивающего  вида  с приоритетным осуществлением художественно-эстетического развития воспитанников «Ладушки»  г.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entury Schoolbook" panose="02040604050505020304" pitchFamily="18" charset="0"/>
              </a:rPr>
              <a:t>Орска»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2080427"/>
            <a:ext cx="835292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Презентация по теме «Путешествие по городу Орск»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(для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детей среднего дошкольного возраста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(4-5 лет)</a:t>
            </a:r>
            <a:endParaRPr lang="ru-RU" sz="1600" b="1" dirty="0" smtClean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32039" y="5517232"/>
            <a:ext cx="4043491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68000"/>
            <a:r>
              <a:rPr lang="ru-RU" dirty="0" smtClean="0"/>
              <a:t>Выполнила воспитатель </a:t>
            </a:r>
            <a:br>
              <a:rPr lang="ru-RU" dirty="0" smtClean="0"/>
            </a:br>
            <a:r>
              <a:rPr lang="ru-RU" dirty="0" smtClean="0"/>
              <a:t>1 квалификационной категории </a:t>
            </a:r>
            <a:br>
              <a:rPr lang="ru-RU" dirty="0" smtClean="0"/>
            </a:br>
            <a:r>
              <a:rPr lang="ru-RU" b="1" dirty="0" err="1" smtClean="0"/>
              <a:t>Дибирова</a:t>
            </a:r>
            <a:r>
              <a:rPr lang="ru-RU" b="1" dirty="0" smtClean="0"/>
              <a:t> С.Я.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8957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t="16327" r="18096" b="17245"/>
          <a:stretch/>
        </p:blipFill>
        <p:spPr bwMode="auto">
          <a:xfrm>
            <a:off x="261864" y="279543"/>
            <a:ext cx="4248472" cy="2992913"/>
          </a:xfrm>
          <a:custGeom>
            <a:avLst/>
            <a:gdLst>
              <a:gd name="connsiteX0" fmla="*/ 0 w 4248472"/>
              <a:gd name="connsiteY0" fmla="*/ 0 h 2992913"/>
              <a:gd name="connsiteX1" fmla="*/ 4248472 w 4248472"/>
              <a:gd name="connsiteY1" fmla="*/ 0 h 2992913"/>
              <a:gd name="connsiteX2" fmla="*/ 4248472 w 4248472"/>
              <a:gd name="connsiteY2" fmla="*/ 2992913 h 2992913"/>
              <a:gd name="connsiteX3" fmla="*/ 0 w 4248472"/>
              <a:gd name="connsiteY3" fmla="*/ 2992913 h 299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8472" h="2992913">
                <a:moveTo>
                  <a:pt x="0" y="0"/>
                </a:moveTo>
                <a:lnTo>
                  <a:pt x="4248472" y="0"/>
                </a:lnTo>
                <a:lnTo>
                  <a:pt x="4248472" y="2992913"/>
                </a:lnTo>
                <a:lnTo>
                  <a:pt x="0" y="299291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8" t="22630" r="31738" b="25894"/>
          <a:stretch/>
        </p:blipFill>
        <p:spPr bwMode="auto">
          <a:xfrm>
            <a:off x="4777680" y="287408"/>
            <a:ext cx="4104456" cy="2985048"/>
          </a:xfrm>
          <a:custGeom>
            <a:avLst/>
            <a:gdLst>
              <a:gd name="connsiteX0" fmla="*/ 0 w 4104456"/>
              <a:gd name="connsiteY0" fmla="*/ 0 h 3096344"/>
              <a:gd name="connsiteX1" fmla="*/ 4104456 w 4104456"/>
              <a:gd name="connsiteY1" fmla="*/ 0 h 3096344"/>
              <a:gd name="connsiteX2" fmla="*/ 4104456 w 4104456"/>
              <a:gd name="connsiteY2" fmla="*/ 3096344 h 3096344"/>
              <a:gd name="connsiteX3" fmla="*/ 0 w 4104456"/>
              <a:gd name="connsiteY3" fmla="*/ 3096344 h 309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4456" h="3096344">
                <a:moveTo>
                  <a:pt x="0" y="0"/>
                </a:moveTo>
                <a:lnTo>
                  <a:pt x="4104456" y="0"/>
                </a:lnTo>
                <a:lnTo>
                  <a:pt x="4104456" y="3096344"/>
                </a:lnTo>
                <a:lnTo>
                  <a:pt x="0" y="309634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rcRect l="16104" t="3376" r="4371" b="1156"/>
          <a:stretch>
            <a:fillRect/>
          </a:stretch>
        </p:blipFill>
        <p:spPr>
          <a:xfrm>
            <a:off x="261864" y="3573016"/>
            <a:ext cx="4242111" cy="3096344"/>
          </a:xfrm>
          <a:custGeom>
            <a:avLst/>
            <a:gdLst>
              <a:gd name="connsiteX0" fmla="*/ 0 w 4392488"/>
              <a:gd name="connsiteY0" fmla="*/ 0 h 3096344"/>
              <a:gd name="connsiteX1" fmla="*/ 4392488 w 4392488"/>
              <a:gd name="connsiteY1" fmla="*/ 0 h 3096344"/>
              <a:gd name="connsiteX2" fmla="*/ 4392488 w 4392488"/>
              <a:gd name="connsiteY2" fmla="*/ 3096344 h 3096344"/>
              <a:gd name="connsiteX3" fmla="*/ 0 w 4392488"/>
              <a:gd name="connsiteY3" fmla="*/ 3096344 h 309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2488" h="3096344">
                <a:moveTo>
                  <a:pt x="0" y="0"/>
                </a:moveTo>
                <a:lnTo>
                  <a:pt x="4392488" y="0"/>
                </a:lnTo>
                <a:lnTo>
                  <a:pt x="4392488" y="3096344"/>
                </a:lnTo>
                <a:lnTo>
                  <a:pt x="0" y="3096344"/>
                </a:lnTo>
                <a:close/>
              </a:path>
            </a:pathLst>
          </a:cu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rcRect l="12895" t="7472" r="12436" b="265"/>
          <a:stretch>
            <a:fillRect/>
          </a:stretch>
        </p:blipFill>
        <p:spPr>
          <a:xfrm>
            <a:off x="4860032" y="3573016"/>
            <a:ext cx="4104456" cy="3097115"/>
          </a:xfrm>
          <a:custGeom>
            <a:avLst/>
            <a:gdLst>
              <a:gd name="connsiteX0" fmla="*/ 0 w 3960440"/>
              <a:gd name="connsiteY0" fmla="*/ 0 h 3296152"/>
              <a:gd name="connsiteX1" fmla="*/ 3960440 w 3960440"/>
              <a:gd name="connsiteY1" fmla="*/ 0 h 3296152"/>
              <a:gd name="connsiteX2" fmla="*/ 3960440 w 3960440"/>
              <a:gd name="connsiteY2" fmla="*/ 3296152 h 3296152"/>
              <a:gd name="connsiteX3" fmla="*/ 0 w 3960440"/>
              <a:gd name="connsiteY3" fmla="*/ 3296152 h 329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440" h="3296152">
                <a:moveTo>
                  <a:pt x="0" y="0"/>
                </a:moveTo>
                <a:lnTo>
                  <a:pt x="3960440" y="0"/>
                </a:lnTo>
                <a:lnTo>
                  <a:pt x="3960440" y="3296152"/>
                </a:lnTo>
                <a:lnTo>
                  <a:pt x="0" y="3296152"/>
                </a:lnTo>
                <a:close/>
              </a:path>
            </a:pathLst>
          </a:custGeom>
        </p:spPr>
      </p:pic>
      <p:sp>
        <p:nvSpPr>
          <p:cNvPr id="13" name="Блок-схема: альтернативный процесс 12"/>
          <p:cNvSpPr/>
          <p:nvPr/>
        </p:nvSpPr>
        <p:spPr>
          <a:xfrm>
            <a:off x="2494112" y="2427930"/>
            <a:ext cx="4032448" cy="2232248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F836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Драмтеатр – еще </a:t>
            </a:r>
            <a:r>
              <a:rPr lang="ru-RU" b="1" dirty="0" smtClean="0">
                <a:solidFill>
                  <a:schemeClr val="tx1"/>
                </a:solidFill>
              </a:rPr>
              <a:t>одна </a:t>
            </a:r>
            <a:r>
              <a:rPr lang="ru-RU" b="1" dirty="0" smtClean="0">
                <a:solidFill>
                  <a:schemeClr val="tx1"/>
                </a:solidFill>
              </a:rPr>
              <a:t>достопримечательность нашего города.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99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/>
          <p:cNvSpPr/>
          <p:nvPr/>
        </p:nvSpPr>
        <p:spPr>
          <a:xfrm>
            <a:off x="4020600" y="2996952"/>
            <a:ext cx="1811540" cy="42918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077" y="2985974"/>
            <a:ext cx="1678924" cy="4511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942">
            <a:off x="-185856" y="-108858"/>
            <a:ext cx="3516585" cy="7069996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5832140" y="0"/>
            <a:ext cx="2376264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4729340" y="462220"/>
            <a:ext cx="2520280" cy="1512168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Возможно есть и лучшие края,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6300192" y="2436608"/>
            <a:ext cx="2520280" cy="1497957"/>
          </a:xfrm>
          <a:prstGeom prst="rect">
            <a:avLst/>
          </a:prstGeom>
          <a:solidFill>
            <a:srgbClr val="F8369C"/>
          </a:solidFill>
          <a:ln>
            <a:solidFill>
              <a:srgbClr val="F836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Но мне дороже красоты неброской</a:t>
            </a:r>
            <a:r>
              <a:rPr lang="ru-RU" dirty="0"/>
              <a:t>,</a:t>
            </a:r>
            <a:br>
              <a:rPr lang="ru-RU" dirty="0"/>
            </a:br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729340" y="4642383"/>
            <a:ext cx="2520280" cy="1507798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Уральский город — Родина моя,</a:t>
            </a:r>
            <a:br>
              <a:rPr lang="ru-RU" b="1" dirty="0"/>
            </a:br>
            <a:r>
              <a:rPr lang="ru-RU" b="1" dirty="0"/>
              <a:t>Который назван был когда-то </a:t>
            </a:r>
            <a:r>
              <a:rPr lang="ru-RU" b="1" dirty="0" smtClean="0"/>
              <a:t>Орском.</a:t>
            </a:r>
            <a:endParaRPr lang="ru-RU" b="1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0" y="0"/>
            <a:ext cx="3167844" cy="6858000"/>
          </a:xfrm>
          <a:prstGeom prst="rect">
            <a:avLst/>
          </a:prstGeom>
          <a:solidFill>
            <a:srgbClr val="FFCCFF">
              <a:alpha val="83000"/>
            </a:srgbClr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264" y="462220"/>
            <a:ext cx="3687076" cy="591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endParaRPr lang="ru-RU" b="1" dirty="0" smtClean="0"/>
          </a:p>
          <a:p>
            <a:r>
              <a:rPr lang="ru-RU" dirty="0" smtClean="0">
                <a:latin typeface="Times New Roman" panose="02020603050405020304" pitchFamily="18" charset="0"/>
              </a:rPr>
              <a:t>Данная презентация разработана в дополнение </a:t>
            </a:r>
            <a:r>
              <a:rPr lang="ru-RU" dirty="0">
                <a:latin typeface="Times New Roman" panose="02020603050405020304" pitchFamily="18" charset="0"/>
              </a:rPr>
              <a:t>к конспекту </a:t>
            </a:r>
            <a:r>
              <a:rPr lang="ru-RU" dirty="0" smtClean="0">
                <a:latin typeface="Times New Roman" panose="02020603050405020304" pitchFamily="18" charset="0"/>
              </a:rPr>
              <a:t>занятия </a:t>
            </a:r>
            <a:r>
              <a:rPr lang="ru-RU" dirty="0">
                <a:latin typeface="Times New Roman" panose="02020603050405020304" pitchFamily="18" charset="0"/>
              </a:rPr>
              <a:t>«Путешествие по городу </a:t>
            </a:r>
            <a:r>
              <a:rPr lang="ru-RU" dirty="0" smtClean="0">
                <a:latin typeface="Times New Roman" panose="02020603050405020304" pitchFamily="18" charset="0"/>
              </a:rPr>
              <a:t>Орск» в </a:t>
            </a:r>
            <a:r>
              <a:rPr lang="ru-RU" dirty="0">
                <a:latin typeface="Times New Roman" panose="02020603050405020304" pitchFamily="18" charset="0"/>
              </a:rPr>
              <a:t>области «Познавательное развитие», предназначено для детей среднего дошкольного возраста (4-5 лет) и предполагает пополнение представлений детей  о родном </a:t>
            </a:r>
            <a:r>
              <a:rPr lang="ru-RU" dirty="0" smtClean="0">
                <a:latin typeface="Times New Roman" panose="02020603050405020304" pitchFamily="18" charset="0"/>
              </a:rPr>
              <a:t>городе.</a:t>
            </a:r>
          </a:p>
          <a:p>
            <a:endParaRPr lang="ru-RU" dirty="0"/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99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6" y="101312"/>
            <a:ext cx="4277440" cy="3026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14" y="101312"/>
            <a:ext cx="4159871" cy="3026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5" y="3683664"/>
            <a:ext cx="4277440" cy="30652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199" name="Picture 7" descr="https://img-fotki.yandex.ru/get/9494/50083820.33d/0_e769a_c266710e_X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14" y="3683665"/>
            <a:ext cx="4112981" cy="30652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Овальная выноска 3"/>
          <p:cNvSpPr/>
          <p:nvPr/>
        </p:nvSpPr>
        <p:spPr>
          <a:xfrm>
            <a:off x="3042450" y="1772817"/>
            <a:ext cx="3473765" cy="2650716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Тут </a:t>
            </a:r>
            <a:r>
              <a:rPr lang="ru-RU" b="1" dirty="0">
                <a:solidFill>
                  <a:schemeClr val="bg1"/>
                </a:solidFill>
              </a:rPr>
              <a:t>грохочут </a:t>
            </a:r>
            <a:r>
              <a:rPr lang="ru-RU" b="1" dirty="0" smtClean="0">
                <a:solidFill>
                  <a:schemeClr val="bg1"/>
                </a:solidFill>
              </a:rPr>
              <a:t>поезда,                                                             Шумно </a:t>
            </a:r>
            <a:r>
              <a:rPr lang="ru-RU" b="1" dirty="0">
                <a:solidFill>
                  <a:schemeClr val="bg1"/>
                </a:solidFill>
              </a:rPr>
              <a:t>тут почти всегда. </a:t>
            </a:r>
            <a:r>
              <a:rPr lang="ru-RU" b="1" dirty="0" smtClean="0">
                <a:solidFill>
                  <a:schemeClr val="bg1"/>
                </a:solidFill>
              </a:rPr>
              <a:t>                          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Если </a:t>
            </a:r>
            <a:r>
              <a:rPr lang="ru-RU" b="1" dirty="0">
                <a:solidFill>
                  <a:schemeClr val="bg1"/>
                </a:solidFill>
              </a:rPr>
              <a:t>едем  далеко, </a:t>
            </a:r>
            <a:r>
              <a:rPr lang="ru-RU" b="1" dirty="0" smtClean="0">
                <a:solidFill>
                  <a:schemeClr val="bg1"/>
                </a:solidFill>
              </a:rPr>
              <a:t>                          </a:t>
            </a:r>
            <a:r>
              <a:rPr lang="ru-RU" b="1" dirty="0">
                <a:solidFill>
                  <a:schemeClr val="bg1"/>
                </a:solidFill>
              </a:rPr>
              <a:t>Покупаем тут билеты</a:t>
            </a:r>
            <a:r>
              <a:rPr lang="ru-RU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5504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6721" b="9186"/>
          <a:stretch/>
        </p:blipFill>
        <p:spPr>
          <a:xfrm>
            <a:off x="395536" y="283737"/>
            <a:ext cx="5558362" cy="6298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6B44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Вертикальный свиток 2"/>
          <p:cNvSpPr/>
          <p:nvPr/>
        </p:nvSpPr>
        <p:spPr>
          <a:xfrm>
            <a:off x="6221288" y="173967"/>
            <a:ext cx="2915816" cy="6517704"/>
          </a:xfrm>
          <a:prstGeom prst="verticalScroll">
            <a:avLst/>
          </a:prstGeom>
          <a:solidFill>
            <a:srgbClr val="C6B4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Основателем </a:t>
            </a:r>
            <a:r>
              <a:rPr lang="ru-RU" dirty="0" smtClean="0"/>
              <a:t>города является </a:t>
            </a:r>
            <a:r>
              <a:rPr lang="ru-RU" dirty="0"/>
              <a:t>известный ученый-географ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Иван </a:t>
            </a:r>
            <a:r>
              <a:rPr lang="ru-RU" dirty="0"/>
              <a:t>Кириллович Кириллов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Сначала город строился как Оренбург – центр губернии, но было принято решение перенести этот центр на другое место, где сейчас и находится город Оренбург. А городу дали новое название - Орск, что означает стоящий на реке </a:t>
            </a:r>
            <a:r>
              <a:rPr lang="ru-RU" dirty="0" err="1" smtClean="0"/>
              <a:t>Орь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84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rcRect l="14950" r="22660"/>
          <a:stretch>
            <a:fillRect/>
          </a:stretch>
        </p:blipFill>
        <p:spPr>
          <a:xfrm>
            <a:off x="3887416" y="21138"/>
            <a:ext cx="5256584" cy="6836862"/>
          </a:xfrm>
          <a:custGeom>
            <a:avLst/>
            <a:gdLst>
              <a:gd name="connsiteX0" fmla="*/ 1051317 w 5256584"/>
              <a:gd name="connsiteY0" fmla="*/ 0 h 6836862"/>
              <a:gd name="connsiteX1" fmla="*/ 5256584 w 5256584"/>
              <a:gd name="connsiteY1" fmla="*/ 0 h 6836862"/>
              <a:gd name="connsiteX2" fmla="*/ 4205267 w 5256584"/>
              <a:gd name="connsiteY2" fmla="*/ 6836862 h 6836862"/>
              <a:gd name="connsiteX3" fmla="*/ 0 w 5256584"/>
              <a:gd name="connsiteY3" fmla="*/ 6836862 h 6836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6584" h="6836862">
                <a:moveTo>
                  <a:pt x="1051317" y="0"/>
                </a:moveTo>
                <a:lnTo>
                  <a:pt x="5256584" y="0"/>
                </a:lnTo>
                <a:lnTo>
                  <a:pt x="4205267" y="6836862"/>
                </a:lnTo>
                <a:lnTo>
                  <a:pt x="0" y="6836862"/>
                </a:lnTo>
                <a:close/>
              </a:path>
            </a:pathLst>
          </a:custGeom>
        </p:spPr>
      </p:pic>
      <p:sp>
        <p:nvSpPr>
          <p:cNvPr id="9" name="Прямоугольник 8"/>
          <p:cNvSpPr/>
          <p:nvPr/>
        </p:nvSpPr>
        <p:spPr>
          <a:xfrm>
            <a:off x="971600" y="476672"/>
            <a:ext cx="17922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spc="4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Урал</a:t>
            </a:r>
            <a:endParaRPr lang="ru-RU" sz="4800" b="1" spc="400" dirty="0">
              <a:solidFill>
                <a:schemeClr val="accent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2780928"/>
            <a:ext cx="5616624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Урал – самая большая река нашего города!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Урал еще называют «весенней» рекой, потому что весной она разливается из-за тающего снега.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Блок-схема: знак завершения 13"/>
          <p:cNvSpPr/>
          <p:nvPr/>
        </p:nvSpPr>
        <p:spPr>
          <a:xfrm>
            <a:off x="515407" y="4869160"/>
            <a:ext cx="3384376" cy="825187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Урал делит наш город на 2 части: старый город и новый город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599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Блок-схема: данные 15"/>
          <p:cNvSpPr/>
          <p:nvPr/>
        </p:nvSpPr>
        <p:spPr>
          <a:xfrm>
            <a:off x="2208834" y="-5859"/>
            <a:ext cx="7169446" cy="686280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20"/>
              <a:gd name="connsiteX1" fmla="*/ 2000 w 10000"/>
              <a:gd name="connsiteY1" fmla="*/ 0 h 10020"/>
              <a:gd name="connsiteX2" fmla="*/ 10000 w 10000"/>
              <a:gd name="connsiteY2" fmla="*/ 0 h 10020"/>
              <a:gd name="connsiteX3" fmla="*/ 4095 w 10000"/>
              <a:gd name="connsiteY3" fmla="*/ 10020 h 10020"/>
              <a:gd name="connsiteX4" fmla="*/ 0 w 10000"/>
              <a:gd name="connsiteY4" fmla="*/ 10000 h 10020"/>
              <a:gd name="connsiteX0" fmla="*/ 0 w 10000"/>
              <a:gd name="connsiteY0" fmla="*/ 10000 h 10020"/>
              <a:gd name="connsiteX1" fmla="*/ 6019 w 10000"/>
              <a:gd name="connsiteY1" fmla="*/ 0 h 10020"/>
              <a:gd name="connsiteX2" fmla="*/ 10000 w 10000"/>
              <a:gd name="connsiteY2" fmla="*/ 0 h 10020"/>
              <a:gd name="connsiteX3" fmla="*/ 4095 w 10000"/>
              <a:gd name="connsiteY3" fmla="*/ 10020 h 10020"/>
              <a:gd name="connsiteX4" fmla="*/ 0 w 10000"/>
              <a:gd name="connsiteY4" fmla="*/ 10000 h 10020"/>
              <a:gd name="connsiteX0" fmla="*/ 0 w 10000"/>
              <a:gd name="connsiteY0" fmla="*/ 10000 h 10000"/>
              <a:gd name="connsiteX1" fmla="*/ 6019 w 10000"/>
              <a:gd name="connsiteY1" fmla="*/ 0 h 10000"/>
              <a:gd name="connsiteX2" fmla="*/ 10000 w 10000"/>
              <a:gd name="connsiteY2" fmla="*/ 0 h 10000"/>
              <a:gd name="connsiteX3" fmla="*/ 4796 w 10000"/>
              <a:gd name="connsiteY3" fmla="*/ 9744 h 10000"/>
              <a:gd name="connsiteX4" fmla="*/ 0 w 10000"/>
              <a:gd name="connsiteY4" fmla="*/ 10000 h 10000"/>
              <a:gd name="connsiteX0" fmla="*/ 0 w 9810"/>
              <a:gd name="connsiteY0" fmla="*/ 9763 h 9763"/>
              <a:gd name="connsiteX1" fmla="*/ 5829 w 9810"/>
              <a:gd name="connsiteY1" fmla="*/ 0 h 9763"/>
              <a:gd name="connsiteX2" fmla="*/ 9810 w 9810"/>
              <a:gd name="connsiteY2" fmla="*/ 0 h 9763"/>
              <a:gd name="connsiteX3" fmla="*/ 4606 w 9810"/>
              <a:gd name="connsiteY3" fmla="*/ 9744 h 9763"/>
              <a:gd name="connsiteX4" fmla="*/ 0 w 9810"/>
              <a:gd name="connsiteY4" fmla="*/ 9763 h 9763"/>
              <a:gd name="connsiteX0" fmla="*/ 0 w 10000"/>
              <a:gd name="connsiteY0" fmla="*/ 10000 h 10000"/>
              <a:gd name="connsiteX1" fmla="*/ 5942 w 10000"/>
              <a:gd name="connsiteY1" fmla="*/ 0 h 10000"/>
              <a:gd name="connsiteX2" fmla="*/ 10000 w 10000"/>
              <a:gd name="connsiteY2" fmla="*/ 0 h 10000"/>
              <a:gd name="connsiteX3" fmla="*/ 4695 w 10000"/>
              <a:gd name="connsiteY3" fmla="*/ 9981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2271" y="6283"/>
                  <a:pt x="3961" y="3333"/>
                  <a:pt x="5942" y="0"/>
                </a:cubicBezTo>
                <a:lnTo>
                  <a:pt x="10000" y="0"/>
                </a:lnTo>
                <a:lnTo>
                  <a:pt x="4695" y="9981"/>
                </a:lnTo>
                <a:lnTo>
                  <a:pt x="0" y="10000"/>
                </a:lnTo>
                <a:close/>
              </a:path>
            </a:pathLst>
          </a:cu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980728"/>
            <a:ext cx="5184576" cy="389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25133" y="182572"/>
            <a:ext cx="3888432" cy="5760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Площадь им. Ю.А. Гагарина</a:t>
            </a:r>
            <a:endParaRPr lang="ru-RU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367" y="4509120"/>
            <a:ext cx="3031917" cy="2088654"/>
          </a:xfrm>
          <a:prstGeom prst="rect">
            <a:avLst/>
          </a:prstGeom>
        </p:spPr>
      </p:pic>
      <p:sp>
        <p:nvSpPr>
          <p:cNvPr id="20" name="Фигура, имеющая форму буквы L 19"/>
          <p:cNvSpPr/>
          <p:nvPr/>
        </p:nvSpPr>
        <p:spPr>
          <a:xfrm>
            <a:off x="5364088" y="5804208"/>
            <a:ext cx="747046" cy="1039937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280919" y="4149080"/>
            <a:ext cx="768163" cy="106689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5719368" y="2508109"/>
            <a:ext cx="33365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 городах </a:t>
            </a:r>
            <a:r>
              <a:rPr lang="ru-RU" b="1" dirty="0"/>
              <a:t>принято, что площади и улицы</a:t>
            </a:r>
          </a:p>
          <a:p>
            <a:pPr algn="ctr"/>
            <a:r>
              <a:rPr lang="ru-RU" b="1" dirty="0"/>
              <a:t> называются в честь великих известных людей</a:t>
            </a:r>
          </a:p>
        </p:txBody>
      </p:sp>
    </p:spTree>
    <p:extLst>
      <p:ext uri="{BB962C8B-B14F-4D97-AF65-F5344CB8AC3E}">
        <p14:creationId xmlns:p14="http://schemas.microsoft.com/office/powerpoint/2010/main" val="409599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2" b="20401"/>
          <a:stretch/>
        </p:blipFill>
        <p:spPr bwMode="auto">
          <a:xfrm>
            <a:off x="311161" y="135355"/>
            <a:ext cx="8363272" cy="299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9" b="8891"/>
          <a:stretch/>
        </p:blipFill>
        <p:spPr bwMode="auto">
          <a:xfrm>
            <a:off x="298376" y="3501008"/>
            <a:ext cx="8363272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1916832"/>
            <a:ext cx="6120680" cy="2327470"/>
          </a:xfrm>
          <a:prstGeom prst="rect">
            <a:avLst/>
          </a:prstGeom>
          <a:solidFill>
            <a:schemeClr val="bg1"/>
          </a:solidFill>
          <a:ln>
            <a:solidFill>
              <a:srgbClr val="73E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Это площадь «Победы». Давным-давно на нашу Родину напали фашисты и хотели ее захватить. Все люди встали на защиту своей Родины: и дети и взрослые и старики. Враги не смогли захватить нашу Родину. Мы победили. В честь этой победы и построена площадь «Победы». Но много погибло  людей в той войне. В знак вечной памяти о погибших горит «Вечный огонь» на площади «Победы», как и в других городах нашей </a:t>
            </a:r>
            <a:r>
              <a:rPr lang="ru-RU" b="1" dirty="0" err="1" smtClean="0">
                <a:solidFill>
                  <a:schemeClr val="tx1"/>
                </a:solidFill>
              </a:rPr>
              <a:t>Родины.</a:t>
            </a:r>
            <a:r>
              <a:rPr lang="ru-RU" b="1" dirty="0" err="1" smtClean="0"/>
              <a:t>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9599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74638"/>
            <a:ext cx="8712968" cy="6345920"/>
          </a:xfrm>
          <a:prstGeom prst="rect">
            <a:avLst/>
          </a:prstGeom>
          <a:solidFill>
            <a:srgbClr val="8CE0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707" y="3304340"/>
            <a:ext cx="3031987" cy="2932971"/>
          </a:xfrm>
          <a:prstGeom prst="rect">
            <a:avLst/>
          </a:prstGeom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6" b="15358"/>
          <a:stretch/>
        </p:blipFill>
        <p:spPr bwMode="auto">
          <a:xfrm>
            <a:off x="457200" y="549424"/>
            <a:ext cx="495562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/>
          <a:stretch/>
        </p:blipFill>
        <p:spPr bwMode="auto">
          <a:xfrm>
            <a:off x="3563888" y="3344490"/>
            <a:ext cx="5016690" cy="30564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5536891" y="640044"/>
            <a:ext cx="3252749" cy="2664296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</a:rPr>
              <a:t>Это спорткомплекс «Юбилейный». В Спорткомплексе работают секции хоккея</a:t>
            </a:r>
            <a:r>
              <a:rPr lang="ru-RU" b="1" dirty="0">
                <a:solidFill>
                  <a:schemeClr val="tx1"/>
                </a:solidFill>
              </a:rPr>
              <a:t>, настольного тенниса, конькобежного спорта и фигурного катания, легкой атлетики и аэробики, бокса и борьбы.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3423497"/>
            <a:ext cx="2794786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только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спортсмены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могут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здесь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заниматься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ледовом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корте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регулярно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проходит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массовое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катание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коньках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Примерить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коньки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покататься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могут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</a:t>
            </a:r>
            <a:r>
              <a:rPr lang="ru-RU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желающие.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9599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039548"/>
            <a:ext cx="9144000" cy="333366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 П</a:t>
            </a:r>
            <a:r>
              <a:rPr lang="ru-RU" b="1" dirty="0" smtClean="0">
                <a:solidFill>
                  <a:schemeClr val="tx1"/>
                </a:solidFill>
              </a:rPr>
              <a:t>роводит свои домашние </a:t>
            </a:r>
            <a:r>
              <a:rPr lang="ru-RU" b="1" dirty="0">
                <a:solidFill>
                  <a:schemeClr val="tx1"/>
                </a:solidFill>
              </a:rPr>
              <a:t>матчи </a:t>
            </a:r>
            <a:r>
              <a:rPr lang="ru-RU" b="1" dirty="0" smtClean="0">
                <a:solidFill>
                  <a:schemeClr val="tx1"/>
                </a:solidFill>
              </a:rPr>
              <a:t>во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дворце </a:t>
            </a:r>
            <a:r>
              <a:rPr lang="ru-RU" b="1" dirty="0">
                <a:solidFill>
                  <a:schemeClr val="tx1"/>
                </a:solidFill>
              </a:rPr>
              <a:t>спорта «Юбилейный</a:t>
            </a:r>
            <a:r>
              <a:rPr lang="ru-RU" b="1" dirty="0" smtClean="0">
                <a:solidFill>
                  <a:schemeClr val="tx1"/>
                </a:solidFill>
              </a:rPr>
              <a:t>»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2200" y="260647"/>
            <a:ext cx="2482589" cy="136815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Хоккейная команда «Южный </a:t>
            </a:r>
            <a:r>
              <a:rPr lang="ru-RU" dirty="0"/>
              <a:t>У</a:t>
            </a:r>
            <a:r>
              <a:rPr lang="ru-RU" dirty="0" smtClean="0"/>
              <a:t>рал»</a:t>
            </a: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552" y="3212976"/>
            <a:ext cx="5133296" cy="341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19122"/>
          <a:stretch/>
        </p:blipFill>
        <p:spPr bwMode="auto">
          <a:xfrm>
            <a:off x="107504" y="260647"/>
            <a:ext cx="6042248" cy="273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11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913</TotalTime>
  <Words>342</Words>
  <Application>Microsoft Office PowerPoint</Application>
  <PresentationFormat>Экран (4:3)</PresentationFormat>
  <Paragraphs>33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00</dc:creator>
  <cp:lastModifiedBy>Детсад-98</cp:lastModifiedBy>
  <cp:revision>49</cp:revision>
  <dcterms:created xsi:type="dcterms:W3CDTF">2019-02-10T11:54:56Z</dcterms:created>
  <dcterms:modified xsi:type="dcterms:W3CDTF">2020-10-06T10:38:02Z</dcterms:modified>
</cp:coreProperties>
</file>