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319" r:id="rId2"/>
    <p:sldId id="320" r:id="rId3"/>
    <p:sldId id="321" r:id="rId4"/>
    <p:sldId id="322" r:id="rId5"/>
    <p:sldId id="256" r:id="rId6"/>
    <p:sldId id="257" r:id="rId7"/>
    <p:sldId id="288" r:id="rId8"/>
    <p:sldId id="262" r:id="rId9"/>
    <p:sldId id="260" r:id="rId10"/>
    <p:sldId id="304" r:id="rId11"/>
    <p:sldId id="312" r:id="rId12"/>
    <p:sldId id="305" r:id="rId13"/>
    <p:sldId id="306" r:id="rId14"/>
    <p:sldId id="313" r:id="rId15"/>
    <p:sldId id="308" r:id="rId16"/>
    <p:sldId id="314" r:id="rId17"/>
    <p:sldId id="315" r:id="rId18"/>
    <p:sldId id="311" r:id="rId19"/>
    <p:sldId id="316" r:id="rId20"/>
    <p:sldId id="289" r:id="rId21"/>
    <p:sldId id="290" r:id="rId22"/>
    <p:sldId id="276" r:id="rId23"/>
    <p:sldId id="261" r:id="rId24"/>
    <p:sldId id="292" r:id="rId25"/>
    <p:sldId id="293" r:id="rId26"/>
    <p:sldId id="294" r:id="rId27"/>
    <p:sldId id="295" r:id="rId28"/>
    <p:sldId id="297" r:id="rId29"/>
    <p:sldId id="318" r:id="rId30"/>
    <p:sldId id="323" r:id="rId31"/>
    <p:sldId id="317" r:id="rId32"/>
    <p:sldId id="25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316" autoAdjust="0"/>
  </p:normalViewPr>
  <p:slideViewPr>
    <p:cSldViewPr>
      <p:cViewPr>
        <p:scale>
          <a:sx n="70" d="100"/>
          <a:sy n="70" d="100"/>
        </p:scale>
        <p:origin x="-840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05AEF-42D3-4FFA-9735-1181EF23991E}" type="doc">
      <dgm:prSet loTypeId="urn:microsoft.com/office/officeart/2005/8/layout/matrix1" loCatId="matrix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628E676-6499-43DC-A5A3-DDC8F067B1FC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формы работы с родителями  и детьми в КЦ</a:t>
          </a:r>
          <a:endParaRPr lang="ru-RU" sz="28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CBE46A-C758-46B5-A5ED-564EB36D0C1E}" type="parTrans" cxnId="{37571263-E850-4784-8BD4-A84767039FDD}">
      <dgm:prSet/>
      <dgm:spPr/>
      <dgm:t>
        <a:bodyPr/>
        <a:lstStyle/>
        <a:p>
          <a:endParaRPr lang="ru-RU"/>
        </a:p>
      </dgm:t>
    </dgm:pt>
    <dgm:pt modelId="{368D7B9F-6EEC-4B21-ABBC-ECF08FE1908F}" type="sibTrans" cxnId="{37571263-E850-4784-8BD4-A84767039FDD}">
      <dgm:prSet/>
      <dgm:spPr/>
      <dgm:t>
        <a:bodyPr/>
        <a:lstStyle/>
        <a:p>
          <a:endParaRPr lang="ru-RU"/>
        </a:p>
      </dgm:t>
    </dgm:pt>
    <dgm:pt modelId="{7794D2E3-0EAB-40E0-83B2-74979F521531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 индивидуальные и групповые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433FF-4EBA-4005-9AC0-5EB78FA56CC3}" type="parTrans" cxnId="{B366EA02-D9C4-4DA0-AC7D-8EC35CCEE313}">
      <dgm:prSet/>
      <dgm:spPr/>
      <dgm:t>
        <a:bodyPr/>
        <a:lstStyle/>
        <a:p>
          <a:endParaRPr lang="ru-RU"/>
        </a:p>
      </dgm:t>
    </dgm:pt>
    <dgm:pt modelId="{209A4873-83CE-489F-8674-68D402CE6DA9}" type="sibTrans" cxnId="{B366EA02-D9C4-4DA0-AC7D-8EC35CCEE313}">
      <dgm:prSet/>
      <dgm:spPr/>
      <dgm:t>
        <a:bodyPr/>
        <a:lstStyle/>
        <a:p>
          <a:endParaRPr lang="ru-RU"/>
        </a:p>
      </dgm:t>
    </dgm:pt>
    <dgm:pt modelId="{4042E3F4-1D61-4364-8BBE-C84F84F6BBD0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Семинары-практикумы, круглые  столы, тренинги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A0E67-E931-4D0D-8869-F41B8CC1819A}" type="parTrans" cxnId="{529AB2CD-E59E-4C4E-B8A7-CDCEA4F84694}">
      <dgm:prSet/>
      <dgm:spPr/>
      <dgm:t>
        <a:bodyPr/>
        <a:lstStyle/>
        <a:p>
          <a:endParaRPr lang="ru-RU"/>
        </a:p>
      </dgm:t>
    </dgm:pt>
    <dgm:pt modelId="{261CA9DA-E141-40F9-90B4-EF3C9D961B50}" type="sibTrans" cxnId="{529AB2CD-E59E-4C4E-B8A7-CDCEA4F84694}">
      <dgm:prSet/>
      <dgm:spPr/>
      <dgm:t>
        <a:bodyPr/>
        <a:lstStyle/>
        <a:p>
          <a:endParaRPr lang="ru-RU"/>
        </a:p>
      </dgm:t>
    </dgm:pt>
    <dgm:pt modelId="{E1C319D8-1FFC-4736-86F5-27BFFD212179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Конференции для родителей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49AAEB-7636-4544-9ECA-618A811617B2}" type="parTrans" cxnId="{8924874B-6495-4469-AA48-594C908AF519}">
      <dgm:prSet/>
      <dgm:spPr/>
      <dgm:t>
        <a:bodyPr/>
        <a:lstStyle/>
        <a:p>
          <a:endParaRPr lang="ru-RU"/>
        </a:p>
      </dgm:t>
    </dgm:pt>
    <dgm:pt modelId="{459F09AF-E717-4F5F-A3AC-B8E973E775F3}" type="sibTrans" cxnId="{8924874B-6495-4469-AA48-594C908AF519}">
      <dgm:prSet/>
      <dgm:spPr/>
      <dgm:t>
        <a:bodyPr/>
        <a:lstStyle/>
        <a:p>
          <a:endParaRPr lang="ru-RU"/>
        </a:p>
      </dgm:t>
    </dgm:pt>
    <dgm:pt modelId="{715D78DB-0013-41A5-88CD-CE35866B8377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в присутствии родителей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AF93CA-D8E7-4A4C-BD72-FF5CF5C4D989}" type="parTrans" cxnId="{7D80D233-1C99-4041-A6E1-5122A074266B}">
      <dgm:prSet/>
      <dgm:spPr/>
      <dgm:t>
        <a:bodyPr/>
        <a:lstStyle/>
        <a:p>
          <a:endParaRPr lang="ru-RU"/>
        </a:p>
      </dgm:t>
    </dgm:pt>
    <dgm:pt modelId="{9014CD85-3A6A-4116-A3FC-CB1624F0F10B}" type="sibTrans" cxnId="{7D80D233-1C99-4041-A6E1-5122A074266B}">
      <dgm:prSet/>
      <dgm:spPr/>
      <dgm:t>
        <a:bodyPr/>
        <a:lstStyle/>
        <a:p>
          <a:endParaRPr lang="ru-RU"/>
        </a:p>
      </dgm:t>
    </dgm:pt>
    <dgm:pt modelId="{7DE268CE-FC81-4F2D-92AF-CD4D5B5F50C7}" type="pres">
      <dgm:prSet presAssocID="{4D805AEF-42D3-4FFA-9735-1181EF23991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0A6AF-3828-455B-8920-CE52D20DA0AE}" type="pres">
      <dgm:prSet presAssocID="{4D805AEF-42D3-4FFA-9735-1181EF23991E}" presName="matrix" presStyleCnt="0"/>
      <dgm:spPr/>
    </dgm:pt>
    <dgm:pt modelId="{723B643F-6592-43A5-9DDA-3B8A7299370B}" type="pres">
      <dgm:prSet presAssocID="{4D805AEF-42D3-4FFA-9735-1181EF23991E}" presName="tile1" presStyleLbl="node1" presStyleIdx="0" presStyleCnt="4"/>
      <dgm:spPr/>
      <dgm:t>
        <a:bodyPr/>
        <a:lstStyle/>
        <a:p>
          <a:endParaRPr lang="ru-RU"/>
        </a:p>
      </dgm:t>
    </dgm:pt>
    <dgm:pt modelId="{321BA2E5-2597-497D-B7EF-1E1B5F0D47D3}" type="pres">
      <dgm:prSet presAssocID="{4D805AEF-42D3-4FFA-9735-1181EF23991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4239E-30E8-4007-85ED-C52D2FE8091F}" type="pres">
      <dgm:prSet presAssocID="{4D805AEF-42D3-4FFA-9735-1181EF23991E}" presName="tile2" presStyleLbl="node1" presStyleIdx="1" presStyleCnt="4"/>
      <dgm:spPr/>
      <dgm:t>
        <a:bodyPr/>
        <a:lstStyle/>
        <a:p>
          <a:endParaRPr lang="ru-RU"/>
        </a:p>
      </dgm:t>
    </dgm:pt>
    <dgm:pt modelId="{3603D489-8137-40A1-B918-D2BD4AAE8FA4}" type="pres">
      <dgm:prSet presAssocID="{4D805AEF-42D3-4FFA-9735-1181EF23991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9ED81-CBF9-4662-8F33-7C96F35C80ED}" type="pres">
      <dgm:prSet presAssocID="{4D805AEF-42D3-4FFA-9735-1181EF23991E}" presName="tile3" presStyleLbl="node1" presStyleIdx="2" presStyleCnt="4" custScaleY="98411" custLinFactNeighborY="-9128"/>
      <dgm:spPr/>
      <dgm:t>
        <a:bodyPr/>
        <a:lstStyle/>
        <a:p>
          <a:endParaRPr lang="ru-RU"/>
        </a:p>
      </dgm:t>
    </dgm:pt>
    <dgm:pt modelId="{27E01675-456C-4154-8A94-D9BAD1D4E7F4}" type="pres">
      <dgm:prSet presAssocID="{4D805AEF-42D3-4FFA-9735-1181EF23991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87AF0-BAFC-4A8E-A84E-26FD5908EA25}" type="pres">
      <dgm:prSet presAssocID="{4D805AEF-42D3-4FFA-9735-1181EF23991E}" presName="tile4" presStyleLbl="node1" presStyleIdx="3" presStyleCnt="4" custScaleY="90477" custLinFactNeighborX="601" custLinFactNeighborY="-6746"/>
      <dgm:spPr/>
      <dgm:t>
        <a:bodyPr/>
        <a:lstStyle/>
        <a:p>
          <a:endParaRPr lang="ru-RU"/>
        </a:p>
      </dgm:t>
    </dgm:pt>
    <dgm:pt modelId="{31811D0A-4298-4E76-B53F-F7A4E42399A7}" type="pres">
      <dgm:prSet presAssocID="{4D805AEF-42D3-4FFA-9735-1181EF23991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8583-E704-4CB1-B746-3DCBC697556D}" type="pres">
      <dgm:prSet presAssocID="{4D805AEF-42D3-4FFA-9735-1181EF23991E}" presName="centerTile" presStyleLbl="fgShp" presStyleIdx="0" presStyleCnt="1" custScaleX="155462" custScaleY="141960" custLinFactNeighborX="0" custLinFactNeighborY="-83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4874B-6495-4469-AA48-594C908AF519}" srcId="{8628E676-6499-43DC-A5A3-DDC8F067B1FC}" destId="{E1C319D8-1FFC-4736-86F5-27BFFD212179}" srcOrd="2" destOrd="0" parTransId="{7049AAEB-7636-4544-9ECA-618A811617B2}" sibTransId="{459F09AF-E717-4F5F-A3AC-B8E973E775F3}"/>
    <dgm:cxn modelId="{529AB2CD-E59E-4C4E-B8A7-CDCEA4F84694}" srcId="{8628E676-6499-43DC-A5A3-DDC8F067B1FC}" destId="{4042E3F4-1D61-4364-8BBE-C84F84F6BBD0}" srcOrd="1" destOrd="0" parTransId="{1F0A0E67-E931-4D0D-8869-F41B8CC1819A}" sibTransId="{261CA9DA-E141-40F9-90B4-EF3C9D961B50}"/>
    <dgm:cxn modelId="{3662C7B9-8751-42FD-8CBC-21428BE24002}" type="presOf" srcId="{4D805AEF-42D3-4FFA-9735-1181EF23991E}" destId="{7DE268CE-FC81-4F2D-92AF-CD4D5B5F50C7}" srcOrd="0" destOrd="0" presId="urn:microsoft.com/office/officeart/2005/8/layout/matrix1"/>
    <dgm:cxn modelId="{EDA07B3B-939E-49A9-B7B1-0336D0912E9B}" type="presOf" srcId="{7794D2E3-0EAB-40E0-83B2-74979F521531}" destId="{321BA2E5-2597-497D-B7EF-1E1B5F0D47D3}" srcOrd="1" destOrd="0" presId="urn:microsoft.com/office/officeart/2005/8/layout/matrix1"/>
    <dgm:cxn modelId="{E3D85153-05BF-42FB-B0C7-E913F08F4977}" type="presOf" srcId="{8628E676-6499-43DC-A5A3-DDC8F067B1FC}" destId="{6C288583-E704-4CB1-B746-3DCBC697556D}" srcOrd="0" destOrd="0" presId="urn:microsoft.com/office/officeart/2005/8/layout/matrix1"/>
    <dgm:cxn modelId="{F07CBC5E-CE5D-4DE5-B132-50CAF8734D53}" type="presOf" srcId="{E1C319D8-1FFC-4736-86F5-27BFFD212179}" destId="{AA19ED81-CBF9-4662-8F33-7C96F35C80ED}" srcOrd="0" destOrd="0" presId="urn:microsoft.com/office/officeart/2005/8/layout/matrix1"/>
    <dgm:cxn modelId="{29D8C4C2-BF15-495A-849D-FB64E76D3476}" type="presOf" srcId="{E1C319D8-1FFC-4736-86F5-27BFFD212179}" destId="{27E01675-456C-4154-8A94-D9BAD1D4E7F4}" srcOrd="1" destOrd="0" presId="urn:microsoft.com/office/officeart/2005/8/layout/matrix1"/>
    <dgm:cxn modelId="{7D80D233-1C99-4041-A6E1-5122A074266B}" srcId="{8628E676-6499-43DC-A5A3-DDC8F067B1FC}" destId="{715D78DB-0013-41A5-88CD-CE35866B8377}" srcOrd="3" destOrd="0" parTransId="{47AF93CA-D8E7-4A4C-BD72-FF5CF5C4D989}" sibTransId="{9014CD85-3A6A-4116-A3FC-CB1624F0F10B}"/>
    <dgm:cxn modelId="{37571263-E850-4784-8BD4-A84767039FDD}" srcId="{4D805AEF-42D3-4FFA-9735-1181EF23991E}" destId="{8628E676-6499-43DC-A5A3-DDC8F067B1FC}" srcOrd="0" destOrd="0" parTransId="{C1CBE46A-C758-46B5-A5ED-564EB36D0C1E}" sibTransId="{368D7B9F-6EEC-4B21-ABBC-ECF08FE1908F}"/>
    <dgm:cxn modelId="{D4C2D8F2-3059-41C3-BCB3-BE65909B2009}" type="presOf" srcId="{7794D2E3-0EAB-40E0-83B2-74979F521531}" destId="{723B643F-6592-43A5-9DDA-3B8A7299370B}" srcOrd="0" destOrd="0" presId="urn:microsoft.com/office/officeart/2005/8/layout/matrix1"/>
    <dgm:cxn modelId="{B366EA02-D9C4-4DA0-AC7D-8EC35CCEE313}" srcId="{8628E676-6499-43DC-A5A3-DDC8F067B1FC}" destId="{7794D2E3-0EAB-40E0-83B2-74979F521531}" srcOrd="0" destOrd="0" parTransId="{576433FF-4EBA-4005-9AC0-5EB78FA56CC3}" sibTransId="{209A4873-83CE-489F-8674-68D402CE6DA9}"/>
    <dgm:cxn modelId="{C9BDEBD1-5CA5-43C8-9885-557C71494090}" type="presOf" srcId="{4042E3F4-1D61-4364-8BBE-C84F84F6BBD0}" destId="{9A34239E-30E8-4007-85ED-C52D2FE8091F}" srcOrd="0" destOrd="0" presId="urn:microsoft.com/office/officeart/2005/8/layout/matrix1"/>
    <dgm:cxn modelId="{7B5E5296-40A0-4511-B496-EEA58C292797}" type="presOf" srcId="{715D78DB-0013-41A5-88CD-CE35866B8377}" destId="{31811D0A-4298-4E76-B53F-F7A4E42399A7}" srcOrd="1" destOrd="0" presId="urn:microsoft.com/office/officeart/2005/8/layout/matrix1"/>
    <dgm:cxn modelId="{37A5B3B4-0AA3-4821-8B93-AE592CC91E8F}" type="presOf" srcId="{4042E3F4-1D61-4364-8BBE-C84F84F6BBD0}" destId="{3603D489-8137-40A1-B918-D2BD4AAE8FA4}" srcOrd="1" destOrd="0" presId="urn:microsoft.com/office/officeart/2005/8/layout/matrix1"/>
    <dgm:cxn modelId="{0DFEF09D-5F7E-45E3-8DA8-470975BAA2B1}" type="presOf" srcId="{715D78DB-0013-41A5-88CD-CE35866B8377}" destId="{15987AF0-BAFC-4A8E-A84E-26FD5908EA25}" srcOrd="0" destOrd="0" presId="urn:microsoft.com/office/officeart/2005/8/layout/matrix1"/>
    <dgm:cxn modelId="{C3BB9F7B-B4BA-4E7C-9C3F-40E86B749D7E}" type="presParOf" srcId="{7DE268CE-FC81-4F2D-92AF-CD4D5B5F50C7}" destId="{3D70A6AF-3828-455B-8920-CE52D20DA0AE}" srcOrd="0" destOrd="0" presId="urn:microsoft.com/office/officeart/2005/8/layout/matrix1"/>
    <dgm:cxn modelId="{AAC4C44B-75B1-4495-9385-2E4ACCDFD6AC}" type="presParOf" srcId="{3D70A6AF-3828-455B-8920-CE52D20DA0AE}" destId="{723B643F-6592-43A5-9DDA-3B8A7299370B}" srcOrd="0" destOrd="0" presId="urn:microsoft.com/office/officeart/2005/8/layout/matrix1"/>
    <dgm:cxn modelId="{5D4A16CD-26C2-42DF-87D6-942E137D4047}" type="presParOf" srcId="{3D70A6AF-3828-455B-8920-CE52D20DA0AE}" destId="{321BA2E5-2597-497D-B7EF-1E1B5F0D47D3}" srcOrd="1" destOrd="0" presId="urn:microsoft.com/office/officeart/2005/8/layout/matrix1"/>
    <dgm:cxn modelId="{624BE5C5-4C44-4A35-8CC0-9F4CF0957DFD}" type="presParOf" srcId="{3D70A6AF-3828-455B-8920-CE52D20DA0AE}" destId="{9A34239E-30E8-4007-85ED-C52D2FE8091F}" srcOrd="2" destOrd="0" presId="urn:microsoft.com/office/officeart/2005/8/layout/matrix1"/>
    <dgm:cxn modelId="{A6286057-A40D-4B40-9929-93D6111170C7}" type="presParOf" srcId="{3D70A6AF-3828-455B-8920-CE52D20DA0AE}" destId="{3603D489-8137-40A1-B918-D2BD4AAE8FA4}" srcOrd="3" destOrd="0" presId="urn:microsoft.com/office/officeart/2005/8/layout/matrix1"/>
    <dgm:cxn modelId="{882CFAEC-5880-4414-81F4-F088E3F98382}" type="presParOf" srcId="{3D70A6AF-3828-455B-8920-CE52D20DA0AE}" destId="{AA19ED81-CBF9-4662-8F33-7C96F35C80ED}" srcOrd="4" destOrd="0" presId="urn:microsoft.com/office/officeart/2005/8/layout/matrix1"/>
    <dgm:cxn modelId="{C3436855-C96F-483C-A855-CC610AB322FC}" type="presParOf" srcId="{3D70A6AF-3828-455B-8920-CE52D20DA0AE}" destId="{27E01675-456C-4154-8A94-D9BAD1D4E7F4}" srcOrd="5" destOrd="0" presId="urn:microsoft.com/office/officeart/2005/8/layout/matrix1"/>
    <dgm:cxn modelId="{EE07D85D-5995-4F0B-A532-263B35E8C197}" type="presParOf" srcId="{3D70A6AF-3828-455B-8920-CE52D20DA0AE}" destId="{15987AF0-BAFC-4A8E-A84E-26FD5908EA25}" srcOrd="6" destOrd="0" presId="urn:microsoft.com/office/officeart/2005/8/layout/matrix1"/>
    <dgm:cxn modelId="{3B91E5F0-665E-4986-8E87-929BE50FE169}" type="presParOf" srcId="{3D70A6AF-3828-455B-8920-CE52D20DA0AE}" destId="{31811D0A-4298-4E76-B53F-F7A4E42399A7}" srcOrd="7" destOrd="0" presId="urn:microsoft.com/office/officeart/2005/8/layout/matrix1"/>
    <dgm:cxn modelId="{AFAEB3AA-204E-491C-9CD1-985E7180A72E}" type="presParOf" srcId="{7DE268CE-FC81-4F2D-92AF-CD4D5B5F50C7}" destId="{6C288583-E704-4CB1-B746-3DCBC697556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A60F-ADF2-426E-A0B3-02D2C7DBCD2D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882F8-C0AC-4554-A0E7-6375BCD21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286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396044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МДОАУ «Детский сад № 106 «Анютины глазки»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комбинированного вида» г. Орска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«Деятельность педагога – психолога в рамках КЦ (П) по реализации индивидуально-ориентированной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трудности в развитии и социализации ребенка раннего и дошкольного возраста».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 педагог-психолог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КК Дерябина Анна Сергеевна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4752529" cy="108426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924944"/>
            <a:ext cx="5328592" cy="3603816"/>
          </a:xfrm>
        </p:spPr>
        <p:txBody>
          <a:bodyPr/>
          <a:lstStyle/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повышение педагогической компетентности родителей (законных представителей), получивших методическую,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педагогическую, диагностическую и консультативную помощь.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41" b="9026"/>
          <a:stretch/>
        </p:blipFill>
        <p:spPr>
          <a:xfrm>
            <a:off x="5385917" y="2301989"/>
            <a:ext cx="3067243" cy="3291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13011" cy="16561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в консультационном пункте привлекаются специалисты, имеющие соответствующее профильное образование  и являющиеся членами психолого-педагогического консилиума  ДОУ:</a:t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708920"/>
            <a:ext cx="3456384" cy="1872209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психолог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дефектологи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логопеды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39864" t="27310" r="34118" b="48532"/>
          <a:stretch/>
        </p:blipFill>
        <p:spPr>
          <a:xfrm>
            <a:off x="6961248" y="2852936"/>
            <a:ext cx="1931232" cy="2487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1324" r="32104" b="2380"/>
          <a:stretch/>
        </p:blipFill>
        <p:spPr>
          <a:xfrm>
            <a:off x="5364088" y="4308989"/>
            <a:ext cx="1888432" cy="2400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84" b="16849"/>
          <a:stretch/>
        </p:blipFill>
        <p:spPr bwMode="auto">
          <a:xfrm>
            <a:off x="217473" y="2852936"/>
            <a:ext cx="2675912" cy="2046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Samsung\Desktop\IMG_20191010_1826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37614"/>
          <a:stretch/>
        </p:blipFill>
        <p:spPr bwMode="auto">
          <a:xfrm>
            <a:off x="2518084" y="4578593"/>
            <a:ext cx="2580672" cy="2145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9766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512" y="1988840"/>
            <a:ext cx="4392488" cy="785794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08920"/>
            <a:ext cx="4464496" cy="381642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консультативную     поддержку родителям  (законным представителям) по вопросам развития и воспитания ребенка и разрабатывает методические рекомендации;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 педагогическое просвещение  родителей (законных представителей), направленное на обучение по организации воспитательного процесса в условиях семьи;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 задачи, формы и методы педагогической работы с воспитанниками, используя современные образовательные технологии.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282" t="24211" r="282" b="24978"/>
          <a:stretch/>
        </p:blipFill>
        <p:spPr>
          <a:xfrm>
            <a:off x="971600" y="2132856"/>
            <a:ext cx="2845884" cy="2005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5188"/>
          <a:stretch/>
        </p:blipFill>
        <p:spPr>
          <a:xfrm>
            <a:off x="980567" y="4384467"/>
            <a:ext cx="2836917" cy="2017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39302"/>
            <a:ext cx="4302223" cy="85723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– психолог: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4248472" cy="39698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 диагностическое обследование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выявляет эмоционально-личностные проблемы,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определят уровень развития познавательных процессов);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консультирует родителей</a:t>
            </a:r>
            <a:r>
              <a:rPr lang="ru-RU" sz="1600" b="1" dirty="0" smtClean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обследованного ребенка по овладению ими специальными приемами, необходимыми для проведения занятий с ребенком в домашних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(в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коррекционные занятия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для иллюстрации отдельных коррекционных методов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27" name="Picture 3" descr="C:\Users\Admin\Desktop\работа КЦ\IMG_20191009_1848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8144"/>
          <a:stretch/>
        </p:blipFill>
        <p:spPr bwMode="auto">
          <a:xfrm>
            <a:off x="4355976" y="2267918"/>
            <a:ext cx="2952328" cy="2041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20179" r="16190"/>
          <a:stretch/>
        </p:blipFill>
        <p:spPr>
          <a:xfrm>
            <a:off x="4338227" y="4786130"/>
            <a:ext cx="2970075" cy="1885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Admin\Desktop\работа КЦ\IMG_20191008_1821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351" b="15628"/>
          <a:stretch/>
        </p:blipFill>
        <p:spPr bwMode="auto">
          <a:xfrm rot="634256">
            <a:off x="6012160" y="3068960"/>
            <a:ext cx="2970075" cy="206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4392488" cy="722511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– дефектологи: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29" y="2564904"/>
            <a:ext cx="4757995" cy="4176464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диагностическую работу по выявлению трудностей 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 социального развития, определяют способности ребенка к обучению и к игре;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родителям  организовать работу с  ребенком так, чтобы максимально компенсировать  выявленные недостатки развития;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 родителей методикам проведения коррекционных занятий;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консультируют родителей по вопросам развития детей  и их возрастными особенностями.</a:t>
            </a:r>
            <a:endParaRPr lang="ru-RU" sz="1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60"/>
          <a:stretch/>
        </p:blipFill>
        <p:spPr>
          <a:xfrm rot="21310986">
            <a:off x="4533302" y="3155072"/>
            <a:ext cx="2160319" cy="2599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84" r="26357" b="10248"/>
          <a:stretch/>
        </p:blipFill>
        <p:spPr>
          <a:xfrm rot="20873684">
            <a:off x="6308837" y="2110954"/>
            <a:ext cx="2160319" cy="24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87" t="27040" r="11345" b="5017"/>
          <a:stretch/>
        </p:blipFill>
        <p:spPr bwMode="auto">
          <a:xfrm rot="658873">
            <a:off x="6281295" y="4294909"/>
            <a:ext cx="2160319" cy="237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08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2" y="1952836"/>
            <a:ext cx="4104456" cy="50405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– логопеды: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420888"/>
            <a:ext cx="4499992" cy="4437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выявляют уровень речевого развития ребенка (обследование);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консультируют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родителей о путях и формах преодоления речевого несовершенства их ребенка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координируют родителей в оказании помощи ребенку в коррекции речевых недостатков и целью профилактики (консультации, практикумы);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проводят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родителями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просветительскую и разъяснительную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о значении раннего коррекционного воздействия на речевой дефект у ребенка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18" r="4378" b="16083"/>
          <a:stretch/>
        </p:blipFill>
        <p:spPr bwMode="auto">
          <a:xfrm>
            <a:off x="6829564" y="4365104"/>
            <a:ext cx="2087368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72" b="3640"/>
          <a:stretch/>
        </p:blipFill>
        <p:spPr>
          <a:xfrm rot="21056201">
            <a:off x="4605180" y="4313984"/>
            <a:ext cx="1957256" cy="2404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46" r="1"/>
          <a:stretch/>
        </p:blipFill>
        <p:spPr>
          <a:xfrm>
            <a:off x="4932039" y="1937661"/>
            <a:ext cx="3993611" cy="225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54516"/>
            <a:ext cx="2880320" cy="794519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КЦ: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70" y="2886748"/>
            <a:ext cx="3521626" cy="3350564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показывают различные приемы, игры, упражнения для познавательного и музыкального развития ребенка;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консультируют по вопросам воспитания, обучения и развития детей.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4436"/>
          <a:stretch/>
        </p:blipFill>
        <p:spPr>
          <a:xfrm rot="810343">
            <a:off x="6883548" y="4829209"/>
            <a:ext cx="2049644" cy="1791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33862"/>
          <a:stretch/>
        </p:blipFill>
        <p:spPr>
          <a:xfrm rot="431415">
            <a:off x="6959159" y="1988840"/>
            <a:ext cx="2000149" cy="176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0053"/>
          <a:stretch/>
        </p:blipFill>
        <p:spPr>
          <a:xfrm rot="21376632">
            <a:off x="3851920" y="4725144"/>
            <a:ext cx="2032792" cy="1895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1534"/>
          <a:stretch/>
        </p:blipFill>
        <p:spPr>
          <a:xfrm rot="21222592">
            <a:off x="3851920" y="2005900"/>
            <a:ext cx="2088110" cy="1906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2616290" cy="1962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79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78796"/>
            <a:ext cx="5256584" cy="650503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8477" y="2494445"/>
            <a:ext cx="4423223" cy="2475632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тематические лекции по вопросам воспитания и развития детей;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на сайте ДОУ.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08801"/>
            <a:ext cx="3371168" cy="189271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489" t="44008" r="4136"/>
          <a:stretch/>
        </p:blipFill>
        <p:spPr>
          <a:xfrm>
            <a:off x="6802126" y="2586121"/>
            <a:ext cx="2191750" cy="1986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808802"/>
            <a:ext cx="2576237" cy="1932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45"/>
          <a:stretch/>
        </p:blipFill>
        <p:spPr bwMode="auto">
          <a:xfrm>
            <a:off x="6516217" y="4797152"/>
            <a:ext cx="2584556" cy="1970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Объект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57" b="11422"/>
          <a:stretch/>
        </p:blipFill>
        <p:spPr>
          <a:xfrm>
            <a:off x="205647" y="2529299"/>
            <a:ext cx="2025126" cy="2043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790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699" y="2132856"/>
            <a:ext cx="5492883" cy="57150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Материальное оснащение КЦ: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3503" y="2762629"/>
            <a:ext cx="4176464" cy="168635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кабинет;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абинет педагога-психолога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учителя –   логопеда;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учителя-дефектолога. 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0929" b="17856"/>
          <a:stretch/>
        </p:blipFill>
        <p:spPr>
          <a:xfrm>
            <a:off x="3249989" y="4578727"/>
            <a:ext cx="2736304" cy="2131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2" y="1987384"/>
            <a:ext cx="1869158" cy="2516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85" y="1971753"/>
            <a:ext cx="1899235" cy="253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72" y="4589840"/>
            <a:ext cx="2813002" cy="2109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262" y="4561076"/>
            <a:ext cx="2823158" cy="2117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988840"/>
            <a:ext cx="9540552" cy="72008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интересуют родителей детей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посещающих ДОУ: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760599"/>
            <a:ext cx="8892480" cy="4077072"/>
          </a:xfrm>
        </p:spPr>
        <p:txBody>
          <a:bodyPr/>
          <a:lstStyle/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детей к детскому саду;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дополнительного образования;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к школьному обучению;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эмоционально-личностных проблем дошкольника; 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 особенности развития ребенка на каждом этапе дошкольного детства, в том числе детей с ОВЗ;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режимных моментов детей дошкольного возраста, развивающие игры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дня  для дошкольников дома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интересуются вопросами воспитания и развития детей с ООП, в том числе детей инвалидов. Чаще всего поднимаются вопросы адаптации ребёнка к ДОУ, что говорит о заинтересованности родителей в облегчении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протекания процесса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адаптации.</a:t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1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602831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обеспечения доступности дошкольного образования, повышения педагогической компетентности родителей (законных представителей), воспитывающих детей дошкольного возраста на дому, в т. ч. детей с ограниченными возможностями здоровья и в соответствии с новым законом «Об Образовании в Российской федерации» от 29.12.2012г. ст. 64. п. 3. («Родители имеют право получать методическую, психолого-педагогическую, консультативную помощь в ДОО, если там созданы консультационные центры»).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69269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педагога – психолога в КЦ ДОУ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4184809"/>
          </a:xfrm>
        </p:spPr>
        <p:txBody>
          <a:bodyPr/>
          <a:lstStyle/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педагогических проблем у детей, получающих дошкольное образование в форме семейного образования в рамках КЦ и оказание своевременной психологической помощи как детям, так и их родителям (законным представителям).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степень отклонений в развитии ребенка, а так же различного рода нарушений социального развития, провести их психолого-педагогическую коррекцию, диагностировать психическое развитие;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систему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развивающих занятий для работы с детьми по конкретной проблеме;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оказать консультативную и методическую помощь родителям (законным представителям) по вопросам воспитания, обучения и развития детей дошкольного возраста.;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психологическую диагностику готовности детей к школьному обучению;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индивидуальные программы развития ребенка с подбором упражнений и игр, соответствующих возрасту для использования в условиях семьи.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86652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педагога – психолога КЦ: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064896" cy="2304256"/>
          </a:xfrm>
        </p:spPr>
        <p:txBody>
          <a:bodyPr/>
          <a:lstStyle/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диагностика;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консультирование;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профилактика и просвещение;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1772816"/>
          <a:ext cx="8964488" cy="50851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5855"/>
                <a:gridCol w="1530452"/>
                <a:gridCol w="1821777"/>
                <a:gridCol w="3826404"/>
              </a:tblGrid>
              <a:tr h="295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597449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29591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1235768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01073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5257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916832"/>
            <a:ext cx="8229600" cy="21431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8711315"/>
              </p:ext>
            </p:extLst>
          </p:nvPr>
        </p:nvGraphicFramePr>
        <p:xfrm>
          <a:off x="36367" y="1772816"/>
          <a:ext cx="9036496" cy="4694322"/>
        </p:xfrm>
        <a:graphic>
          <a:graphicData uri="http://schemas.openxmlformats.org/drawingml/2006/table">
            <a:tbl>
              <a:tblPr/>
              <a:tblGrid>
                <a:gridCol w="2721648"/>
                <a:gridCol w="1836389"/>
                <a:gridCol w="1836389"/>
                <a:gridCol w="2642070"/>
              </a:tblGrid>
              <a:tr h="1976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12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Психодиагностика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форма работы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форма работы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тесты,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наблюдения, беседы, анкетирование,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опросы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2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Психокоррекция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подгрупповые занятия;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занятия;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детей и родителей.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психогимнастика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игровая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терапия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сказкотерапия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(песочная,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куклотерапия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Игровые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сеансы, коррекционно-развивающие занятия, мастер-классы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3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Психологическое консультирование</a:t>
                      </a:r>
                      <a:endParaRPr lang="ru-RU" sz="12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групповая.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«Круглые столы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 практические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конференции, обучающие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родительские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собрания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психолого-педагогческие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тренинги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игровые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сеансы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лекции; мастер-классы; дистанционное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консультирование,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вебинары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консультации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54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Психологическое просвещение и профилактика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Почтовый ящик для вопросов и пожеланий;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Информационный материал (памятки, рекомендации, брошюры и т.д.)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библиотека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видеотека для семейного образования;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фотовыставки.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75601"/>
            <a:ext cx="88942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педагога – психолога  в КЦ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5499837"/>
              </p:ext>
            </p:extLst>
          </p:nvPr>
        </p:nvGraphicFramePr>
        <p:xfrm>
          <a:off x="251520" y="1772816"/>
          <a:ext cx="844619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7116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Конференция для родителей в рамках КЦ</a:t>
            </a:r>
            <a:endParaRPr lang="ru-RU" sz="2800" i="1" dirty="0"/>
          </a:p>
        </p:txBody>
      </p:sp>
      <p:pic>
        <p:nvPicPr>
          <p:cNvPr id="4" name="Содержимое 4" descr="IMG_20191008_1826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1446" r="18613"/>
          <a:stretch>
            <a:fillRect/>
          </a:stretch>
        </p:blipFill>
        <p:spPr>
          <a:xfrm>
            <a:off x="446531" y="2636912"/>
            <a:ext cx="2829325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АННА\ФОТО работа\IMG_20191009_175454.jpg"/>
          <p:cNvPicPr>
            <a:picLocks noChangeAspect="1" noChangeArrowheads="1"/>
          </p:cNvPicPr>
          <p:nvPr/>
        </p:nvPicPr>
        <p:blipFill>
          <a:blip r:embed="rId3" cstate="print"/>
          <a:srcRect t="13208" r="12485" b="27455"/>
          <a:stretch>
            <a:fillRect/>
          </a:stretch>
        </p:blipFill>
        <p:spPr bwMode="auto">
          <a:xfrm>
            <a:off x="4067944" y="3212976"/>
            <a:ext cx="490906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Психологические игры для родителей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08_18324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/>
          </a:blip>
          <a:srcRect t="32812"/>
          <a:stretch>
            <a:fillRect/>
          </a:stretch>
        </p:blipFill>
        <p:spPr>
          <a:xfrm>
            <a:off x="251520" y="2132856"/>
            <a:ext cx="273377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91009_18402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 t="35700"/>
          <a:stretch>
            <a:fillRect/>
          </a:stretch>
        </p:blipFill>
        <p:spPr>
          <a:xfrm>
            <a:off x="3131840" y="3645024"/>
            <a:ext cx="3312368" cy="2839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IMG_20191008_183257.jpg"/>
          <p:cNvPicPr>
            <a:picLocks noChangeAspect="1"/>
          </p:cNvPicPr>
          <p:nvPr/>
        </p:nvPicPr>
        <p:blipFill>
          <a:blip r:embed="rId4" cstate="print"/>
          <a:srcRect t="23885"/>
          <a:stretch>
            <a:fillRect/>
          </a:stretch>
        </p:blipFill>
        <p:spPr bwMode="auto">
          <a:xfrm>
            <a:off x="6588224" y="2060848"/>
            <a:ext cx="2361100" cy="243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8239"/>
            <a:ext cx="8579296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в рамках КЦ «Адаптация детей к условиям ДОУ»</a:t>
            </a:r>
            <a:endParaRPr lang="ru-RU" sz="2800" i="1" dirty="0"/>
          </a:p>
        </p:txBody>
      </p:sp>
      <p:pic>
        <p:nvPicPr>
          <p:cNvPr id="5" name="Содержимое 4" descr="IMG_20191010_182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571" t="30533" b="5187"/>
          <a:stretch>
            <a:fillRect/>
          </a:stretch>
        </p:blipFill>
        <p:spPr>
          <a:xfrm>
            <a:off x="467544" y="2204864"/>
            <a:ext cx="39176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91010_1818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018" t="22951" b="6557"/>
          <a:stretch>
            <a:fillRect/>
          </a:stretch>
        </p:blipFill>
        <p:spPr>
          <a:xfrm>
            <a:off x="5148064" y="2564904"/>
            <a:ext cx="3548704" cy="316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239"/>
            <a:ext cx="864096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  игры в рамках КЦ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«Адаптация детей к условиям ДОУ»</a:t>
            </a:r>
            <a:endParaRPr lang="ru-RU" sz="2800" i="1" dirty="0"/>
          </a:p>
        </p:txBody>
      </p:sp>
      <p:pic>
        <p:nvPicPr>
          <p:cNvPr id="5" name="Содержимое 4" descr="IMG_20191010_181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2274"/>
          <a:stretch>
            <a:fillRect/>
          </a:stretch>
        </p:blipFill>
        <p:spPr>
          <a:xfrm>
            <a:off x="323941" y="2104132"/>
            <a:ext cx="3850434" cy="39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7" descr="IMG_20191010_1817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4319"/>
          <a:stretch>
            <a:fillRect/>
          </a:stretch>
        </p:blipFill>
        <p:spPr>
          <a:xfrm>
            <a:off x="5148064" y="2132856"/>
            <a:ext cx="3395749" cy="387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233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 с элементами тренинга для родителей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«Психологическая готовность детей к школьному обучению»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43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6021" t="22750" r="10895" b="5207"/>
          <a:stretch>
            <a:fillRect/>
          </a:stretch>
        </p:blipFill>
        <p:spPr>
          <a:xfrm>
            <a:off x="467544" y="2348880"/>
            <a:ext cx="360585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14" descr="SAM_43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1916832"/>
            <a:ext cx="3312368" cy="232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AM_4363.JPG"/>
          <p:cNvPicPr>
            <a:picLocks noChangeAspect="1"/>
          </p:cNvPicPr>
          <p:nvPr/>
        </p:nvPicPr>
        <p:blipFill>
          <a:blip r:embed="rId4" cstate="print">
            <a:lum/>
          </a:blip>
          <a:srcRect l="22891" t="19514" r="6184" b="12939"/>
          <a:stretch>
            <a:fillRect/>
          </a:stretch>
        </p:blipFill>
        <p:spPr>
          <a:xfrm>
            <a:off x="4932040" y="4365104"/>
            <a:ext cx="332676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«Коррекционные упражнения на снятие мышечного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напряжния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усталости, повышения самооценки ребенка»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435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988841"/>
            <a:ext cx="403440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AM_43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223543" cy="316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136904" cy="3528392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педагогических проблем у детей, получающих дошкольное образование в форме семейного образования в рамках КЦ и оказание своевременной психологической помощи детям, в том числе детям с ограниченными возможностями здоровья, и их родителям (законным представителям) с помощью разнообразных форм взаимодействия.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640960" cy="489654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КЦ на базе МДОАУ «Детский сад № 106 «Анютины глазки» комбинированного вида г. Орска.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родителей детей, не посещающих дошкольное учреждение, в том числе детей с ограниченными возможностями здоровья;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информационной страницы КЦ на официальном сайте (сайт ДОО);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методической, психолого-педагогической и консультационной помощи родителям (законным представителям) в очной и дистанционной форме;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психолого-педагогическое консультирование родителей по вопросам развития и обучения детей, в том числе с тяжелыми нарушениями речи и с задержкой психического развития;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Информирование родителей (законных представителей) об учреждениях системы образования, которые могут оказать квалифицированную помощь ребенку в соответствии с его индивидуальными особенностями, в том числе в сети Интернет (сайт ДОО).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Оказание содействия в социализации детей дошкольного возраста с ограниченными возможностями здоровья не посещающих образовательную организацию.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036496" cy="396044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Консультационный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является современной формой открытого взаимодействия образовательной организации с родителями, где семья получает методическую и практическую помощь в воспитании, развитии и обучении детей раннего и дошкольного возраста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Обратившись за помощью к нашим специалистам, родители получают квалифицированную помощь по различным вопросам воспитания, обучения, развития и оздоровления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9638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804248" cy="1930226"/>
          </a:xfrm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Segoe Print" panose="02000600000000000000" pitchFamily="2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28" name="Picture 4" descr="D:\5f1a37d72278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4653921" cy="441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84976" cy="372196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Методология: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онлайн-платформы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Netboard.me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 целью оказания консультационной помощи родителям и детям, не посещающим дошкольное учреждение.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Интерактивное взаимодействие с родителями (дистанционное консультирование,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фотовыставки).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групповых формы работы с родителями («Круглые столы»; практические занятия; конференции, обучающие семинары; родительские собрания; психолого-педагогические тренинги; игровые сеансы; мастер-классы).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индивидуальных форм работы с родителями (беседы, консультации, опросы, анкетирование).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информационного материала (создание памяток, рекомендаций, брошюр) в качестве психологического просвещения и профилактики родителей детей дошкольного возраста, получающих образование в форме семейного.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родителей с библиотекой и видеотекой по вопросам воспитания и развития детей, в том числе детей с ограниченными возможностями здоровья через интернет платформу.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Ознакомление родителей с новыми информационными технологиями в воспитании и обучении детей через ссылки на полезные ресурсы в сети Интернет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0282" y="3068960"/>
            <a:ext cx="8352928" cy="27363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Формы работы</a:t>
            </a:r>
            <a:b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 консультационного центра </a:t>
            </a:r>
            <a:b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МДОАУ «Детский сад № 106» </a:t>
            </a:r>
            <a:b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г. Орска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857364"/>
            <a:ext cx="8229600" cy="50006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38884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целью обеспечения доступности дошкольного образования, повышения педагогической компетентности родителей (законных представителей), воспитывающих детей дошкольного возраста на дому, в т. ч. детей с ограниченными возможностями здоровья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 соответствии с новым  законом «Об Образовании в Российской федерации» от 29.12.2012г. ст. 64. п. 3. («Родители имеют право получать методическую, психолого-педагогическую, консультативную помощь в ДОО, если там созданы консультационные центры»).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г. в МДОАУ «Детский сад № 106» был организован консультационный центр для  родителей и детей, не посещающих ДОО.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79208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Актуальность: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784976" cy="4176464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получении психолого-педагогической помощи детям, не посещающим ДОУ;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равных стартовых возможностей при поступлении в школу; 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профилактики различных отклонений в физическом, психическом и социальном развитии детей дошкольного возраста, не посещающих ДОУ; 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достаточная информированность родителей в области современных игровых средств 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целенаправленного обучения родителей способам применения различных видов игровых средств и оборудования, организации на их основе развивающих игр, а также методам игрового взаимодействия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625136" cy="1152129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создания консультационного центра: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3068961"/>
            <a:ext cx="8892480" cy="25922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доступности дошкольного образования для детей с ОВЗ; формирование родительской компетентности, оказания консультативной, психолого-педагогической помощи родителям в воспитании и развитии детей от 2 месяцев до 7 лет, в том числе с тяжелыми нарушениями речи, детей-инвалидов.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9036496" cy="692697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 работы консультационного центра: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92850"/>
            <a:ext cx="9252520" cy="453650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проведение анкетирования с целью выявления уровня педагогической компетентности и индивидуальных потребностей родителей;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оказание поддержки семейного воспитания;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консультирование родителей по вопросам развития и обучения детей, в том числе с тяжелыми нарушениями речи и с задержкой психического развития;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оказание содействия в социализации детей дошкольного возраста с ОВЗ, в том числе не посещающих образовательную организацию;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диагностика особенностей развития интеллектуальной и эмоционально-волевой сфер детей;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обеспечение успешной адаптации детей с ОВЗ при поступлении в ДОУ или школу;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информирование родителей (законных представителей) об учреждениях системы образования, которые могут оказать квалифицированную помощь ребенку в соответствии с его индивидуальными особенностями, в том числе в сети Интернет (сайт ДОО).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2035</TotalTime>
  <Words>1636</Words>
  <Application>Microsoft Office PowerPoint</Application>
  <PresentationFormat>Экран (4:3)</PresentationFormat>
  <Paragraphs>148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Шаблон 2</vt:lpstr>
      <vt:lpstr>МДОАУ «Детский сад № 106 «Анютины глазки»  комбинированного вида» г. Орска   «Деятельность педагога – психолога в рамках КЦ (П) по реализации индивидуально-ориентированной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трудности в развитии и социализации ребенка раннего и дошкольного возраста».   Материал подготовила педагог-психолог  1 КК Дерябина Анна Сергеевна  </vt:lpstr>
      <vt:lpstr>Проблема: с целью обеспечения доступности дошкольного образования, повышения педагогической компетентности родителей (законных представителей), воспитывающих детей дошкольного возраста на дому, в т. ч. детей с ограниченными возможностями здоровья и в соответствии с новым законом «Об Образовании в Российской федерации» от 29.12.2012г. ст. 64. п. 3. («Родители имеют право получать методическую, психолого-педагогическую, консультативную помощь в ДОО, если там созданы консультационные центры»).</vt:lpstr>
      <vt:lpstr>Цель: выявление психолого – педагогических проблем у детей, получающих дошкольное образование в форме семейного образования в рамках КЦ и оказание своевременной психологической помощи детям, в том числе детям с ограниченными возможностями здоровья, и их родителям (законным представителям) с помощью разнообразных форм взаимодействия.  </vt:lpstr>
      <vt:lpstr>Слайд 4</vt:lpstr>
      <vt:lpstr>Формы работы  консультационного центра  МДОАУ «Детский сад № 106»  г. Орска</vt:lpstr>
      <vt:lpstr> </vt:lpstr>
      <vt:lpstr>Актуальность:</vt:lpstr>
      <vt:lpstr> Основная цель создания консультационного центра:  </vt:lpstr>
      <vt:lpstr> Задачи работы консультационного центра: </vt:lpstr>
      <vt:lpstr>Ожидаемые результаты:</vt:lpstr>
      <vt:lpstr> Для работы в консультационном пункте привлекаются специалисты, имеющие соответствующее профильное образование  и являющиеся членами психолого-педагогического консилиума  ДОУ:  </vt:lpstr>
      <vt:lpstr>Старший воспитатель:</vt:lpstr>
      <vt:lpstr>Педагог – психолог:</vt:lpstr>
      <vt:lpstr>Учителя – дефектологи:</vt:lpstr>
      <vt:lpstr>Учителя – логопеды:</vt:lpstr>
      <vt:lpstr>Педагоги КЦ:</vt:lpstr>
      <vt:lpstr>Формы работы с родителями:</vt:lpstr>
      <vt:lpstr>Материальное оснащение КЦ:</vt:lpstr>
      <vt:lpstr> Вопросы, которые интересуют родителей детей,  не посещающих ДОУ:</vt:lpstr>
      <vt:lpstr>Работа педагога – психолога в КЦ ДОУ</vt:lpstr>
      <vt:lpstr>Направления  деятельности педагога – психолога КЦ:</vt:lpstr>
      <vt:lpstr> </vt:lpstr>
      <vt:lpstr>Слайд 23</vt:lpstr>
      <vt:lpstr>Конференция для родителей в рамках КЦ</vt:lpstr>
      <vt:lpstr>Психологические игры для родителей</vt:lpstr>
      <vt:lpstr>Консультация для родителей в рамках КЦ «Адаптация детей к условиям ДОУ»</vt:lpstr>
      <vt:lpstr>Коммуникативные  игры в рамках КЦ  «Адаптация детей к условиям ДОУ»</vt:lpstr>
      <vt:lpstr>Семинар с элементами тренинга для родителей  «Психологическая готовность детей к школьному обучению»</vt:lpstr>
      <vt:lpstr>«Коррекционные упражнения на снятие мышечного напряжния, усталости, повышения самооценки ребенка»</vt:lpstr>
      <vt:lpstr>Слайд 30</vt:lpstr>
      <vt:lpstr>Слайд 31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Admin</dc:creator>
  <cp:lastModifiedBy>Future</cp:lastModifiedBy>
  <cp:revision>210</cp:revision>
  <dcterms:created xsi:type="dcterms:W3CDTF">2014-12-03T16:12:26Z</dcterms:created>
  <dcterms:modified xsi:type="dcterms:W3CDTF">2025-04-30T13:29:44Z</dcterms:modified>
</cp:coreProperties>
</file>