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69" r:id="rId4"/>
    <p:sldId id="256" r:id="rId5"/>
    <p:sldId id="258" r:id="rId6"/>
    <p:sldId id="278" r:id="rId7"/>
    <p:sldId id="259" r:id="rId8"/>
    <p:sldId id="261" r:id="rId9"/>
    <p:sldId id="260" r:id="rId10"/>
    <p:sldId id="262" r:id="rId11"/>
    <p:sldId id="263" r:id="rId12"/>
    <p:sldId id="265" r:id="rId13"/>
    <p:sldId id="264" r:id="rId14"/>
    <p:sldId id="266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28.04.25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28.04.25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28.04.25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28.04.25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28.04.25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28.04.25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28.04.25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28.04.25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28.04.25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28.04.25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28.04.25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  <a:alpha val="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пн 28.04.25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72560" cy="135731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Муниципальное дошкольное образовательное автономное учреждение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«Детский сад № 99 комбинированного вида «Домовенок» г. Орска»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857364"/>
            <a:ext cx="6429420" cy="26432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«Виды</a:t>
            </a:r>
          </a:p>
          <a:p>
            <a:pPr algn="ctr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утренней гимнастики </a:t>
            </a:r>
          </a:p>
          <a:p>
            <a:pPr algn="ctr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 детском саду»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3438" y="5143512"/>
            <a:ext cx="4086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14876" y="4929198"/>
            <a:ext cx="4229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5786454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Саушева Е.В.</a:t>
            </a:r>
          </a:p>
        </p:txBody>
      </p:sp>
      <p:pic>
        <p:nvPicPr>
          <p:cNvPr id="1028" name="Picture 4" descr="C:\Users\Марина\Desktop\25-251724_фото-автор-soloveika-на-яндекс-дети-делают-зарядку.pn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4000504"/>
            <a:ext cx="2928959" cy="2723235"/>
          </a:xfrm>
          <a:prstGeom prst="rect">
            <a:avLst/>
          </a:prstGeom>
          <a:noFill/>
        </p:spPr>
      </p:pic>
      <p:pic>
        <p:nvPicPr>
          <p:cNvPr id="1033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16" y="4286256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Марина\Desktop\IMG-20191017-WA0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1999" y="4071942"/>
            <a:ext cx="3662821" cy="2500331"/>
          </a:xfrm>
          <a:prstGeom prst="rect">
            <a:avLst/>
          </a:prstGeom>
          <a:noFill/>
        </p:spPr>
      </p:pic>
      <p:pic>
        <p:nvPicPr>
          <p:cNvPr id="19460" name="Picture 4" descr="H:\фото зарядка\IMG_20191015_1656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4096069"/>
            <a:ext cx="3500462" cy="2460203"/>
          </a:xfrm>
          <a:prstGeom prst="rect">
            <a:avLst/>
          </a:prstGeom>
          <a:noFill/>
        </p:spPr>
      </p:pic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528638" y="285736"/>
            <a:ext cx="7829576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С использованием простейшего </a:t>
            </a:r>
            <a:br>
              <a:rPr lang="ru-RU" sz="32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 оборудования</a:t>
            </a:r>
            <a:endParaRPr lang="ru-RU" sz="3200" dirty="0">
              <a:solidFill>
                <a:srgbClr val="3333CC"/>
              </a:solidFill>
            </a:endParaRPr>
          </a:p>
        </p:txBody>
      </p:sp>
      <p:pic>
        <p:nvPicPr>
          <p:cNvPr id="5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357166"/>
            <a:ext cx="642942" cy="642942"/>
          </a:xfrm>
          <a:prstGeom prst="rect">
            <a:avLst/>
          </a:prstGeom>
          <a:noFill/>
        </p:spPr>
      </p:pic>
      <p:pic>
        <p:nvPicPr>
          <p:cNvPr id="19462" name="Picture 6" descr="H:\фото зарядка\IMG_20191015_17105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1428737"/>
            <a:ext cx="3652656" cy="2571768"/>
          </a:xfrm>
          <a:prstGeom prst="rect">
            <a:avLst/>
          </a:prstGeom>
          <a:noFill/>
        </p:spPr>
      </p:pic>
      <p:pic>
        <p:nvPicPr>
          <p:cNvPr id="12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86710" y="6072206"/>
            <a:ext cx="642942" cy="642942"/>
          </a:xfrm>
          <a:prstGeom prst="rect">
            <a:avLst/>
          </a:prstGeom>
          <a:noFill/>
        </p:spPr>
      </p:pic>
      <p:sp>
        <p:nvSpPr>
          <p:cNvPr id="5122" name="AutoShape 2" descr="https://mail.rambler.ru/m/folder/INBOX/9937.2/view/id/IMG-20191017-WA0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mail.rambler.ru/m/folder/INBOX/9937.2/view/id/IMG-20191017-WA0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Марина\Desktop\IMG-20191017-WA000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57224" y="1428736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Утренняя гимнастика с </a:t>
            </a:r>
            <a:br>
              <a:rPr lang="ru-RU" sz="36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музыкально-ритмическими движениям</a:t>
            </a:r>
            <a:r>
              <a:rPr lang="ru-RU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3333CC"/>
              </a:solidFill>
            </a:endParaRPr>
          </a:p>
        </p:txBody>
      </p:sp>
      <p:pic>
        <p:nvPicPr>
          <p:cNvPr id="4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428604"/>
            <a:ext cx="642942" cy="642942"/>
          </a:xfrm>
          <a:prstGeom prst="rect">
            <a:avLst/>
          </a:prstGeom>
          <a:noFill/>
        </p:spPr>
      </p:pic>
      <p:pic>
        <p:nvPicPr>
          <p:cNvPr id="20482" name="Picture 2" descr="H:\фото зарядка\IMG_20191015_1706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1571612"/>
            <a:ext cx="3500462" cy="2625347"/>
          </a:xfrm>
          <a:prstGeom prst="rect">
            <a:avLst/>
          </a:prstGeom>
          <a:noFill/>
        </p:spPr>
      </p:pic>
      <p:pic>
        <p:nvPicPr>
          <p:cNvPr id="20483" name="Picture 3" descr="H:\фото зарядка\IMG_20191015_1707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1571612"/>
            <a:ext cx="3524275" cy="2643206"/>
          </a:xfrm>
          <a:prstGeom prst="rect">
            <a:avLst/>
          </a:prstGeom>
          <a:noFill/>
        </p:spPr>
      </p:pic>
      <p:pic>
        <p:nvPicPr>
          <p:cNvPr id="20485" name="Picture 5" descr="H:\фото зарядка\IMG_20191015_17075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14612" y="4143380"/>
            <a:ext cx="3286148" cy="25003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0189311">
            <a:off x="294534" y="5223745"/>
            <a:ext cx="2301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«Антошка»</a:t>
            </a:r>
            <a:endParaRPr lang="ru-RU" sz="2800" b="1" i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7" name="Picture 7" descr="Похожее изображение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55644">
            <a:off x="6554011" y="4648343"/>
            <a:ext cx="1974898" cy="1708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:\фото зарядка\IMG_20191015_1701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3857628"/>
            <a:ext cx="3571900" cy="27860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06461">
            <a:off x="2186127" y="142898"/>
            <a:ext cx="3400420" cy="115409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9900"/>
                </a:solidFill>
              </a:rPr>
              <a:t>«</a:t>
            </a:r>
            <a:r>
              <a:rPr lang="ru-RU" sz="3600" b="1" i="1" dirty="0" err="1" smtClean="0">
                <a:solidFill>
                  <a:srgbClr val="009900"/>
                </a:solidFill>
              </a:rPr>
              <a:t>Рыбачок</a:t>
            </a:r>
            <a:r>
              <a:rPr lang="ru-RU" sz="3600" b="1" i="1" dirty="0" smtClean="0">
                <a:solidFill>
                  <a:srgbClr val="009900"/>
                </a:solidFill>
              </a:rPr>
              <a:t>»</a:t>
            </a:r>
            <a:endParaRPr lang="ru-RU" sz="3600" b="1" i="1" dirty="0">
              <a:solidFill>
                <a:srgbClr val="009900"/>
              </a:solidFill>
            </a:endParaRPr>
          </a:p>
        </p:txBody>
      </p:sp>
      <p:pic>
        <p:nvPicPr>
          <p:cNvPr id="21506" name="Picture 2" descr="H:\фото зарядка\IMG_20191015_1700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285860"/>
            <a:ext cx="3571900" cy="2643206"/>
          </a:xfrm>
          <a:prstGeom prst="rect">
            <a:avLst/>
          </a:prstGeom>
          <a:noFill/>
        </p:spPr>
      </p:pic>
      <p:pic>
        <p:nvPicPr>
          <p:cNvPr id="21507" name="Picture 3" descr="H:\фото зарядка\IMG_20191015_1701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285860"/>
            <a:ext cx="3643338" cy="2640809"/>
          </a:xfrm>
          <a:prstGeom prst="rect">
            <a:avLst/>
          </a:prstGeom>
          <a:noFill/>
        </p:spPr>
      </p:pic>
      <p:pic>
        <p:nvPicPr>
          <p:cNvPr id="21510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649098">
            <a:off x="6618003" y="4298269"/>
            <a:ext cx="1857388" cy="2185670"/>
          </a:xfrm>
          <a:prstGeom prst="rect">
            <a:avLst/>
          </a:prstGeom>
          <a:noFill/>
        </p:spPr>
      </p:pic>
      <p:pic>
        <p:nvPicPr>
          <p:cNvPr id="8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428604"/>
            <a:ext cx="642942" cy="642942"/>
          </a:xfrm>
          <a:prstGeom prst="rect">
            <a:avLst/>
          </a:prstGeom>
          <a:noFill/>
        </p:spPr>
      </p:pic>
      <p:pic>
        <p:nvPicPr>
          <p:cNvPr id="21512" name="Picture 8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40441">
            <a:off x="343189" y="4666310"/>
            <a:ext cx="1885950" cy="153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С использованием нетрадиционного оборудования.</a:t>
            </a:r>
            <a:endParaRPr lang="ru-RU" sz="3200" dirty="0">
              <a:solidFill>
                <a:srgbClr val="3333CC"/>
              </a:solidFill>
            </a:endParaRPr>
          </a:p>
        </p:txBody>
      </p:sp>
      <p:pic>
        <p:nvPicPr>
          <p:cNvPr id="6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85728"/>
            <a:ext cx="642942" cy="642942"/>
          </a:xfrm>
          <a:prstGeom prst="rect">
            <a:avLst/>
          </a:prstGeom>
          <a:noFill/>
        </p:spPr>
      </p:pic>
      <p:pic>
        <p:nvPicPr>
          <p:cNvPr id="22530" name="Picture 2" descr="H:\фото зарядка\IMG_20191015_1713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428736"/>
            <a:ext cx="3357585" cy="2518188"/>
          </a:xfrm>
          <a:prstGeom prst="rect">
            <a:avLst/>
          </a:prstGeom>
          <a:noFill/>
        </p:spPr>
      </p:pic>
      <p:pic>
        <p:nvPicPr>
          <p:cNvPr id="22531" name="Picture 3" descr="H:\фото зарядка\IMG_20191015_17133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1428736"/>
            <a:ext cx="3333772" cy="2500329"/>
          </a:xfrm>
          <a:prstGeom prst="rect">
            <a:avLst/>
          </a:prstGeom>
          <a:noFill/>
        </p:spPr>
      </p:pic>
      <p:pic>
        <p:nvPicPr>
          <p:cNvPr id="22532" name="Picture 4" descr="H:\фото зарядка\IMG_20191015_17135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488" y="4071942"/>
            <a:ext cx="3286116" cy="24645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21287739">
            <a:off x="258125" y="4680084"/>
            <a:ext cx="24318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«Осенние </a:t>
            </a:r>
          </a:p>
          <a:p>
            <a:r>
              <a:rPr lang="ru-RU" sz="32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листочки</a:t>
            </a:r>
            <a:r>
              <a:rPr lang="ru-RU" sz="32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2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5" name="Picture 7" descr="Картинки по запросу пнг осенние листочки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027504">
            <a:off x="6009391" y="4216904"/>
            <a:ext cx="3116770" cy="2058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CC"/>
                </a:solidFill>
              </a:rPr>
              <a:t>Утренняя зарядка на свежем воздухе</a:t>
            </a:r>
            <a:endParaRPr lang="ru-RU" dirty="0">
              <a:solidFill>
                <a:srgbClr val="3333CC"/>
              </a:solidFill>
            </a:endParaRPr>
          </a:p>
        </p:txBody>
      </p:sp>
      <p:pic>
        <p:nvPicPr>
          <p:cNvPr id="1025" name="Picture 1" descr="H:\фото зарядка\IMG_20191015_1043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928802"/>
            <a:ext cx="3000396" cy="4000528"/>
          </a:xfrm>
          <a:prstGeom prst="rect">
            <a:avLst/>
          </a:prstGeom>
          <a:noFill/>
        </p:spPr>
      </p:pic>
      <p:pic>
        <p:nvPicPr>
          <p:cNvPr id="1026" name="Picture 2" descr="H:\фото зарядка\IMG_20191015_1043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65040" y="1976426"/>
            <a:ext cx="2964678" cy="3952904"/>
          </a:xfrm>
          <a:prstGeom prst="rect">
            <a:avLst/>
          </a:prstGeom>
          <a:noFill/>
        </p:spPr>
      </p:pic>
      <p:pic>
        <p:nvPicPr>
          <p:cNvPr id="1027" name="Picture 3" descr="H:\фото зарядка\IMG_20191015_10443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2166929"/>
            <a:ext cx="2500330" cy="3333774"/>
          </a:xfrm>
          <a:prstGeom prst="rect">
            <a:avLst/>
          </a:prstGeom>
          <a:noFill/>
        </p:spPr>
      </p:pic>
      <p:pic>
        <p:nvPicPr>
          <p:cNvPr id="6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57422" y="6000768"/>
            <a:ext cx="642942" cy="642942"/>
          </a:xfrm>
          <a:prstGeom prst="rect">
            <a:avLst/>
          </a:prstGeom>
          <a:noFill/>
        </p:spPr>
      </p:pic>
      <p:pic>
        <p:nvPicPr>
          <p:cNvPr id="7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500042"/>
            <a:ext cx="642942" cy="642942"/>
          </a:xfrm>
          <a:prstGeom prst="rect">
            <a:avLst/>
          </a:prstGeom>
          <a:noFill/>
        </p:spPr>
      </p:pic>
      <p:pic>
        <p:nvPicPr>
          <p:cNvPr id="8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01058" y="5572140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Нетрадиционные формы проведения утренней гимнастики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Степ-аэробика </a:t>
            </a: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на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фитболах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простейших тренажёров.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Это специально подобранные упражнения     на растягивание мышц, проводимые с детьми в игровой форме.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4" t="23981" r="12281" b="5783"/>
          <a:stretch/>
        </p:blipFill>
        <p:spPr bwMode="auto">
          <a:xfrm>
            <a:off x="1403648" y="2060848"/>
            <a:ext cx="6730044" cy="440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Степ-аэробика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ритмичные движения вверх и вниз по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cпециaльной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cтеп-плaтформе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5"/>
            <a:ext cx="5519990" cy="38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на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        Упражнения с надувными мячами являются элементом аэробики. 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984776" cy="474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с использованием простейших тренажеров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с использованием простейших тренажёров (детский эспандер, гимнастический ролик, диск здоровья и др.) и тренажеров сложного устройства («Велотренажер», беговая дорожка,  «Гребля» и др.).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7"/>
            <a:ext cx="5472232" cy="329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 специально подобранных упражнений, нацеленных, настроить, "зарядить", человека на весь предстоящий день.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Марина\Desktop\25-251724_фото-автор-soloveika-на-яндекс-дети-делают-зарядку.pn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4077072"/>
            <a:ext cx="2691711" cy="2502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1"/>
            <a:ext cx="9144000" cy="964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ВАМ ДОБРОГО!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«разбудить организм»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настроить его на рабочий лад;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активизировать деятельность всех важных систем организма;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стимулировать работу всех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органов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способствовать закаливанию, формированию правильной осанки, предупредить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возникновению плоскостопия.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закрепление двигательных умений и навыков 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(ходьба, прыжки, лазание и т.д.)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физических качеств 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(быстрота, ловкость, сила, гибкость, координация и т. д.)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организованности, дисциплинированности, самостоятельности, 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«мышечной радости»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 движений в коллективе сверстников.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8701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i="1" dirty="0" smtClean="0"/>
              <a:t>Во время утренней гимнастики решаются следующие задачи:</a:t>
            </a:r>
            <a:r>
              <a:rPr lang="ru-RU" sz="4000" i="1" dirty="0"/>
              <a:t/>
            </a:r>
            <a:br>
              <a:rPr lang="ru-RU" sz="4000" i="1" dirty="0"/>
            </a:br>
            <a:endParaRPr lang="ru-RU" sz="40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58777"/>
            <a:ext cx="8786842" cy="1470025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latin typeface="Arial" pitchFamily="34" charset="0"/>
                <a:cs typeface="Arial" pitchFamily="34" charset="0"/>
              </a:rPr>
              <a:t>Структура утренней гимнастики: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endParaRPr lang="ru-RU" sz="4000" i="1" dirty="0"/>
          </a:p>
        </p:txBody>
      </p:sp>
      <p:pic>
        <p:nvPicPr>
          <p:cNvPr id="4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2000240"/>
            <a:ext cx="785818" cy="785818"/>
          </a:xfrm>
          <a:prstGeom prst="rect">
            <a:avLst/>
          </a:prstGeom>
          <a:noFill/>
        </p:spPr>
      </p:pic>
      <p:pic>
        <p:nvPicPr>
          <p:cNvPr id="5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3357562"/>
            <a:ext cx="785818" cy="785818"/>
          </a:xfrm>
          <a:prstGeom prst="rect">
            <a:avLst/>
          </a:prstGeom>
          <a:noFill/>
        </p:spPr>
      </p:pic>
      <p:pic>
        <p:nvPicPr>
          <p:cNvPr id="6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4643446"/>
            <a:ext cx="785818" cy="7858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2068289"/>
            <a:ext cx="3317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Вводная часть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3425611"/>
            <a:ext cx="3600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Основная часть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4782933"/>
            <a:ext cx="5057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Заключительная часть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Марина\Desktop\1e3dd59872539ae895c79247b482e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857364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85720" y="500043"/>
            <a:ext cx="8715436" cy="13573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i="1" dirty="0" smtClean="0">
                <a:latin typeface="Arial" pitchFamily="34" charset="0"/>
                <a:cs typeface="Arial" pitchFamily="34" charset="0"/>
              </a:rPr>
              <a:t>Примерная продолжительность гимнастики в минутах:</a:t>
            </a:r>
          </a:p>
          <a:p>
            <a:pPr algn="ctr">
              <a:buNone/>
            </a:pPr>
            <a:endParaRPr lang="ru-RU" sz="40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214554"/>
            <a:ext cx="8001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6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Младшая группа - 5 минут</a:t>
            </a:r>
          </a:p>
          <a:p>
            <a:pPr marL="342900" indent="-342900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3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Средняя группа - 8 минут</a:t>
            </a:r>
          </a:p>
          <a:p>
            <a:pPr marL="342900" indent="-342900">
              <a:buAutoNum type="arabicPeriod"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36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Старшая группа - 10 минут</a:t>
            </a:r>
          </a:p>
          <a:p>
            <a:pPr marL="342900" indent="-342900">
              <a:buAutoNum type="arabicPeriod"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3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Подготовительная группа - 12 минут</a:t>
            </a:r>
            <a:endParaRPr lang="ru-RU" sz="36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214554"/>
            <a:ext cx="785818" cy="785818"/>
          </a:xfrm>
          <a:prstGeom prst="rect">
            <a:avLst/>
          </a:prstGeom>
          <a:noFill/>
        </p:spPr>
      </p:pic>
      <p:pic>
        <p:nvPicPr>
          <p:cNvPr id="10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214686"/>
            <a:ext cx="785818" cy="785818"/>
          </a:xfrm>
          <a:prstGeom prst="rect">
            <a:avLst/>
          </a:prstGeom>
          <a:noFill/>
        </p:spPr>
      </p:pic>
      <p:pic>
        <p:nvPicPr>
          <p:cNvPr id="11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4286256"/>
            <a:ext cx="785818" cy="785818"/>
          </a:xfrm>
          <a:prstGeom prst="rect">
            <a:avLst/>
          </a:prstGeom>
          <a:noFill/>
        </p:spPr>
      </p:pic>
      <p:pic>
        <p:nvPicPr>
          <p:cNvPr id="12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429264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Какой должна быть утренняя гимнастика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1.Регулярной и  систематической; </a:t>
            </a:r>
            <a:r>
              <a:rPr lang="ru-RU" b="1" dirty="0" smtClean="0">
                <a:solidFill>
                  <a:prstClr val="black"/>
                </a:solidFill>
              </a:rPr>
              <a:t>  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2. Умеренной;</a:t>
            </a:r>
            <a:r>
              <a:rPr lang="ru-RU" b="1" dirty="0" smtClean="0">
                <a:solidFill>
                  <a:prstClr val="black"/>
                </a:solidFill>
              </a:rPr>
              <a:t>     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3. Доступной;    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4. Постепенной;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5. Разнообразной.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142984"/>
            <a:ext cx="7929618" cy="507209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Традиционная с использованием ОРУ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Игрового характера (2-3 игры с разной степени интенсивности 5-7 упражнений имитационного характера);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Сюжетная утренняя гимнастика;</a:t>
            </a:r>
            <a:br>
              <a:rPr lang="ru-RU" sz="2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 использованием полосы препятствий;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С включением оздоровительных пробежек;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 использованием простейших тренажеров и оборудования;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Утренняя гимнастика с музыкально-ритмическими движениям;</a:t>
            </a:r>
            <a:br>
              <a:rPr lang="ru-RU" sz="2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 использованием нетрадиционного оборудования.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357166"/>
            <a:ext cx="7095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Arial" pitchFamily="34" charset="0"/>
                <a:cs typeface="Arial" pitchFamily="34" charset="0"/>
              </a:rPr>
              <a:t>Виды утренней гимнастики</a:t>
            </a:r>
            <a:endParaRPr lang="ru-RU" sz="4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142984"/>
            <a:ext cx="500066" cy="500066"/>
          </a:xfrm>
          <a:prstGeom prst="rect">
            <a:avLst/>
          </a:prstGeom>
          <a:noFill/>
        </p:spPr>
      </p:pic>
      <p:pic>
        <p:nvPicPr>
          <p:cNvPr id="14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85736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643182"/>
            <a:ext cx="500066" cy="500066"/>
          </a:xfrm>
          <a:prstGeom prst="rect">
            <a:avLst/>
          </a:prstGeom>
          <a:noFill/>
        </p:spPr>
      </p:pic>
      <p:pic>
        <p:nvPicPr>
          <p:cNvPr id="16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286124"/>
            <a:ext cx="500066" cy="500066"/>
          </a:xfrm>
          <a:prstGeom prst="rect">
            <a:avLst/>
          </a:prstGeom>
          <a:noFill/>
        </p:spPr>
      </p:pic>
      <p:pic>
        <p:nvPicPr>
          <p:cNvPr id="17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929066"/>
            <a:ext cx="500066" cy="500066"/>
          </a:xfrm>
          <a:prstGeom prst="rect">
            <a:avLst/>
          </a:prstGeom>
          <a:noFill/>
        </p:spPr>
      </p:pic>
      <p:pic>
        <p:nvPicPr>
          <p:cNvPr id="18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4500570"/>
            <a:ext cx="500066" cy="500066"/>
          </a:xfrm>
          <a:prstGeom prst="rect">
            <a:avLst/>
          </a:prstGeom>
          <a:noFill/>
        </p:spPr>
      </p:pic>
      <p:pic>
        <p:nvPicPr>
          <p:cNvPr id="19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5072074"/>
            <a:ext cx="500066" cy="500066"/>
          </a:xfrm>
          <a:prstGeom prst="rect">
            <a:avLst/>
          </a:prstGeom>
          <a:noFill/>
        </p:spPr>
      </p:pic>
      <p:pic>
        <p:nvPicPr>
          <p:cNvPr id="20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5715016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:\фото зарядка\IMG_20191015_0803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68031" y="3500438"/>
            <a:ext cx="4147373" cy="2714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571612"/>
            <a:ext cx="7929618" cy="85725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Традиционная с использованием ОРУ</a:t>
            </a:r>
            <a:br>
              <a:rPr lang="ru-RU" sz="32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357166"/>
            <a:ext cx="7095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Arial" pitchFamily="34" charset="0"/>
                <a:cs typeface="Arial" pitchFamily="34" charset="0"/>
              </a:rPr>
              <a:t>Виды утренней гимнастики</a:t>
            </a:r>
            <a:endParaRPr lang="ru-RU" sz="4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214422"/>
            <a:ext cx="500066" cy="500066"/>
          </a:xfrm>
          <a:prstGeom prst="rect">
            <a:avLst/>
          </a:prstGeom>
          <a:noFill/>
        </p:spPr>
      </p:pic>
      <p:pic>
        <p:nvPicPr>
          <p:cNvPr id="17411" name="Picture 3" descr="H:\фото зарядка\IMG_20191015_0802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2000240"/>
            <a:ext cx="4429156" cy="276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H:\фото зарядка\IMG_20191015_1704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4071942"/>
            <a:ext cx="3786214" cy="26199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50004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Сюжетная утренняя гимнастика</a:t>
            </a:r>
            <a:br>
              <a:rPr lang="ru-RU" sz="36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dirty="0"/>
          </a:p>
        </p:txBody>
      </p:sp>
      <p:pic>
        <p:nvPicPr>
          <p:cNvPr id="5" name="Picture 9" descr="C:\Users\Марина\Desktop\ball-child-drawing-game-sport-bal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500042"/>
            <a:ext cx="642942" cy="642942"/>
          </a:xfrm>
          <a:prstGeom prst="rect">
            <a:avLst/>
          </a:prstGeom>
          <a:noFill/>
        </p:spPr>
      </p:pic>
      <p:pic>
        <p:nvPicPr>
          <p:cNvPr id="18434" name="Picture 2" descr="H:\фото зарядка\IMG_20191015_1704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1357298"/>
            <a:ext cx="3786214" cy="2548413"/>
          </a:xfrm>
          <a:prstGeom prst="rect">
            <a:avLst/>
          </a:prstGeom>
          <a:noFill/>
        </p:spPr>
      </p:pic>
      <p:pic>
        <p:nvPicPr>
          <p:cNvPr id="18437" name="Picture 5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071810"/>
            <a:ext cx="3000396" cy="22502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566204">
            <a:off x="5017788" y="2022712"/>
            <a:ext cx="3802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«Два весёлых гуся»</a:t>
            </a:r>
            <a:endParaRPr lang="ru-RU" sz="2800" b="1" i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250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SimSun</vt:lpstr>
      <vt:lpstr>Arial</vt:lpstr>
      <vt:lpstr>Calibri</vt:lpstr>
      <vt:lpstr>Times New Roman</vt:lpstr>
      <vt:lpstr>Тема Office</vt:lpstr>
      <vt:lpstr> Муниципальное дошкольное образовательное автономное учреждение  «Детский сад № 99 комбинированного вида «Домовенок» г. Орска»   </vt:lpstr>
      <vt:lpstr>Презентация PowerPoint</vt:lpstr>
      <vt:lpstr> Во время утренней гимнастики решаются следующие задачи: </vt:lpstr>
      <vt:lpstr>Структура утренней гимнастики: </vt:lpstr>
      <vt:lpstr>Презентация PowerPoint</vt:lpstr>
      <vt:lpstr>Какой должна быть утренняя гимнастика</vt:lpstr>
      <vt:lpstr>Традиционная с использованием ОРУ;  Игрового характера (2-3 игры с разной степени интенсивности 5-7 упражнений имитационного характера);  Сюжетная утренняя гимнастика;   С использованием полосы препятствий;  С включением оздоровительных пробежек;  С использованием простейших тренажеров и оборудования;  Утренняя гимнастика с музыкально-ритмическими движениям;  С использованием нетрадиционного оборудования.</vt:lpstr>
      <vt:lpstr>Традиционная с использованием ОРУ  </vt:lpstr>
      <vt:lpstr>Презентация PowerPoint</vt:lpstr>
      <vt:lpstr>С использованием простейшего    оборудования</vt:lpstr>
      <vt:lpstr>Утренняя гимнастика с  музыкально-ритмическими движениям </vt:lpstr>
      <vt:lpstr>«Рыбачок»</vt:lpstr>
      <vt:lpstr>С использованием нетрадиционного оборудования.</vt:lpstr>
      <vt:lpstr>Утренняя зарядка на свежем воздухе</vt:lpstr>
      <vt:lpstr>Нетрадиционные формы проведения утренней гимнастики</vt:lpstr>
      <vt:lpstr>Игровой стретчинг </vt:lpstr>
      <vt:lpstr>Степ-аэробика </vt:lpstr>
      <vt:lpstr>Гимнастика на фитболах</vt:lpstr>
      <vt:lpstr>Утренняя гимнастика с использованием простейших тренажеров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Max</cp:lastModifiedBy>
  <cp:revision>67</cp:revision>
  <dcterms:created xsi:type="dcterms:W3CDTF">2019-10-16T11:29:02Z</dcterms:created>
  <dcterms:modified xsi:type="dcterms:W3CDTF">2025-04-28T08:20:28Z</dcterms:modified>
</cp:coreProperties>
</file>