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9" r:id="rId4"/>
    <p:sldId id="259" r:id="rId5"/>
    <p:sldId id="260" r:id="rId6"/>
    <p:sldId id="271" r:id="rId7"/>
    <p:sldId id="270" r:id="rId8"/>
    <p:sldId id="273" r:id="rId9"/>
    <p:sldId id="274" r:id="rId10"/>
    <p:sldId id="289" r:id="rId11"/>
    <p:sldId id="275" r:id="rId12"/>
    <p:sldId id="267" r:id="rId13"/>
    <p:sldId id="277" r:id="rId14"/>
    <p:sldId id="291" r:id="rId15"/>
    <p:sldId id="266" r:id="rId16"/>
    <p:sldId id="288" r:id="rId17"/>
    <p:sldId id="282" r:id="rId18"/>
    <p:sldId id="278" r:id="rId19"/>
    <p:sldId id="281" r:id="rId20"/>
    <p:sldId id="283" r:id="rId21"/>
    <p:sldId id="284" r:id="rId22"/>
    <p:sldId id="285" r:id="rId23"/>
    <p:sldId id="286" r:id="rId24"/>
    <p:sldId id="265" r:id="rId25"/>
    <p:sldId id="264" r:id="rId26"/>
    <p:sldId id="287" r:id="rId27"/>
    <p:sldId id="263" r:id="rId28"/>
    <p:sldId id="262" r:id="rId29"/>
    <p:sldId id="290" r:id="rId30"/>
    <p:sldId id="26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13" autoAdjust="0"/>
    <p:restoredTop sz="93011" autoAdjust="0"/>
  </p:normalViewPr>
  <p:slideViewPr>
    <p:cSldViewPr>
      <p:cViewPr>
        <p:scale>
          <a:sx n="70" d="100"/>
          <a:sy n="70" d="100"/>
        </p:scale>
        <p:origin x="-138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AAC12-97C9-41A7-9270-3183A0B5E93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803F1-C7F9-42F3-8048-A355D6DC9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803F1-C7F9-42F3-8048-A355D6DC97B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http://www.hqoboi.com/img/other2/svobodnaya-tematika_195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4" descr="110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3068960"/>
            <a:ext cx="2195736" cy="2195736"/>
          </a:xfrm>
          <a:prstGeom prst="rect">
            <a:avLst/>
          </a:prstGeom>
          <a:noFill/>
        </p:spPr>
      </p:pic>
      <p:pic>
        <p:nvPicPr>
          <p:cNvPr id="11" name="Picture 12" descr="http://li-web.ru/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4509120"/>
            <a:ext cx="2573808" cy="1693566"/>
          </a:xfrm>
          <a:prstGeom prst="rect">
            <a:avLst/>
          </a:prstGeom>
          <a:noFill/>
        </p:spPr>
      </p:pic>
      <p:pic>
        <p:nvPicPr>
          <p:cNvPr id="14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 rot="4440927">
            <a:off x="2998308" y="1462702"/>
            <a:ext cx="520003" cy="465789"/>
          </a:xfrm>
          <a:prstGeom prst="rect">
            <a:avLst/>
          </a:prstGeom>
          <a:noFill/>
        </p:spPr>
      </p:pic>
      <p:pic>
        <p:nvPicPr>
          <p:cNvPr id="15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 rot="834491">
            <a:off x="1691680" y="1194048"/>
            <a:ext cx="647377" cy="579883"/>
          </a:xfrm>
          <a:prstGeom prst="rect">
            <a:avLst/>
          </a:prstGeom>
          <a:noFill/>
        </p:spPr>
      </p:pic>
      <p:pic>
        <p:nvPicPr>
          <p:cNvPr id="16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 rot="20765509" flipH="1">
            <a:off x="2467716" y="455488"/>
            <a:ext cx="474757" cy="425260"/>
          </a:xfrm>
          <a:prstGeom prst="rect">
            <a:avLst/>
          </a:prstGeom>
          <a:noFill/>
        </p:spPr>
      </p:pic>
      <p:pic>
        <p:nvPicPr>
          <p:cNvPr id="17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 rot="17860795" flipH="1">
            <a:off x="2387954" y="1542099"/>
            <a:ext cx="282402" cy="252959"/>
          </a:xfrm>
          <a:prstGeom prst="rect">
            <a:avLst/>
          </a:prstGeom>
          <a:noFill/>
        </p:spPr>
      </p:pic>
      <p:pic>
        <p:nvPicPr>
          <p:cNvPr id="18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 rot="1184213" flipH="1">
            <a:off x="3250070" y="372908"/>
            <a:ext cx="282402" cy="252959"/>
          </a:xfrm>
          <a:prstGeom prst="rect">
            <a:avLst/>
          </a:prstGeom>
          <a:noFill/>
        </p:spPr>
      </p:pic>
      <p:pic>
        <p:nvPicPr>
          <p:cNvPr id="19" name="Picture 24" descr="http://kira-scrap.ru/KATALOG/OFORMLENIE/1/0_8ba16_f0ee499e_L.png"/>
          <p:cNvPicPr>
            <a:picLocks noChangeAspect="1" noChangeArrowheads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059832" y="0"/>
            <a:ext cx="4762500" cy="2295526"/>
          </a:xfrm>
          <a:prstGeom prst="rect">
            <a:avLst/>
          </a:prstGeom>
          <a:noFill/>
        </p:spPr>
      </p:pic>
      <p:pic>
        <p:nvPicPr>
          <p:cNvPr id="21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 rot="4760048">
            <a:off x="2262221" y="1712230"/>
            <a:ext cx="728934" cy="886319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0" y="0"/>
            <a:ext cx="9144000" cy="6858001"/>
          </a:xfrm>
          <a:prstGeom prst="rect">
            <a:avLst/>
          </a:prstGeom>
          <a:noFill/>
          <a:ln w="222250" cmpd="tri">
            <a:solidFill>
              <a:srgbClr val="00B0F0">
                <a:alpha val="87000"/>
              </a:srgb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87624" y="548680"/>
            <a:ext cx="3960440" cy="3960440"/>
          </a:xfrm>
          <a:prstGeom prst="rect">
            <a:avLst/>
          </a:prstGeom>
          <a:noFill/>
        </p:spPr>
      </p:pic>
      <p:pic>
        <p:nvPicPr>
          <p:cNvPr id="20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 rot="3367660">
            <a:off x="2629973" y="626837"/>
            <a:ext cx="727507" cy="885062"/>
          </a:xfrm>
          <a:prstGeom prst="rect">
            <a:avLst/>
          </a:prstGeom>
          <a:noFill/>
        </p:spPr>
      </p:pic>
      <p:pic>
        <p:nvPicPr>
          <p:cNvPr id="22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99592" y="0"/>
            <a:ext cx="3960440" cy="3960440"/>
          </a:xfrm>
          <a:prstGeom prst="rect">
            <a:avLst/>
          </a:prstGeom>
          <a:noFill/>
        </p:spPr>
      </p:pic>
      <p:pic>
        <p:nvPicPr>
          <p:cNvPr id="12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 rot="2685555">
            <a:off x="626085" y="1528055"/>
            <a:ext cx="1617183" cy="213885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218" name="Picture 2" descr="http://www.hqoboi.com/img/other2/svobodnaya-tematika_195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20" name="Picture 4" descr="110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3068960"/>
            <a:ext cx="2195736" cy="2195736"/>
          </a:xfrm>
          <a:prstGeom prst="rect">
            <a:avLst/>
          </a:prstGeom>
          <a:noFill/>
        </p:spPr>
      </p:pic>
      <p:pic>
        <p:nvPicPr>
          <p:cNvPr id="9228" name="Picture 12" descr="http://li-web.ru/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4509120"/>
            <a:ext cx="2573808" cy="1693566"/>
          </a:xfrm>
          <a:prstGeom prst="rect">
            <a:avLst/>
          </a:prstGeom>
          <a:noFill/>
        </p:spPr>
      </p:pic>
      <p:pic>
        <p:nvPicPr>
          <p:cNvPr id="17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 rot="4440927">
            <a:off x="3130519" y="1462702"/>
            <a:ext cx="520003" cy="465789"/>
          </a:xfrm>
          <a:prstGeom prst="rect">
            <a:avLst/>
          </a:prstGeom>
          <a:noFill/>
        </p:spPr>
      </p:pic>
      <p:pic>
        <p:nvPicPr>
          <p:cNvPr id="18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 rot="834491">
            <a:off x="1823891" y="1194048"/>
            <a:ext cx="647377" cy="579883"/>
          </a:xfrm>
          <a:prstGeom prst="rect">
            <a:avLst/>
          </a:prstGeom>
          <a:noFill/>
        </p:spPr>
      </p:pic>
      <p:pic>
        <p:nvPicPr>
          <p:cNvPr id="22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 rot="20765509" flipH="1">
            <a:off x="2599927" y="455488"/>
            <a:ext cx="474757" cy="425260"/>
          </a:xfrm>
          <a:prstGeom prst="rect">
            <a:avLst/>
          </a:prstGeom>
          <a:noFill/>
        </p:spPr>
      </p:pic>
      <p:pic>
        <p:nvPicPr>
          <p:cNvPr id="24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 rot="17860795" flipH="1">
            <a:off x="2520165" y="1542099"/>
            <a:ext cx="282402" cy="252959"/>
          </a:xfrm>
          <a:prstGeom prst="rect">
            <a:avLst/>
          </a:prstGeom>
          <a:noFill/>
        </p:spPr>
      </p:pic>
      <p:pic>
        <p:nvPicPr>
          <p:cNvPr id="25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 rot="1184213" flipH="1">
            <a:off x="3382281" y="372908"/>
            <a:ext cx="282402" cy="252959"/>
          </a:xfrm>
          <a:prstGeom prst="rect">
            <a:avLst/>
          </a:prstGeom>
          <a:noFill/>
        </p:spPr>
      </p:pic>
      <p:pic>
        <p:nvPicPr>
          <p:cNvPr id="9240" name="Picture 24" descr="http://kira-scrap.ru/KATALOG/OFORMLENIE/1/0_8ba16_f0ee499e_L.png"/>
          <p:cNvPicPr>
            <a:picLocks noChangeAspect="1" noChangeArrowheads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347864" y="0"/>
            <a:ext cx="4762500" cy="2295526"/>
          </a:xfrm>
          <a:prstGeom prst="rect">
            <a:avLst/>
          </a:prstGeom>
          <a:noFill/>
        </p:spPr>
      </p:pic>
      <p:pic>
        <p:nvPicPr>
          <p:cNvPr id="36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 rot="4760048">
            <a:off x="2262221" y="1712230"/>
            <a:ext cx="728934" cy="886319"/>
          </a:xfrm>
          <a:prstGeom prst="rect">
            <a:avLst/>
          </a:prstGeom>
          <a:noFill/>
        </p:spPr>
      </p:pic>
      <p:pic>
        <p:nvPicPr>
          <p:cNvPr id="37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 rot="3367660">
            <a:off x="2629973" y="626837"/>
            <a:ext cx="727507" cy="885062"/>
          </a:xfrm>
          <a:prstGeom prst="rect">
            <a:avLst/>
          </a:prstGeom>
          <a:noFill/>
        </p:spPr>
      </p:pic>
      <p:pic>
        <p:nvPicPr>
          <p:cNvPr id="38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99592" y="0"/>
            <a:ext cx="3960440" cy="3960440"/>
          </a:xfrm>
          <a:prstGeom prst="rect">
            <a:avLst/>
          </a:prstGeom>
          <a:noFill/>
        </p:spPr>
      </p:pic>
      <p:pic>
        <p:nvPicPr>
          <p:cNvPr id="39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51992" y="152400"/>
            <a:ext cx="3960440" cy="3960440"/>
          </a:xfrm>
          <a:prstGeom prst="rect">
            <a:avLst/>
          </a:prstGeom>
          <a:noFill/>
        </p:spPr>
      </p:pic>
      <p:pic>
        <p:nvPicPr>
          <p:cNvPr id="9230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 rot="2525172">
            <a:off x="684484" y="1607470"/>
            <a:ext cx="1617183" cy="2138855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 userDrawn="1"/>
        </p:nvSpPr>
        <p:spPr>
          <a:xfrm>
            <a:off x="0" y="116632"/>
            <a:ext cx="9144000" cy="6858000"/>
          </a:xfrm>
          <a:prstGeom prst="rect">
            <a:avLst/>
          </a:prstGeom>
          <a:solidFill>
            <a:srgbClr val="E3DFF7">
              <a:alpha val="69000"/>
            </a:srgbClr>
          </a:solidFill>
          <a:ln w="222250" cmpd="tri">
            <a:solidFill>
              <a:srgbClr val="00B0F0">
                <a:alpha val="87000"/>
              </a:srgb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9BD52-5950-4F4F-8684-D99FAF53D51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7CC8F-F76F-44D9-871F-21C09AA99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isk.yandex.ru/i/C9tJsJCikjQOy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isk.yandex.ru/i/ZdvJvKeTjrWhFA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disk.yandex.ru/i/9CMm16gPjXnJGw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disk.yandex.ru/i/v95hXYwgAl8wpQ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ENOVO\Desktop\&#1080;&#1075;&#1088;&#1099;%20&#1101;&#1082;&#1086;&#1083;&#1086;&#1075;&#1080;&#1103;\&#1053;&#1086;&#1074;&#1099;&#1081;%20&#1087;&#1088;&#1086;&#1077;&#1082;&#1090;.mp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ENOVO\Desktop\&#1080;&#1075;&#1088;&#1099;%20&#1101;&#1082;&#1086;&#1083;&#1086;&#1075;&#1080;&#1103;\&#1087;&#1086;&#1084;&#1086;&#1075;&#1080;%20&#1047;&#1086;&#1083;&#1091;&#1096;&#1082;&#1077;.m4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1628801"/>
            <a:ext cx="5182344" cy="197165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Georgia" pitchFamily="18" charset="0"/>
              </a:rPr>
              <a:t>Мастер-класс для педагогов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«Дидактическая игра</a:t>
            </a:r>
            <a:b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как средство экологического воспитания дошкольников»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678" y="3714752"/>
            <a:ext cx="5601804" cy="3143248"/>
          </a:xfrm>
        </p:spPr>
        <p:txBody>
          <a:bodyPr>
            <a:normAutofit lnSpcReduction="10000"/>
          </a:bodyPr>
          <a:lstStyle/>
          <a:p>
            <a:pPr algn="r">
              <a:defRPr/>
            </a:pP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 воспитатель   </a:t>
            </a:r>
          </a:p>
          <a:p>
            <a:pPr algn="r">
              <a:defRPr/>
            </a:pPr>
            <a:r>
              <a:rPr lang="ru-RU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квалификационной категории</a:t>
            </a:r>
          </a:p>
          <a:p>
            <a:pPr algn="r">
              <a:defRPr/>
            </a:pPr>
            <a:r>
              <a:rPr lang="ru-RU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Танцура Ольга Геннадьевна</a:t>
            </a:r>
          </a:p>
          <a:p>
            <a:pPr algn="r">
              <a:defRPr/>
            </a:pPr>
            <a:endParaRPr lang="ru-RU" sz="2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sz="2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ru-RU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Орск -2022</a:t>
            </a:r>
            <a:endParaRPr lang="ru-RU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42852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«Детский сад № 123 «Гармония» комбинированного вида г. Орска»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78684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  из бросового   материала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«Времена года», «Чей листок?», «Чей хвостик?»,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«Сортировка мусора»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LENOVO\Desktop\игры экология\изображение_viber_2022-11-09_19-34-02-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3714752"/>
            <a:ext cx="2317968" cy="292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LENOVO\Desktop\игры экология\изображение_viber_2022-11-09_19-34-12-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285992"/>
            <a:ext cx="2280140" cy="2647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LENOVO\Desktop\игры экология\изображение_viber_2022-11-09_19-34-24-7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4061574"/>
            <a:ext cx="2348857" cy="279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LENOVO\Desktop\игры экология\изображение_viber_2022-11-09_19-34-02-6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285992"/>
            <a:ext cx="2071702" cy="2576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786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  из бросового материала  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«Когда наша планета радуется?», «Когда наша планета грустит?».</a:t>
            </a:r>
          </a:p>
        </p:txBody>
      </p:sp>
      <p:pic>
        <p:nvPicPr>
          <p:cNvPr id="5122" name="Picture 2" descr="C:\Users\LENOVO\Desktop\игры экология\изображение_viber_2022-11-09_19-34-04-8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928802"/>
            <a:ext cx="4150018" cy="435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LENOVO\Desktop\игры экология\изображение_viber_2022-11-09_19-35-32-5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71677"/>
            <a:ext cx="3929090" cy="423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928670"/>
            <a:ext cx="64294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Дидактические игры из бросового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материала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«Когда наша планета радуется?»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«Когда наша планета грустит?»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Ссылка на видео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disk.yandex.ru/i/C9tJsJCikjQOyg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357166"/>
            <a:ext cx="7572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Словесные игры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Игры – загадки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1500174"/>
            <a:ext cx="41434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Развивать логическое мышление, умение отгадывать загадки. Развивать связную речь, обогащать словарь. Воспитывать интерес к окружающему миру природы, заботливое к нему отношение.</a:t>
            </a:r>
          </a:p>
          <a:p>
            <a:pPr algn="ctr"/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Темы для игр –загадок: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«Что бывает желтое?»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«Что бывает круглое?»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«Летает- не летает»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«Что бывает зимой? (летом, осенью, весной)»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«Животные домашние и дикие»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«Фрукты, овощи, ягоды, семена»</a:t>
            </a:r>
          </a:p>
          <a:p>
            <a:pPr algn="ctr"/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LENOVO\Desktop\игры экология\изображение_viber_2022-11-10_08-01-41-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428736"/>
            <a:ext cx="2809109" cy="209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LENOVO\Desktop\игры экология\изображение_viber_2022-11-10_08-01-41-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357562"/>
            <a:ext cx="2786083" cy="208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LENOVO\Desktop\игры экология\изображение_viber_2022-11-10_08-13-49-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232469"/>
            <a:ext cx="2357251" cy="1625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3108" y="1357298"/>
            <a:ext cx="57150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Словесные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Игры-загадки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Ссылка на видео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disk.yandex.ru/i/ZdvJvKeTjrWhFA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428604"/>
            <a:ext cx="80940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–поручения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«Разложи по корзинкам», «Вершки-корешки».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428736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закрепление знаний об овощах, фруктах, ягодах,  плодах, семенах; формирование экологической культуры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214554"/>
            <a:ext cx="1768073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857736"/>
            <a:ext cx="2667019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822017"/>
            <a:ext cx="2714644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LENOVO\Desktop\игры экология\изображение_viber_2022-11-09_19-34-22-2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2214554"/>
            <a:ext cx="3350097" cy="2451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LENOVO\Desktop\игры экология\изображение_viber_2022-11-09_19-35-43-1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2214554"/>
            <a:ext cx="2564890" cy="2643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1285860"/>
            <a:ext cx="635798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Словесные игры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Игры-беседы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Ссылка на видео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disk.yandex.ru/i/9CMm16gPjXnJGw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786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Настольно-печатные игры   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100010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Игры-лото, игры-бродилки, игры-сравнения,         игры-половинки.</a:t>
            </a:r>
            <a:endParaRPr lang="ru-RU" sz="2400" dirty="0"/>
          </a:p>
        </p:txBody>
      </p:sp>
      <p:pic>
        <p:nvPicPr>
          <p:cNvPr id="1026" name="Picture 2" descr="C:\Users\LENOVO\Downloads\MyCollages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85926"/>
            <a:ext cx="4000528" cy="4000528"/>
          </a:xfrm>
          <a:prstGeom prst="rect">
            <a:avLst/>
          </a:prstGeom>
          <a:noFill/>
        </p:spPr>
      </p:pic>
      <p:pic>
        <p:nvPicPr>
          <p:cNvPr id="1027" name="Picture 3" descr="C:\Users\LENOVO\Downloads\MyCollages (1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785926"/>
            <a:ext cx="4048120" cy="4048120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000100" y="6072206"/>
            <a:ext cx="72152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Первоцветы Оренбуржья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», 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Дикие и домашние животные Оренбуржья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»,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что ест?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786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Настольно-печатные игры   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100010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Игры-лото, игры-бродилки, игры-сравнения, игры-половинки, лэпбуки</a:t>
            </a:r>
            <a:endParaRPr lang="ru-RU" sz="2400" dirty="0"/>
          </a:p>
        </p:txBody>
      </p:sp>
      <p:pic>
        <p:nvPicPr>
          <p:cNvPr id="2050" name="Picture 2" descr="C:\Users\LENOVO\Downloads\MyCollages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00240"/>
            <a:ext cx="4214842" cy="4214842"/>
          </a:xfrm>
          <a:prstGeom prst="rect">
            <a:avLst/>
          </a:prstGeom>
          <a:noFill/>
        </p:spPr>
      </p:pic>
      <p:pic>
        <p:nvPicPr>
          <p:cNvPr id="2051" name="Picture 3" descr="C:\Users\LENOVO\Downloads\MyCollages (1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000240"/>
            <a:ext cx="4190996" cy="41909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28662" y="6215082"/>
            <a:ext cx="70723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Чья тень? «Животный мир нашего края»,  лэпбук «В гостях у Лесовичка»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786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Настольно-печатные игры   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100010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Игры-лото, игры-бродилки, игры-сравнения,          игры-половинки.</a:t>
            </a:r>
            <a:endParaRPr lang="ru-RU" sz="2400" dirty="0"/>
          </a:p>
        </p:txBody>
      </p:sp>
      <p:pic>
        <p:nvPicPr>
          <p:cNvPr id="4098" name="Picture 2" descr="C:\Users\LENOVO\Desktop\игры экология\изображение_viber_2022-11-09_19-33-36-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3714752"/>
            <a:ext cx="3286148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LENOVO\Desktop\игры экология\изображение_viber_2022-11-09_19-34-04-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14489"/>
            <a:ext cx="3429024" cy="237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LENOVO\Desktop\игры экология\изображение_viber_2022-11-09_19-34-06-4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714489"/>
            <a:ext cx="3500461" cy="250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14348" y="6211669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Четвертый лишний</a:t>
            </a:r>
            <a:r>
              <a:rPr lang="ru-RU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Назови одним словом</a:t>
            </a:r>
            <a:r>
              <a:rPr lang="ru-RU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Шнуровочки</a:t>
            </a:r>
            <a:r>
              <a:rPr lang="ru-RU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».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785794"/>
            <a:ext cx="835824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Актуальность:</a:t>
            </a:r>
          </a:p>
          <a:p>
            <a:pPr algn="just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Экологическое воспитание дошкольников - новое направление педагогики, которое  сменило традиционно представленное в программах ознакомление детей с природой.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Результатом экологического воспитания является экологическая культура личности. Составные экологической культуры личности дошкольника - это знания о природе и их экологическая направленность, умение использовать их в реальной жизни, в поведении, в разнообразной деятельности 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(в играх, труде, быту, в образовательной  деятельности, на прогулках)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Для себя мы определили, что экологическое воспитание - это обширная тема.  Поскольку игровая деятельность является ведущей,   игры можно включить в любой фрагмент образовательной деятельности.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786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Настольно-печатные игры   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100010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Игры-лото, игры-бродилки, игры-сравнения, игры-половинки.</a:t>
            </a:r>
            <a:endParaRPr lang="ru-RU" sz="2400" dirty="0"/>
          </a:p>
        </p:txBody>
      </p:sp>
      <p:pic>
        <p:nvPicPr>
          <p:cNvPr id="5122" name="Picture 2" descr="C:\Users\LENOVO\Desktop\игры экология\изображение_viber_2022-11-09_19-35-37-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897657"/>
            <a:ext cx="3571900" cy="3052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LENOVO\Desktop\игры экология\изображение_viber_2022-11-09_19-34-23-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3905" y="3286125"/>
            <a:ext cx="4075747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348" y="6211669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Разрезные картинки «Животные</a:t>
            </a:r>
            <a:r>
              <a:rPr lang="ru-RU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растет живое?</a:t>
            </a:r>
            <a:r>
              <a:rPr lang="ru-RU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».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786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Настольно-печатные игры   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100010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Игры-лото, игры-бродилки, игры-сравнения, игры-половинки.</a:t>
            </a:r>
            <a:endParaRPr lang="ru-RU" sz="2400" dirty="0"/>
          </a:p>
        </p:txBody>
      </p:sp>
      <p:pic>
        <p:nvPicPr>
          <p:cNvPr id="6146" name="Picture 2" descr="C:\Users\LENOVO\Desktop\игры экология\изображение_viber_2022-11-09_19-34-20-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173" y="1857364"/>
            <a:ext cx="3995075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LENOVO\Desktop\игры экология\изображение_viber_2022-11-09_19-37-16-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2803" y="2786058"/>
            <a:ext cx="4228875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348" y="6211669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«Кто что ест?</a:t>
            </a:r>
            <a:r>
              <a:rPr lang="ru-RU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Чей хвостик?</a:t>
            </a:r>
            <a:r>
              <a:rPr lang="ru-RU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».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786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Настольно-печатные игры   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100010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Игры-лото, игры-бродилки, игры-сравнения, игры-половинки.</a:t>
            </a:r>
            <a:endParaRPr lang="ru-RU" sz="2400" dirty="0"/>
          </a:p>
        </p:txBody>
      </p:sp>
      <p:pic>
        <p:nvPicPr>
          <p:cNvPr id="7170" name="Picture 2" descr="C:\Users\LENOVO\Desktop\игры экология\изображение_viber_2022-11-09_19-37-25-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09" y="1785926"/>
            <a:ext cx="409962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LENOVO\Desktop\игры экология\изображение_viber_2022-11-09_19-35-39-8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214686"/>
            <a:ext cx="4132780" cy="307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348" y="6211669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«Кто что ест?</a:t>
            </a:r>
            <a:r>
              <a:rPr lang="ru-RU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где живет?</a:t>
            </a:r>
            <a:r>
              <a:rPr lang="ru-RU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».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786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Настольно-печатные игры   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100010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Игры-лото, игры-бродилки, игры-сравнения, игры-половинки.</a:t>
            </a:r>
            <a:endParaRPr lang="ru-RU" sz="2400" dirty="0"/>
          </a:p>
        </p:txBody>
      </p:sp>
      <p:pic>
        <p:nvPicPr>
          <p:cNvPr id="8194" name="Picture 2" descr="C:\Users\LENOVO\Desktop\игры экология\изображение_viber_2022-11-09_19-35-36-4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857364"/>
            <a:ext cx="6774387" cy="4454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14348" y="6211669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Кубики Блума «Красная книга</a:t>
            </a:r>
            <a:r>
              <a:rPr lang="ru-RU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Времена года», «Насекомые» и др.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00042"/>
            <a:ext cx="82153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Игры-путешествия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Настольно-напольное дидактическое пособие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 тропинкам Оренбуржья»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714488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ознакомление дошкольников с родным краем, включая природу, растения, животных, занесенных в Красную книгу Оренбуржья.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10" descr="IMG_20220209_092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2857496"/>
            <a:ext cx="4899031" cy="3674273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5" name="Содержимое 9" descr="IMG_20220208_161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714620"/>
            <a:ext cx="2915835" cy="3887779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IMG_20220208_145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8886" y="1785926"/>
            <a:ext cx="4123694" cy="4781543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19458" name="Picture 2" descr="C:\Users\LENOVO\Desktop\Screenshot_2.jpg"/>
          <p:cNvPicPr>
            <a:picLocks noChangeAspect="1" noChangeArrowheads="1"/>
          </p:cNvPicPr>
          <p:nvPr/>
        </p:nvPicPr>
        <p:blipFill>
          <a:blip r:embed="rId3"/>
          <a:srcRect l="1744" r="2325" b="428"/>
          <a:stretch>
            <a:fillRect/>
          </a:stretch>
        </p:blipFill>
        <p:spPr bwMode="auto">
          <a:xfrm>
            <a:off x="285720" y="428604"/>
            <a:ext cx="3929090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1" y="928670"/>
            <a:ext cx="57150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Игры-путешествия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 тропинкам Оренбуржья»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Ссылка на видео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disk.yandex.ru/i/v95hXYwgAl8wpQ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500042"/>
            <a:ext cx="78581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Игра –путешествие 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 стране Экологии» 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4414" y="1071546"/>
            <a:ext cx="7572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воспитание чувства любви к природе, уважения ко всему живому, формирование экологической культуры.</a:t>
            </a:r>
          </a:p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 flipV="1">
            <a:off x="714348" y="1643050"/>
            <a:ext cx="3309962" cy="2482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071942"/>
            <a:ext cx="3381398" cy="2536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071942"/>
            <a:ext cx="4429156" cy="2594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t="7937" r="14643" b="19047"/>
          <a:stretch>
            <a:fillRect/>
          </a:stretch>
        </p:blipFill>
        <p:spPr bwMode="auto">
          <a:xfrm>
            <a:off x="4214810" y="1643050"/>
            <a:ext cx="4643470" cy="2455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571876"/>
            <a:ext cx="4143404" cy="313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050" y="500042"/>
            <a:ext cx="230387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571480"/>
            <a:ext cx="2232438" cy="297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714356"/>
            <a:ext cx="3038371" cy="2896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714752"/>
            <a:ext cx="3548064" cy="26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Новый проект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1471" y="1357298"/>
            <a:ext cx="8128055" cy="457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5786" y="571480"/>
            <a:ext cx="75009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Повысить уровень профессиональной компетентности у педагогов дошкольного образования по использованию дидактических игр для экологического воспитания дошкольников.</a:t>
            </a:r>
          </a:p>
          <a:p>
            <a:pPr algn="ctr"/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2500306"/>
            <a:ext cx="77153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- Использовать полученные знания по экологии в разных видах деятельности;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Продемонстрировать некоторые дидактические игры  экологической направленности;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-   Воспитывать любовь к природе;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  Поделиться приобретённым опытом с коллегами.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500043"/>
            <a:ext cx="7715304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Экологическое  воспитание посредством дидактических  игр является самым результативным и естественным.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дидактических игр в образовательной и воспитательной деятельности помогает дошкольнику:</a:t>
            </a:r>
          </a:p>
          <a:p>
            <a:pPr algn="just"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овладеть основными культурными способами деятельности, проявлять инициативу и самостоятельность в разных видах деятельности;</a:t>
            </a:r>
          </a:p>
          <a:p>
            <a:pPr algn="just"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развивать воображение, которое реализуется в разных видах деятельности, и прежде всего в игре;</a:t>
            </a:r>
          </a:p>
          <a:p>
            <a:pPr algn="just"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овладеть разными формами и видами игры, научиться подчиняться правилам и социальным нормам;</a:t>
            </a:r>
          </a:p>
          <a:p>
            <a:pPr algn="just"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получить представления из области живой и неживой природы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2857488" y="214290"/>
            <a:ext cx="3286148" cy="200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43240" y="3000372"/>
            <a:ext cx="2786082" cy="20717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с предметами, игрушками  (природным и бросовым  материалами)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5720" y="1928802"/>
            <a:ext cx="2357454" cy="128588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Словесные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игры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00826" y="2000240"/>
            <a:ext cx="2357454" cy="1214446"/>
          </a:xfrm>
          <a:prstGeom prst="roundRect">
            <a:avLst>
              <a:gd name="adj" fmla="val 88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Настольно-печатные игры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4349969" y="2365147"/>
            <a:ext cx="428628" cy="27031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8703336">
            <a:off x="2324762" y="1455685"/>
            <a:ext cx="428628" cy="27031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2122047">
            <a:off x="6253755" y="1527844"/>
            <a:ext cx="428628" cy="27031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1316536" y="3541192"/>
            <a:ext cx="404976" cy="32346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0034" y="4143380"/>
            <a:ext cx="2500330" cy="25003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Игры-загадки, игры-предложения, игры-беседы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57950" y="4143380"/>
            <a:ext cx="2428892" cy="242889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Игры-лото, игры-бродилки, игры-сравнения, игры-половинки, шашки и другие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7388766" y="3541192"/>
            <a:ext cx="404976" cy="32346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7868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  с предметами, игрушками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«Угадай, что в руке»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000240"/>
            <a:ext cx="8501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формирование  знаний об окружающем мире, воспитание познавательных интересов, любви к природе, бережного  отношения к ней.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LENOVO\Downloads\MyCollages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071810"/>
            <a:ext cx="3429024" cy="3429024"/>
          </a:xfrm>
          <a:prstGeom prst="rect">
            <a:avLst/>
          </a:prstGeom>
          <a:noFill/>
        </p:spPr>
      </p:pic>
      <p:pic>
        <p:nvPicPr>
          <p:cNvPr id="1027" name="Picture 3" descr="C:\Users\LENOVO\Downloads\MyCollages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071810"/>
            <a:ext cx="3429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7868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  с природным  материалом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«Помоги Золушке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помоги Золушке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5908" y="1785926"/>
            <a:ext cx="8128058" cy="457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7868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  с природным  материалом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«Помоги Золушке»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857364"/>
            <a:ext cx="8501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формирование  знаний об окружающем мире, воспитание познавательных интересов, любви к природе, бережного  отношения к ней, а так же экологического поведения в природе.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LENOVO\Desktop\игры экология\изображение_viber_2022-11-09_19-37-16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4786298"/>
            <a:ext cx="2447046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LENOVO\Desktop\игры экология\изображение_viber_2022-11-09_19-34-04-7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786058"/>
            <a:ext cx="3271688" cy="22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LENOVO\Desktop\игры экология\изображение_viber_2022-11-09_19-34-14-1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857496"/>
            <a:ext cx="3399657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82153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  из бросового  материала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Крестики-нолики «Времена года», шашки «Пчелки и Божьи коровки»,  «Подбери по цвету».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LENOVO\Desktop\игры экология\MyColl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214554"/>
            <a:ext cx="4143404" cy="4143404"/>
          </a:xfrm>
          <a:prstGeom prst="rect">
            <a:avLst/>
          </a:prstGeom>
          <a:noFill/>
        </p:spPr>
      </p:pic>
      <p:pic>
        <p:nvPicPr>
          <p:cNvPr id="3075" name="Picture 3" descr="C:\Users\LENOVO\Desktop\игры экология\MyCollages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285992"/>
            <a:ext cx="4048120" cy="4048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7868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  из бросового   материала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«Экологические круги»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LENOVO\Desktop\10 группа фото\рппс 22\изображение_viber_2022-09-28_20-43-17-3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803785"/>
            <a:ext cx="6334171" cy="4750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546</Words>
  <Application>Microsoft Office PowerPoint</Application>
  <PresentationFormat>Экран (4:3)</PresentationFormat>
  <Paragraphs>118</Paragraphs>
  <Slides>30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Мастер-класс для педагогов «Дидактическая игра как средство экологического воспитания дошкольников»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Пользователь Windows</cp:lastModifiedBy>
  <cp:revision>90</cp:revision>
  <dcterms:created xsi:type="dcterms:W3CDTF">2014-08-13T11:18:13Z</dcterms:created>
  <dcterms:modified xsi:type="dcterms:W3CDTF">2022-11-14T19:09:43Z</dcterms:modified>
</cp:coreProperties>
</file>