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5" r:id="rId11"/>
    <p:sldId id="268" r:id="rId12"/>
    <p:sldId id="269" r:id="rId13"/>
    <p:sldId id="271" r:id="rId14"/>
    <p:sldId id="272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35D8-B827-414C-AF09-9919D3C8C719}" type="datetimeFigureOut">
              <a:rPr lang="ru-RU" smtClean="0"/>
              <a:t>пн 28.04.25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82C6-4A08-4CB3-A31F-D915829C7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230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35D8-B827-414C-AF09-9919D3C8C719}" type="datetimeFigureOut">
              <a:rPr lang="ru-RU" smtClean="0"/>
              <a:t>пн 28.04.25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82C6-4A08-4CB3-A31F-D915829C7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25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35D8-B827-414C-AF09-9919D3C8C719}" type="datetimeFigureOut">
              <a:rPr lang="ru-RU" smtClean="0"/>
              <a:t>пн 28.04.25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82C6-4A08-4CB3-A31F-D915829C7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4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35D8-B827-414C-AF09-9919D3C8C719}" type="datetimeFigureOut">
              <a:rPr lang="ru-RU" smtClean="0"/>
              <a:t>пн 28.04.25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82C6-4A08-4CB3-A31F-D915829C7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61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35D8-B827-414C-AF09-9919D3C8C719}" type="datetimeFigureOut">
              <a:rPr lang="ru-RU" smtClean="0"/>
              <a:t>пн 28.04.25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82C6-4A08-4CB3-A31F-D915829C7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9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35D8-B827-414C-AF09-9919D3C8C719}" type="datetimeFigureOut">
              <a:rPr lang="ru-RU" smtClean="0"/>
              <a:t>пн 28.04.25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82C6-4A08-4CB3-A31F-D915829C7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698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35D8-B827-414C-AF09-9919D3C8C719}" type="datetimeFigureOut">
              <a:rPr lang="ru-RU" smtClean="0"/>
              <a:t>пн 28.04.25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82C6-4A08-4CB3-A31F-D915829C7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727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35D8-B827-414C-AF09-9919D3C8C719}" type="datetimeFigureOut">
              <a:rPr lang="ru-RU" smtClean="0"/>
              <a:t>пн 28.04.25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82C6-4A08-4CB3-A31F-D915829C7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22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35D8-B827-414C-AF09-9919D3C8C719}" type="datetimeFigureOut">
              <a:rPr lang="ru-RU" smtClean="0"/>
              <a:t>пн 28.04.25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82C6-4A08-4CB3-A31F-D915829C7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510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35D8-B827-414C-AF09-9919D3C8C719}" type="datetimeFigureOut">
              <a:rPr lang="ru-RU" smtClean="0"/>
              <a:t>пн 28.04.25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82C6-4A08-4CB3-A31F-D915829C7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13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735D8-B827-414C-AF09-9919D3C8C719}" type="datetimeFigureOut">
              <a:rPr lang="ru-RU" smtClean="0"/>
              <a:t>пн 28.04.25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82C6-4A08-4CB3-A31F-D915829C7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207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735D8-B827-414C-AF09-9919D3C8C719}" type="datetimeFigureOut">
              <a:rPr lang="ru-RU" smtClean="0"/>
              <a:t>пн 28.04.25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F82C6-4A08-4CB3-A31F-D915829C7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919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03007" y="1615053"/>
            <a:ext cx="8985985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Проект</a:t>
            </a:r>
          </a:p>
          <a:p>
            <a:pPr algn="ctr"/>
            <a:r>
              <a:rPr lang="ru-RU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Технологии ТРИЗ по ФГОС </a:t>
            </a:r>
          </a:p>
          <a:p>
            <a:pPr algn="ctr"/>
            <a:r>
              <a:rPr lang="ru-RU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 ДОУ</a:t>
            </a:r>
            <a:endParaRPr lang="ru-RU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48657" y="5755920"/>
            <a:ext cx="81115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Выполнила: Саушева Екатерина Валерьевна</a:t>
            </a:r>
            <a:endParaRPr lang="ru-RU" sz="3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56415" y="720989"/>
            <a:ext cx="6096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ru-RU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7999" y="585567"/>
            <a:ext cx="6096000" cy="8648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Муниципальное дошкольное образовательное автономное учреждение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400" b="1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«Детский сад № 99 комбинированного вида «Домовенок» г. Орска»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300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6445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2107" y="996249"/>
            <a:ext cx="516872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Противоречия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Противоречия в предметах;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Противоречия в ситуациях;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Противоречия в размерах;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Противоречия в количестве;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Противоположные признаки;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Обобщение</a:t>
            </a:r>
          </a:p>
          <a:p>
            <a:r>
              <a:rPr lang="ru-RU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Задачи: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- познакомить детей с понятием противоречие</a:t>
            </a:r>
            <a:endParaRPr lang="ru-RU" b="0" i="0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r>
              <a:rPr lang="ru-RU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- учить детей находить противоречивые свойства рассматриваемых предметов;</a:t>
            </a:r>
          </a:p>
          <a:p>
            <a:pPr marL="285750" indent="-285750">
              <a:buFontTx/>
              <a:buChar char="-"/>
            </a:pPr>
            <a:r>
              <a:rPr lang="ru-RU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формировать представления детей о противоречиях</a:t>
            </a:r>
            <a:r>
              <a:rPr lang="ru-RU" b="0" i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,</a:t>
            </a:r>
            <a:r>
              <a:rPr lang="ru-RU" smtClean="0">
                <a:solidFill>
                  <a:srgbClr val="002060"/>
                </a:solidFill>
                <a:latin typeface="Arial Black" panose="020B0A04020102020204" pitchFamily="34" charset="0"/>
              </a:rPr>
              <a:t> умение </a:t>
            </a:r>
            <a:r>
              <a:rPr lang="ru-RU" b="0" i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воспринимать 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объекты, как совокупности противоположностей</a:t>
            </a:r>
            <a:endParaRPr lang="ru-RU" b="0" i="0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920" y="615077"/>
            <a:ext cx="5586214" cy="25531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0828" y="3429000"/>
            <a:ext cx="5200306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425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478135" y="687775"/>
            <a:ext cx="5235728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Сюжетно-ролевые игры</a:t>
            </a:r>
          </a:p>
          <a:p>
            <a:pPr algn="ctr"/>
            <a:r>
              <a:rPr lang="ru-RU" sz="28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Театрализованные игры</a:t>
            </a:r>
          </a:p>
          <a:p>
            <a:pPr algn="ctr"/>
            <a:endParaRPr lang="ru-RU" sz="28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9" y="1622739"/>
            <a:ext cx="2450246" cy="46879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62" y="1622739"/>
            <a:ext cx="2264047" cy="46879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878" y="1725770"/>
            <a:ext cx="6273807" cy="341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47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048000" y="158234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0" i="0" dirty="0">
              <a:solidFill>
                <a:srgbClr val="767676"/>
              </a:solidFill>
              <a:effectLst/>
              <a:latin typeface="PT San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03628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51916" y="646307"/>
            <a:ext cx="588815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Продуктивная деятельность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44" y="1582341"/>
            <a:ext cx="2604795" cy="444840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73" y="1829307"/>
            <a:ext cx="6998331" cy="351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563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67544" y="606920"/>
            <a:ext cx="68558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Строительно-конструктивные игры</a:t>
            </a:r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sz="24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22" y="1930359"/>
            <a:ext cx="5710692" cy="34272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471" y="1705532"/>
            <a:ext cx="5628067" cy="305965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103282" y="5707992"/>
            <a:ext cx="56893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Самостоятельная деятельность детей</a:t>
            </a:r>
            <a:endParaRPr lang="ru-RU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7695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108393" y="382012"/>
            <a:ext cx="836158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ИТОГ:</a:t>
            </a:r>
          </a:p>
          <a:p>
            <a:pPr algn="ctr"/>
            <a:r>
              <a:rPr lang="ru-RU" sz="32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Выставка совместно с родителями</a:t>
            </a:r>
          </a:p>
          <a:p>
            <a:pPr algn="ctr"/>
            <a:r>
              <a:rPr lang="ru-RU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По сказке «ТЕРЕМОК»</a:t>
            </a:r>
            <a:endParaRPr lang="ru-RU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4" y="2093341"/>
            <a:ext cx="10650828" cy="399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60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305" y="-154547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22737" y="1486059"/>
            <a:ext cx="95432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NSimSun" panose="02010609030101010101" pitchFamily="49" charset="-122"/>
              </a:rPr>
              <a:t>Каждый педагог – творец технологии, даже если имеет дело с заимствованиями.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NSimSun" panose="02010609030101010101" pitchFamily="49" charset="-122"/>
              </a:rPr>
              <a:t> Создание технологии невозможно без творчества.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  <a:ea typeface="NSimSun" panose="02010609030101010101" pitchFamily="49" charset="-122"/>
              </a:rPr>
              <a:t>И закончить своё выступления я бы хотела словами «Как нет детей без воображения, так нет и педагога без творческих порывов</a:t>
            </a:r>
            <a:r>
              <a:rPr lang="ru-RU" sz="2400" dirty="0" smtClean="0">
                <a:solidFill>
                  <a:srgbClr val="002060"/>
                </a:solidFill>
                <a:latin typeface="Arial Black" panose="020B0A04020102020204" pitchFamily="34" charset="0"/>
                <a:ea typeface="NSimSun" panose="02010609030101010101" pitchFamily="49" charset="-122"/>
              </a:rPr>
              <a:t>».</a:t>
            </a:r>
          </a:p>
          <a:p>
            <a:pPr lvl="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  <a:ea typeface="NSimSun" panose="02010609030101010101" pitchFamily="49" charset="-122"/>
            </a:endParaRPr>
          </a:p>
          <a:p>
            <a:pPr lvl="0" algn="ctr"/>
            <a:r>
              <a:rPr lang="ru-RU" sz="2800" dirty="0">
                <a:solidFill>
                  <a:srgbClr val="FF0000"/>
                </a:solidFill>
                <a:latin typeface="Arial Black" panose="020B0A04020102020204" pitchFamily="34" charset="0"/>
                <a:ea typeface="NSimSun" panose="02010609030101010101" pitchFamily="49" charset="-122"/>
              </a:rPr>
              <a:t>Творческих нам успехов!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76806" y="745004"/>
            <a:ext cx="32383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Заключение:</a:t>
            </a:r>
            <a:endParaRPr lang="ru-RU" sz="32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2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37961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67812" y="1410759"/>
            <a:ext cx="900233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0" i="0" dirty="0" smtClean="0">
              <a:solidFill>
                <a:srgbClr val="000000"/>
              </a:solidFill>
              <a:effectLst/>
              <a:latin typeface="PT Sans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i="0" u="sng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Участники проекта: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 педагоги, дети, родители.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i="0" u="sng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Длительность: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 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краткосрочный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i="0" u="sng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Тип проекта: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 творческий</a:t>
            </a:r>
            <a:r>
              <a:rPr lang="ru-RU" sz="2800" b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b="1" i="0" u="sng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Форма представления: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 презентация,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u="sng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Итог</a:t>
            </a:r>
            <a:r>
              <a:rPr lang="ru-RU" sz="28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: </a:t>
            </a:r>
            <a:r>
              <a:rPr lang="ru-RU" sz="28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выставка совместно с родителями</a:t>
            </a:r>
            <a:endParaRPr lang="ru-RU" sz="2800" b="0" i="0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05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29555" y="1164482"/>
            <a:ext cx="8461420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</a:t>
            </a:r>
            <a:r>
              <a:rPr lang="ru-RU" sz="3600" b="1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ктуальность проекта</a:t>
            </a:r>
            <a:endParaRPr lang="ru-RU" sz="3600" b="0" i="0" dirty="0" smtClean="0">
              <a:solidFill>
                <a:srgbClr val="FF0000"/>
              </a:solidFill>
              <a:effectLst/>
              <a:latin typeface="Arial Black" panose="020B0A04020102020204" pitchFamily="34" charset="0"/>
            </a:endParaRPr>
          </a:p>
          <a:p>
            <a:r>
              <a:rPr lang="ru-RU" sz="24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ТРИЗ – технология, как универсальный инструментарий можно использовать практически </a:t>
            </a:r>
          </a:p>
          <a:p>
            <a:r>
              <a:rPr lang="ru-RU" sz="24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во всех видах деятельности (как в образовательной, так и в играх и режимных моментах).</a:t>
            </a:r>
          </a:p>
          <a:p>
            <a:r>
              <a:rPr lang="ru-RU" sz="24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Технология даёт возможность каждому </a:t>
            </a:r>
          </a:p>
          <a:p>
            <a:r>
              <a:rPr lang="ru-RU" sz="24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ребёнку проявить свою индивидуальность, учит дошкольников нестандартному мышлению.</a:t>
            </a:r>
          </a:p>
          <a:p>
            <a:r>
              <a:rPr lang="ru-RU" sz="5400" dirty="0" smtClean="0">
                <a:latin typeface="Arial Black" panose="020B0A04020102020204" pitchFamily="34" charset="0"/>
              </a:rPr>
              <a:t/>
            </a:r>
            <a:br>
              <a:rPr lang="ru-RU" sz="5400" dirty="0" smtClean="0">
                <a:latin typeface="Arial Black" panose="020B0A04020102020204" pitchFamily="34" charset="0"/>
              </a:rPr>
            </a:b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074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1876" y="1720840"/>
            <a:ext cx="99682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Одна из первостепенных задач воспитания и обучения в дошкольных учреждениях, согласно вступившему в силу ФГОС ДО - воспитание нового поколения детей, обладающих высоким творческим потенциалом, развитым нестандартным видением мира, раскрепощенным мышлением.</a:t>
            </a:r>
            <a:endParaRPr lang="ru-RU" sz="2400" b="0" i="0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239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2890" y="796523"/>
            <a:ext cx="8474299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0" i="0" dirty="0" smtClean="0">
              <a:solidFill>
                <a:srgbClr val="000000"/>
              </a:solidFill>
              <a:effectLst/>
              <a:latin typeface="PT Sans"/>
            </a:endParaRPr>
          </a:p>
          <a:p>
            <a:endParaRPr lang="ru-RU" sz="2000" b="0" i="0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r>
              <a:rPr lang="ru-RU" sz="2000" b="1" i="0" u="sng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Проблема: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 не просто развитие фантазии и воображения у детей, а умение мыслить системно, с пониманием происходящих процессов.</a:t>
            </a:r>
          </a:p>
          <a:p>
            <a:endParaRPr lang="ru-RU" sz="2000" b="0" i="0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r>
              <a:rPr lang="ru-RU" sz="2000" b="1" i="0" u="sng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Гипотеза:</a:t>
            </a:r>
            <a:r>
              <a:rPr lang="ru-RU" sz="20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 познавательная активность детей дошкольного возраста станет выше, если в образовательной деятельности дошкольников будут использоваться ТРИЗ технологии, что в дальнейшем гарантируют их успешное обучение в школе.</a:t>
            </a:r>
            <a:endParaRPr lang="ru-RU" sz="2000" b="0" i="0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16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3616" y="1411747"/>
            <a:ext cx="108826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Цель: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 раскрытие творческого потенциала каждого ребенка посредством ТРИЗ – технологии.</a:t>
            </a:r>
          </a:p>
          <a:p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Задачи:</a:t>
            </a:r>
            <a:endParaRPr lang="ru-RU" b="0" i="0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u="sng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формировать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у детей исследовательские навыки: умения сравнивать и моделировать процессы взаимодействия объектов;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u="sng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развивать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умение анализировать новые ситуации, ставить и решать нетиповые проблемы;</a:t>
            </a:r>
          </a:p>
          <a:p>
            <a:r>
              <a:rPr lang="ru-RU" b="0" i="0" u="sng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воспитывать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умение работать в коллективе, учитывая при этом индивидуальные особенности каждого ребенка;</a:t>
            </a:r>
          </a:p>
          <a:p>
            <a:endParaRPr lang="ru-RU" b="0" i="0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r>
              <a:rPr lang="ru-RU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Новизна:</a:t>
            </a:r>
            <a:r>
              <a:rPr lang="ru-RU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 использование нетрадиционной формы работы, которая ставит ребенка в позицию думающего человека. Адаптированная к дошкольному возрасту ТРИЗ - технология позволит воспитывать и обучать ребенка под девизом «Творчество во всем!»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2113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84505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32585" y="705474"/>
            <a:ext cx="986521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0" i="0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r>
              <a:rPr lang="ru-RU" sz="24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Методика ТРИЗ (теория решения изобретательских задач), была придумана и разработана приблизительно 50 лет назад.</a:t>
            </a:r>
          </a:p>
          <a:p>
            <a:endParaRPr lang="ru-RU" sz="2400" b="0" i="0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r>
              <a:rPr lang="ru-RU" sz="24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Главная задача данной методики – научить ребенка думать нестандартно и находить собственные решения.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093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94"/>
            <a:ext cx="12284505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29047" y="831785"/>
            <a:ext cx="1129477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Реализация проекта осуществлена в </a:t>
            </a:r>
            <a:r>
              <a:rPr lang="ru-RU" sz="20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два</a:t>
            </a:r>
            <a:r>
              <a:rPr lang="ru-RU" sz="2000" b="1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 этапа:</a:t>
            </a:r>
            <a:endParaRPr lang="ru-RU" sz="2000" b="0" i="0" dirty="0" smtClean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  <a:p>
            <a:r>
              <a:rPr lang="ru-RU" sz="2000" b="0" i="0" u="sng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1 этап</a:t>
            </a:r>
          </a:p>
          <a:p>
            <a:r>
              <a:rPr lang="ru-RU" sz="20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Организационный:</a:t>
            </a:r>
          </a:p>
          <a:p>
            <a:r>
              <a:rPr lang="ru-RU" sz="20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Изучение специальной педагогической литературы, содержание ТРИЗ-технологи й, выбор методов работы к реализации проекта</a:t>
            </a:r>
          </a:p>
          <a:p>
            <a:r>
              <a:rPr lang="ru-RU" sz="2000" b="0" i="0" u="sng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2 этап</a:t>
            </a:r>
          </a:p>
          <a:p>
            <a:r>
              <a:rPr lang="ru-RU" sz="20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Практический:</a:t>
            </a:r>
          </a:p>
          <a:p>
            <a:r>
              <a:rPr lang="ru-RU" sz="20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Внедрение ТРИЗ в образовательный процесс:</a:t>
            </a:r>
          </a:p>
          <a:p>
            <a:r>
              <a:rPr lang="ru-RU" sz="2000" b="0" i="0" u="sng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Заключительный:</a:t>
            </a:r>
          </a:p>
          <a:p>
            <a:r>
              <a:rPr lang="ru-RU" sz="20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- игры с элементами ТРИЗ;</a:t>
            </a:r>
          </a:p>
          <a:p>
            <a:r>
              <a:rPr lang="ru-RU" sz="20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- реализация проекта (презентация)</a:t>
            </a:r>
          </a:p>
          <a:p>
            <a:r>
              <a:rPr lang="ru-RU" sz="20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- НОД с ТРИЗ;</a:t>
            </a:r>
          </a:p>
          <a:p>
            <a:pPr marL="285750" indent="-285750">
              <a:buFontTx/>
              <a:buChar char="-"/>
            </a:pPr>
            <a:r>
              <a:rPr lang="ru-RU" sz="2000" b="0" i="0" dirty="0" smtClean="0">
                <a:solidFill>
                  <a:srgbClr val="002060"/>
                </a:solidFill>
                <a:effectLst/>
                <a:latin typeface="Arial Black" panose="020B0A04020102020204" pitchFamily="34" charset="0"/>
              </a:rPr>
              <a:t>самостоятельны игры детей, сюжетно-ролевые, конструктивные, театрализованные</a:t>
            </a: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в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ыставка совместно с родителями</a:t>
            </a:r>
            <a:endParaRPr lang="ru-RU" sz="2000" b="0" i="0" dirty="0">
              <a:solidFill>
                <a:srgbClr val="002060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011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53"/>
            <a:ext cx="12284505" cy="68585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85406" y="310355"/>
            <a:ext cx="8113691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b="0" i="0" dirty="0" smtClean="0">
              <a:solidFill>
                <a:srgbClr val="000000"/>
              </a:solidFill>
              <a:effectLst/>
              <a:latin typeface="PT Sans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Совместная деятельность</a:t>
            </a:r>
            <a:r>
              <a:rPr lang="ru-RU" sz="2400" b="0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 с использованием ТРИЗ технологий; </a:t>
            </a:r>
          </a:p>
          <a:p>
            <a:pPr algn="ctr"/>
            <a:r>
              <a:rPr lang="ru-RU" sz="2400" b="0" i="0" dirty="0" smtClean="0">
                <a:solidFill>
                  <a:srgbClr val="FF0000"/>
                </a:solidFill>
                <a:effectLst/>
                <a:latin typeface="Arial Black" panose="020B0A04020102020204" pitchFamily="34" charset="0"/>
              </a:rPr>
              <a:t>игры и упражнения с элементами ТРИЗ;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862" y="1991651"/>
            <a:ext cx="4095907" cy="2976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944" y="2159033"/>
            <a:ext cx="2394829" cy="31113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319" y="1323201"/>
            <a:ext cx="2089640" cy="328743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5400" y="1603822"/>
            <a:ext cx="277401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FF0000"/>
                </a:solidFill>
                <a:latin typeface="Arial Black" panose="020B0A04020102020204" pitchFamily="34" charset="0"/>
              </a:rPr>
              <a:t>Игровые упражнения</a:t>
            </a:r>
            <a:endParaRPr lang="ru-RU" sz="1600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lvl="0"/>
            <a:r>
              <a:rPr lang="ru-RU" sz="1600" dirty="0">
                <a:solidFill>
                  <a:srgbClr val="FF0000"/>
                </a:solidFill>
                <a:latin typeface="Arial Black" panose="020B0A04020102020204" pitchFamily="34" charset="0"/>
              </a:rPr>
              <a:t>Мы начали с игровых упражнений таких как: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«Собери овощи в </a:t>
            </a: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корзинку»</a:t>
            </a:r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«Составь картинку из геометрических фигур»;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«На что это похоже?»;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«Найди различия»;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«Четвертый лишний»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«Чьи следы»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«Что, где лежит»</a:t>
            </a:r>
            <a:endParaRPr lang="ru-RU" sz="16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«Да - нет</a:t>
            </a: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»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«Большая стирка»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«Сказки на фартуке»</a:t>
            </a:r>
            <a:r>
              <a:rPr lang="ru-RU" sz="1600" dirty="0">
                <a:solidFill>
                  <a:srgbClr val="002060"/>
                </a:solidFill>
                <a:latin typeface="Arial Black" panose="020B0A0402010202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 т.д.</a:t>
            </a:r>
          </a:p>
        </p:txBody>
      </p:sp>
    </p:spTree>
    <p:extLst>
      <p:ext uri="{BB962C8B-B14F-4D97-AF65-F5344CB8AC3E}">
        <p14:creationId xmlns:p14="http://schemas.microsoft.com/office/powerpoint/2010/main" val="26020521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418</Words>
  <Application>Microsoft Office PowerPoint</Application>
  <PresentationFormat>Широкоэкранный</PresentationFormat>
  <Paragraphs>95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NSimSun</vt:lpstr>
      <vt:lpstr>SimSun</vt:lpstr>
      <vt:lpstr>Arial</vt:lpstr>
      <vt:lpstr>Arial Black</vt:lpstr>
      <vt:lpstr>Calibri</vt:lpstr>
      <vt:lpstr>Calibri Light</vt:lpstr>
      <vt:lpstr>PT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</dc:creator>
  <cp:lastModifiedBy>Max</cp:lastModifiedBy>
  <cp:revision>23</cp:revision>
  <dcterms:created xsi:type="dcterms:W3CDTF">2020-10-11T12:41:31Z</dcterms:created>
  <dcterms:modified xsi:type="dcterms:W3CDTF">2025-04-28T08:15:07Z</dcterms:modified>
</cp:coreProperties>
</file>