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itchFamily="34" charset="0"/>
      <p:regular r:id="rId11"/>
      <p:bold r:id="rId12"/>
      <p:italic r:id="rId13"/>
      <p:boldItalic r:id="rId14"/>
    </p:embeddedFont>
    <p:embeddedFont>
      <p:font typeface="League Spartan" charset="0"/>
      <p:regular r:id="rId15"/>
    </p:embeddedFont>
    <p:embeddedFont>
      <p:font typeface="Arapey Bold" charset="0"/>
      <p:regular r:id="rId16"/>
    </p:embeddedFont>
    <p:embeddedFont>
      <p:font typeface="Arapey"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hyperlink" Target="https://healdmechanical.com/air-conditioning-installation-replacement-sacramento/" TargetMode="External"/><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hyperlink" Target="https://healdmechanical.com" TargetMode="External"/><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1000"/>
            </a:blip>
            <a:stretch>
              <a:fillRect l="-20312" r="-20312"/>
            </a:stretch>
          </a:blipFill>
        </p:spPr>
      </p:sp>
      <p:grpSp>
        <p:nvGrpSpPr>
          <p:cNvPr id="3" name="Group 3"/>
          <p:cNvGrpSpPr/>
          <p:nvPr/>
        </p:nvGrpSpPr>
        <p:grpSpPr>
          <a:xfrm>
            <a:off x="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E569A"/>
            </a:solidFill>
          </p:spPr>
        </p:sp>
        <p:sp>
          <p:nvSpPr>
            <p:cNvPr id="5" name="TextBox 5"/>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328358" y="2845767"/>
            <a:ext cx="11195975" cy="5466355"/>
          </a:xfrm>
          <a:prstGeom prst="rect">
            <a:avLst/>
          </a:prstGeom>
        </p:spPr>
        <p:txBody>
          <a:bodyPr lIns="0" tIns="0" rIns="0" bIns="0" rtlCol="0" anchor="t">
            <a:spAutoFit/>
          </a:bodyPr>
          <a:lstStyle/>
          <a:p>
            <a:pPr>
              <a:lnSpc>
                <a:spcPts val="10769"/>
              </a:lnSpc>
            </a:pPr>
            <a:r>
              <a:rPr lang="en-US" sz="9530">
                <a:solidFill>
                  <a:srgbClr val="0E569A"/>
                </a:solidFill>
                <a:latin typeface="League Spartan"/>
              </a:rPr>
              <a:t>Essential Tips for Proper Air Conditioning Installation</a:t>
            </a:r>
          </a:p>
        </p:txBody>
      </p:sp>
      <p:sp>
        <p:nvSpPr>
          <p:cNvPr id="7" name="AutoShape 7"/>
          <p:cNvSpPr/>
          <p:nvPr/>
        </p:nvSpPr>
        <p:spPr>
          <a:xfrm flipV="1">
            <a:off x="3328399" y="8761208"/>
            <a:ext cx="9687995" cy="20505"/>
          </a:xfrm>
          <a:prstGeom prst="line">
            <a:avLst/>
          </a:prstGeom>
          <a:ln w="38100" cap="flat">
            <a:solidFill>
              <a:srgbClr val="818285"/>
            </a:solidFill>
            <a:prstDash val="solid"/>
            <a:headEnd type="none" w="sm" len="sm"/>
            <a:tailEnd type="none" w="sm" len="sm"/>
          </a:ln>
        </p:spPr>
      </p:sp>
      <p:sp>
        <p:nvSpPr>
          <p:cNvPr id="8" name="Freeform 8"/>
          <p:cNvSpPr/>
          <p:nvPr/>
        </p:nvSpPr>
        <p:spPr>
          <a:xfrm>
            <a:off x="13763158" y="387350"/>
            <a:ext cx="4160184" cy="41148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sp>
      <p:sp>
        <p:nvSpPr>
          <p:cNvPr id="9" name="Freeform 9"/>
          <p:cNvSpPr/>
          <p:nvPr/>
        </p:nvSpPr>
        <p:spPr>
          <a:xfrm>
            <a:off x="3442658" y="1028700"/>
            <a:ext cx="2841075" cy="1354466"/>
          </a:xfrm>
          <a:custGeom>
            <a:avLst/>
            <a:gdLst/>
            <a:ahLst/>
            <a:cxnLst/>
            <a:rect l="l" t="t" r="r" b="b"/>
            <a:pathLst>
              <a:path w="2841075" h="1354466">
                <a:moveTo>
                  <a:pt x="0" y="0"/>
                </a:moveTo>
                <a:lnTo>
                  <a:pt x="2841076" y="0"/>
                </a:lnTo>
                <a:lnTo>
                  <a:pt x="2841076" y="1354466"/>
                </a:lnTo>
                <a:lnTo>
                  <a:pt x="0" y="1354466"/>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0000"/>
            </a:blip>
            <a:stretch>
              <a:fillRect l="-20312" r="-20312"/>
            </a:stretch>
          </a:blipFill>
        </p:spPr>
      </p:sp>
      <p:sp>
        <p:nvSpPr>
          <p:cNvPr id="3" name="TextBox 3"/>
          <p:cNvSpPr txBox="1"/>
          <p:nvPr/>
        </p:nvSpPr>
        <p:spPr>
          <a:xfrm>
            <a:off x="1373413" y="2291797"/>
            <a:ext cx="15541174" cy="5613400"/>
          </a:xfrm>
          <a:prstGeom prst="rect">
            <a:avLst/>
          </a:prstGeom>
        </p:spPr>
        <p:txBody>
          <a:bodyPr lIns="0" tIns="0" rIns="0" bIns="0" rtlCol="0" anchor="t">
            <a:spAutoFit/>
          </a:bodyPr>
          <a:lstStyle/>
          <a:p>
            <a:pPr algn="ctr">
              <a:lnSpc>
                <a:spcPts val="5599"/>
              </a:lnSpc>
              <a:spcBef>
                <a:spcPct val="0"/>
              </a:spcBef>
            </a:pPr>
            <a:r>
              <a:rPr lang="en-US" sz="3999">
                <a:solidFill>
                  <a:srgbClr val="0E569A"/>
                </a:solidFill>
                <a:latin typeface="Arapey Bold"/>
              </a:rPr>
              <a:t>A new air conditioner can deliver great comfort, more power savings, and excellent features. But if your air conditioning system is not installed perfectly, it will not perform as well as it should. When the summer walkouts, you won’t want to worry about your air conditioners' performance. </a:t>
            </a:r>
            <a:r>
              <a:rPr lang="en-US" sz="3999" u="sng">
                <a:solidFill>
                  <a:srgbClr val="FF914D"/>
                </a:solidFill>
                <a:latin typeface="Arapey Bold"/>
                <a:hlinkClick r:id="rId3" tooltip="https://healdmechanical.com/air-conditioning-installation-replacement-sacramento/"/>
              </a:rPr>
              <a:t>Air conditioning installation in Sacramento</a:t>
            </a:r>
            <a:r>
              <a:rPr lang="en-US" sz="3999">
                <a:solidFill>
                  <a:srgbClr val="0E569A"/>
                </a:solidFill>
                <a:latin typeface="Arapey Bold"/>
              </a:rPr>
              <a:t> will install your new air conditioning system. It is crucial to ensure your cooling system operates efficiently and effectively. Here are some essential tips to follow when installing an air conditioner:</a:t>
            </a:r>
          </a:p>
        </p:txBody>
      </p:sp>
      <p:sp>
        <p:nvSpPr>
          <p:cNvPr id="4" name="Freeform 4"/>
          <p:cNvSpPr/>
          <p:nvPr/>
        </p:nvSpPr>
        <p:spPr>
          <a:xfrm>
            <a:off x="-1754401" y="7200900"/>
            <a:ext cx="3508802" cy="4114800"/>
          </a:xfrm>
          <a:custGeom>
            <a:avLst/>
            <a:gdLst/>
            <a:ahLst/>
            <a:cxnLst/>
            <a:rect l="l" t="t" r="r" b="b"/>
            <a:pathLst>
              <a:path w="3508802" h="4114800">
                <a:moveTo>
                  <a:pt x="0" y="0"/>
                </a:moveTo>
                <a:lnTo>
                  <a:pt x="3508802" y="0"/>
                </a:lnTo>
                <a:lnTo>
                  <a:pt x="350880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6913270" y="-253218"/>
            <a:ext cx="3508802" cy="4114800"/>
          </a:xfrm>
          <a:custGeom>
            <a:avLst/>
            <a:gdLst/>
            <a:ahLst/>
            <a:cxnLst/>
            <a:rect l="l" t="t" r="r" b="b"/>
            <a:pathLst>
              <a:path w="3508802" h="4114800">
                <a:moveTo>
                  <a:pt x="0" y="0"/>
                </a:moveTo>
                <a:lnTo>
                  <a:pt x="3508803" y="0"/>
                </a:lnTo>
                <a:lnTo>
                  <a:pt x="3508803"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0" y="895350"/>
            <a:ext cx="17830800" cy="1154162"/>
          </a:xfrm>
          <a:prstGeom prst="rect">
            <a:avLst/>
          </a:prstGeom>
        </p:spPr>
        <p:txBody>
          <a:bodyPr wrap="square" lIns="0" tIns="0" rIns="0" bIns="0" rtlCol="0" anchor="t">
            <a:spAutoFit/>
          </a:bodyPr>
          <a:lstStyle/>
          <a:p>
            <a:pPr algn="ctr">
              <a:lnSpc>
                <a:spcPts val="8959"/>
              </a:lnSpc>
            </a:pPr>
            <a:r>
              <a:rPr lang="en-US" sz="6399" dirty="0">
                <a:solidFill>
                  <a:srgbClr val="123962"/>
                </a:solidFill>
                <a:latin typeface="Arapey Bold"/>
              </a:rPr>
              <a:t>About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569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337923" y="2293397"/>
            <a:ext cx="5519177" cy="5700206"/>
            <a:chOff x="0" y="0"/>
            <a:chExt cx="6350000" cy="6558280"/>
          </a:xfrm>
        </p:grpSpPr>
        <p:sp>
          <p:nvSpPr>
            <p:cNvPr id="3" name="Freeform 3"/>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2" cstate="print"/>
              <a:stretch>
                <a:fillRect l="-34097" r="-1678"/>
              </a:stretch>
            </a:blipFill>
          </p:spPr>
        </p:sp>
        <p:sp>
          <p:nvSpPr>
            <p:cNvPr id="4" name="Freeform 4"/>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FFF"/>
            </a:solidFill>
          </p:spPr>
        </p:sp>
      </p:grpSp>
      <p:sp>
        <p:nvSpPr>
          <p:cNvPr id="5" name="TextBox 5"/>
          <p:cNvSpPr txBox="1"/>
          <p:nvPr/>
        </p:nvSpPr>
        <p:spPr>
          <a:xfrm>
            <a:off x="1028700" y="1334480"/>
            <a:ext cx="21358863" cy="778542"/>
          </a:xfrm>
          <a:prstGeom prst="rect">
            <a:avLst/>
          </a:prstGeom>
        </p:spPr>
        <p:txBody>
          <a:bodyPr lIns="0" tIns="0" rIns="0" bIns="0" rtlCol="0" anchor="t">
            <a:spAutoFit/>
          </a:bodyPr>
          <a:lstStyle/>
          <a:p>
            <a:pPr>
              <a:lnSpc>
                <a:spcPts val="6438"/>
              </a:lnSpc>
              <a:spcBef>
                <a:spcPct val="0"/>
              </a:spcBef>
            </a:pPr>
            <a:r>
              <a:rPr lang="en-US" sz="4598">
                <a:solidFill>
                  <a:srgbClr val="FFFFFF"/>
                </a:solidFill>
                <a:latin typeface="League Spartan"/>
              </a:rPr>
              <a:t>Tips for Proper Air Conditioner Installation      </a:t>
            </a:r>
          </a:p>
        </p:txBody>
      </p:sp>
      <p:sp>
        <p:nvSpPr>
          <p:cNvPr id="6" name="TextBox 6"/>
          <p:cNvSpPr txBox="1"/>
          <p:nvPr/>
        </p:nvSpPr>
        <p:spPr>
          <a:xfrm>
            <a:off x="1806670" y="4330299"/>
            <a:ext cx="9243061" cy="2990215"/>
          </a:xfrm>
          <a:prstGeom prst="rect">
            <a:avLst/>
          </a:prstGeom>
        </p:spPr>
        <p:txBody>
          <a:bodyPr lIns="0" tIns="0" rIns="0" bIns="0" rtlCol="0" anchor="t">
            <a:spAutoFit/>
          </a:bodyPr>
          <a:lstStyle/>
          <a:p>
            <a:pPr>
              <a:lnSpc>
                <a:spcPts val="4759"/>
              </a:lnSpc>
            </a:pPr>
            <a:r>
              <a:rPr lang="en-US" sz="3399">
                <a:solidFill>
                  <a:srgbClr val="FFFFFF"/>
                </a:solidFill>
                <a:latin typeface="Arapey"/>
              </a:rPr>
              <a:t>Select a suitable place for the indoor and outdoor units. The indoor unit should be installed in a main area to ensure even cooling throughout the room. The outdoor unit should be placed in a well-ventilated area away from direct sunlight and sources of heat.</a:t>
            </a:r>
          </a:p>
        </p:txBody>
      </p:sp>
      <p:sp>
        <p:nvSpPr>
          <p:cNvPr id="7" name="TextBox 7"/>
          <p:cNvSpPr txBox="1"/>
          <p:nvPr/>
        </p:nvSpPr>
        <p:spPr>
          <a:xfrm>
            <a:off x="774438" y="3217604"/>
            <a:ext cx="10032028" cy="837566"/>
          </a:xfrm>
          <a:prstGeom prst="rect">
            <a:avLst/>
          </a:prstGeom>
        </p:spPr>
        <p:txBody>
          <a:bodyPr lIns="0" tIns="0" rIns="0" bIns="0" rtlCol="0" anchor="t">
            <a:spAutoFit/>
          </a:bodyPr>
          <a:lstStyle/>
          <a:p>
            <a:pPr marL="1057901" lvl="1" indent="-528951">
              <a:lnSpc>
                <a:spcPts val="6859"/>
              </a:lnSpc>
              <a:buFont typeface="Arial"/>
              <a:buChar char="•"/>
            </a:pPr>
            <a:r>
              <a:rPr lang="en-US" sz="4899">
                <a:solidFill>
                  <a:srgbClr val="FFFFFF"/>
                </a:solidFill>
                <a:latin typeface="Arapey Bold"/>
              </a:rPr>
              <a:t>Choose the Right Location: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0000"/>
            </a:blip>
            <a:stretch>
              <a:fillRect l="-20312" r="-20312"/>
            </a:stretch>
          </a:blipFill>
        </p:spPr>
      </p:sp>
      <p:sp>
        <p:nvSpPr>
          <p:cNvPr id="3" name="AutoShape 3"/>
          <p:cNvSpPr/>
          <p:nvPr/>
        </p:nvSpPr>
        <p:spPr>
          <a:xfrm flipH="1">
            <a:off x="1028720" y="2186817"/>
            <a:ext cx="0" cy="0"/>
          </a:xfrm>
          <a:prstGeom prst="line">
            <a:avLst/>
          </a:prstGeom>
          <a:ln w="19050" cap="flat">
            <a:solidFill>
              <a:srgbClr val="000000"/>
            </a:solidFill>
            <a:prstDash val="solid"/>
            <a:headEnd type="none" w="sm" len="sm"/>
            <a:tailEnd type="none" w="sm" len="sm"/>
          </a:ln>
        </p:spPr>
      </p:sp>
      <p:grpSp>
        <p:nvGrpSpPr>
          <p:cNvPr id="4" name="Group 4"/>
          <p:cNvGrpSpPr>
            <a:grpSpLocks noChangeAspect="1"/>
          </p:cNvGrpSpPr>
          <p:nvPr/>
        </p:nvGrpSpPr>
        <p:grpSpPr>
          <a:xfrm>
            <a:off x="10671810" y="1081600"/>
            <a:ext cx="6094969" cy="3428377"/>
            <a:chOff x="0" y="0"/>
            <a:chExt cx="11289030" cy="6350000"/>
          </a:xfrm>
        </p:grpSpPr>
        <p:sp>
          <p:nvSpPr>
            <p:cNvPr id="5" name="Freeform 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228" b="-9228"/>
              </a:stretch>
            </a:blipFill>
          </p:spPr>
        </p:sp>
      </p:grpSp>
      <p:grpSp>
        <p:nvGrpSpPr>
          <p:cNvPr id="6" name="Group 6"/>
          <p:cNvGrpSpPr>
            <a:grpSpLocks noChangeAspect="1"/>
          </p:cNvGrpSpPr>
          <p:nvPr/>
        </p:nvGrpSpPr>
        <p:grpSpPr>
          <a:xfrm>
            <a:off x="10671810" y="5408135"/>
            <a:ext cx="6094969" cy="3428377"/>
            <a:chOff x="0" y="0"/>
            <a:chExt cx="11289030" cy="6350000"/>
          </a:xfrm>
        </p:grpSpPr>
        <p:sp>
          <p:nvSpPr>
            <p:cNvPr id="7" name="Freeform 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t="-8450" b="-8450"/>
              </a:stretch>
            </a:blipFill>
          </p:spPr>
        </p:sp>
      </p:grpSp>
      <p:grpSp>
        <p:nvGrpSpPr>
          <p:cNvPr id="8" name="Group 8"/>
          <p:cNvGrpSpPr/>
          <p:nvPr/>
        </p:nvGrpSpPr>
        <p:grpSpPr>
          <a:xfrm>
            <a:off x="7810500" y="0"/>
            <a:ext cx="3086100" cy="10287000"/>
            <a:chOff x="0" y="0"/>
            <a:chExt cx="812800" cy="2709333"/>
          </a:xfrm>
        </p:grpSpPr>
        <p:sp>
          <p:nvSpPr>
            <p:cNvPr id="9" name="Freeform 9"/>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E569A"/>
            </a:solidFill>
          </p:spPr>
        </p:sp>
        <p:sp>
          <p:nvSpPr>
            <p:cNvPr id="10" name="TextBox 10"/>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027649" y="8507397"/>
            <a:ext cx="2087283" cy="521821"/>
          </a:xfrm>
          <a:custGeom>
            <a:avLst/>
            <a:gdLst/>
            <a:ahLst/>
            <a:cxnLst/>
            <a:rect l="l" t="t" r="r" b="b"/>
            <a:pathLst>
              <a:path w="2087283" h="521821">
                <a:moveTo>
                  <a:pt x="0" y="0"/>
                </a:moveTo>
                <a:lnTo>
                  <a:pt x="2087282" y="0"/>
                </a:lnTo>
                <a:lnTo>
                  <a:pt x="2087282" y="521821"/>
                </a:lnTo>
                <a:lnTo>
                  <a:pt x="0" y="52182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TextBox 12"/>
          <p:cNvSpPr txBox="1"/>
          <p:nvPr/>
        </p:nvSpPr>
        <p:spPr>
          <a:xfrm>
            <a:off x="1406410" y="2748164"/>
            <a:ext cx="6121123" cy="4790440"/>
          </a:xfrm>
          <a:prstGeom prst="rect">
            <a:avLst/>
          </a:prstGeom>
        </p:spPr>
        <p:txBody>
          <a:bodyPr lIns="0" tIns="0" rIns="0" bIns="0" rtlCol="0" anchor="t">
            <a:spAutoFit/>
          </a:bodyPr>
          <a:lstStyle/>
          <a:p>
            <a:pPr algn="just">
              <a:lnSpc>
                <a:spcPts val="4759"/>
              </a:lnSpc>
            </a:pPr>
            <a:r>
              <a:rPr lang="en-US" sz="3399">
                <a:solidFill>
                  <a:srgbClr val="000000"/>
                </a:solidFill>
                <a:latin typeface="Arapey"/>
              </a:rPr>
              <a:t>Ensure that the AC unit is the right dimensions for the area you want to cool. An oversized or undersized unit can lead to inefficient operation and higher power bills. Consult an HVAC specialist to complete a load analysis to determine the proper size.</a:t>
            </a:r>
          </a:p>
        </p:txBody>
      </p:sp>
      <p:sp>
        <p:nvSpPr>
          <p:cNvPr id="13" name="TextBox 13"/>
          <p:cNvSpPr txBox="1"/>
          <p:nvPr/>
        </p:nvSpPr>
        <p:spPr>
          <a:xfrm>
            <a:off x="627599" y="1415636"/>
            <a:ext cx="18288000" cy="837565"/>
          </a:xfrm>
          <a:prstGeom prst="rect">
            <a:avLst/>
          </a:prstGeom>
        </p:spPr>
        <p:txBody>
          <a:bodyPr lIns="0" tIns="0" rIns="0" bIns="0" rtlCol="0" anchor="t">
            <a:spAutoFit/>
          </a:bodyPr>
          <a:lstStyle/>
          <a:p>
            <a:pPr marL="1057909" lvl="1" indent="-528955">
              <a:lnSpc>
                <a:spcPts val="6859"/>
              </a:lnSpc>
              <a:buFont typeface="Arial"/>
              <a:buChar char="•"/>
            </a:pPr>
            <a:r>
              <a:rPr lang="en-US" sz="4899">
                <a:solidFill>
                  <a:srgbClr val="123962"/>
                </a:solidFill>
                <a:latin typeface="Arapey Bold"/>
              </a:rPr>
              <a:t>Size Values: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959850" y="-4000500"/>
            <a:ext cx="368300" cy="18288000"/>
            <a:chOff x="0" y="0"/>
            <a:chExt cx="97001" cy="4816593"/>
          </a:xfrm>
        </p:grpSpPr>
        <p:sp>
          <p:nvSpPr>
            <p:cNvPr id="3" name="Freeform 3"/>
            <p:cNvSpPr/>
            <p:nvPr/>
          </p:nvSpPr>
          <p:spPr>
            <a:xfrm>
              <a:off x="0" y="0"/>
              <a:ext cx="97001" cy="4816592"/>
            </a:xfrm>
            <a:custGeom>
              <a:avLst/>
              <a:gdLst/>
              <a:ahLst/>
              <a:cxnLst/>
              <a:rect l="l" t="t" r="r" b="b"/>
              <a:pathLst>
                <a:path w="97001" h="4816592">
                  <a:moveTo>
                    <a:pt x="0" y="0"/>
                  </a:moveTo>
                  <a:lnTo>
                    <a:pt x="97001" y="0"/>
                  </a:lnTo>
                  <a:lnTo>
                    <a:pt x="97001" y="4816592"/>
                  </a:lnTo>
                  <a:lnTo>
                    <a:pt x="0" y="4816592"/>
                  </a:lnTo>
                  <a:close/>
                </a:path>
              </a:pathLst>
            </a:custGeom>
            <a:solidFill>
              <a:srgbClr val="0E569A"/>
            </a:solidFill>
          </p:spPr>
        </p:sp>
        <p:sp>
          <p:nvSpPr>
            <p:cNvPr id="4" name="TextBox 4"/>
            <p:cNvSpPr txBox="1"/>
            <p:nvPr/>
          </p:nvSpPr>
          <p:spPr>
            <a:xfrm>
              <a:off x="0" y="-47625"/>
              <a:ext cx="97001" cy="4864218"/>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9144000" y="579720"/>
            <a:ext cx="6850188" cy="3853183"/>
            <a:chOff x="0" y="0"/>
            <a:chExt cx="11289030" cy="6350000"/>
          </a:xfrm>
        </p:grpSpPr>
        <p:sp>
          <p:nvSpPr>
            <p:cNvPr id="6" name="Freeform 6"/>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264" b="-26595"/>
              </a:stretch>
            </a:blipFill>
          </p:spPr>
        </p:sp>
      </p:grpSp>
      <p:grpSp>
        <p:nvGrpSpPr>
          <p:cNvPr id="7" name="Group 7"/>
          <p:cNvGrpSpPr>
            <a:grpSpLocks noChangeAspect="1"/>
          </p:cNvGrpSpPr>
          <p:nvPr/>
        </p:nvGrpSpPr>
        <p:grpSpPr>
          <a:xfrm>
            <a:off x="1028700" y="5889625"/>
            <a:ext cx="6850188" cy="3853183"/>
            <a:chOff x="0" y="0"/>
            <a:chExt cx="11289030" cy="6350000"/>
          </a:xfrm>
        </p:grpSpPr>
        <p:sp>
          <p:nvSpPr>
            <p:cNvPr id="8" name="Freeform 8"/>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225" b="-9225"/>
              </a:stretch>
            </a:blipFill>
          </p:spPr>
        </p:sp>
      </p:grpSp>
      <p:sp>
        <p:nvSpPr>
          <p:cNvPr id="9" name="Freeform 9"/>
          <p:cNvSpPr/>
          <p:nvPr/>
        </p:nvSpPr>
        <p:spPr>
          <a:xfrm>
            <a:off x="17062941" y="6901229"/>
            <a:ext cx="392717" cy="1565177"/>
          </a:xfrm>
          <a:custGeom>
            <a:avLst/>
            <a:gdLst/>
            <a:ahLst/>
            <a:cxnLst/>
            <a:rect l="l" t="t" r="r" b="b"/>
            <a:pathLst>
              <a:path w="392717" h="1565177">
                <a:moveTo>
                  <a:pt x="0" y="0"/>
                </a:moveTo>
                <a:lnTo>
                  <a:pt x="392718" y="0"/>
                </a:lnTo>
                <a:lnTo>
                  <a:pt x="392718" y="1565177"/>
                </a:lnTo>
                <a:lnTo>
                  <a:pt x="0" y="15651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8553389" y="246111"/>
            <a:ext cx="392717" cy="1565177"/>
          </a:xfrm>
          <a:custGeom>
            <a:avLst/>
            <a:gdLst/>
            <a:ahLst/>
            <a:cxnLst/>
            <a:rect l="l" t="t" r="r" b="b"/>
            <a:pathLst>
              <a:path w="392717" h="1565177">
                <a:moveTo>
                  <a:pt x="0" y="0"/>
                </a:moveTo>
                <a:lnTo>
                  <a:pt x="392717" y="0"/>
                </a:lnTo>
                <a:lnTo>
                  <a:pt x="392717" y="1565178"/>
                </a:lnTo>
                <a:lnTo>
                  <a:pt x="0" y="156517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TextBox 11"/>
          <p:cNvSpPr txBox="1"/>
          <p:nvPr/>
        </p:nvSpPr>
        <p:spPr>
          <a:xfrm>
            <a:off x="803280" y="562292"/>
            <a:ext cx="10779119" cy="884858"/>
          </a:xfrm>
          <a:prstGeom prst="rect">
            <a:avLst/>
          </a:prstGeom>
        </p:spPr>
        <p:txBody>
          <a:bodyPr wrap="square" lIns="0" tIns="0" rIns="0" bIns="0" rtlCol="0" anchor="t">
            <a:spAutoFit/>
          </a:bodyPr>
          <a:lstStyle/>
          <a:p>
            <a:pPr marL="1057909" lvl="1" indent="-528955">
              <a:lnSpc>
                <a:spcPts val="6859"/>
              </a:lnSpc>
              <a:buFont typeface="Arial"/>
              <a:buChar char="•"/>
            </a:pPr>
            <a:r>
              <a:rPr lang="en-US" sz="4899" dirty="0">
                <a:solidFill>
                  <a:srgbClr val="123962"/>
                </a:solidFill>
                <a:latin typeface="Arapey Bold"/>
              </a:rPr>
              <a:t>Proper Insulation:</a:t>
            </a:r>
          </a:p>
        </p:txBody>
      </p:sp>
      <p:sp>
        <p:nvSpPr>
          <p:cNvPr id="12" name="TextBox 12"/>
          <p:cNvSpPr txBox="1"/>
          <p:nvPr/>
        </p:nvSpPr>
        <p:spPr>
          <a:xfrm>
            <a:off x="1055994" y="1735089"/>
            <a:ext cx="7890112" cy="2390140"/>
          </a:xfrm>
          <a:prstGeom prst="rect">
            <a:avLst/>
          </a:prstGeom>
        </p:spPr>
        <p:txBody>
          <a:bodyPr lIns="0" tIns="0" rIns="0" bIns="0" rtlCol="0" anchor="t">
            <a:spAutoFit/>
          </a:bodyPr>
          <a:lstStyle/>
          <a:p>
            <a:pPr>
              <a:lnSpc>
                <a:spcPts val="4759"/>
              </a:lnSpc>
            </a:pPr>
            <a:r>
              <a:rPr lang="en-US" sz="3399">
                <a:solidFill>
                  <a:srgbClr val="000000"/>
                </a:solidFill>
                <a:latin typeface="Arapey"/>
              </a:rPr>
              <a:t>Insulate your home virtually to prevent the loss of cool air. Proper insulation will help maintain a constant temperature, decreasing the workload on your air conditioner.</a:t>
            </a:r>
          </a:p>
        </p:txBody>
      </p:sp>
      <p:sp>
        <p:nvSpPr>
          <p:cNvPr id="13" name="TextBox 13"/>
          <p:cNvSpPr txBox="1"/>
          <p:nvPr/>
        </p:nvSpPr>
        <p:spPr>
          <a:xfrm>
            <a:off x="7878888" y="5575460"/>
            <a:ext cx="14561334" cy="1367155"/>
          </a:xfrm>
          <a:prstGeom prst="rect">
            <a:avLst/>
          </a:prstGeom>
        </p:spPr>
        <p:txBody>
          <a:bodyPr lIns="0" tIns="0" rIns="0" bIns="0" rtlCol="0" anchor="t">
            <a:spAutoFit/>
          </a:bodyPr>
          <a:lstStyle/>
          <a:p>
            <a:pPr marL="1057909" lvl="1" indent="-528955">
              <a:lnSpc>
                <a:spcPts val="5389"/>
              </a:lnSpc>
              <a:buFont typeface="Arial"/>
              <a:buChar char="•"/>
            </a:pPr>
            <a:r>
              <a:rPr lang="en-US" sz="4899">
                <a:solidFill>
                  <a:srgbClr val="123962"/>
                </a:solidFill>
                <a:latin typeface="Arapey Bold"/>
              </a:rPr>
              <a:t>Follow the Manufacturer's</a:t>
            </a:r>
          </a:p>
          <a:p>
            <a:pPr>
              <a:lnSpc>
                <a:spcPts val="5389"/>
              </a:lnSpc>
            </a:pPr>
            <a:r>
              <a:rPr lang="en-US" sz="4899">
                <a:solidFill>
                  <a:srgbClr val="123962"/>
                </a:solidFill>
                <a:latin typeface="Arapey Bold"/>
              </a:rPr>
              <a:t>       Instructions:</a:t>
            </a:r>
          </a:p>
        </p:txBody>
      </p:sp>
      <p:sp>
        <p:nvSpPr>
          <p:cNvPr id="14" name="TextBox 14"/>
          <p:cNvSpPr txBox="1"/>
          <p:nvPr/>
        </p:nvSpPr>
        <p:spPr>
          <a:xfrm>
            <a:off x="8751283" y="7085650"/>
            <a:ext cx="8311659" cy="2390140"/>
          </a:xfrm>
          <a:prstGeom prst="rect">
            <a:avLst/>
          </a:prstGeom>
        </p:spPr>
        <p:txBody>
          <a:bodyPr lIns="0" tIns="0" rIns="0" bIns="0" rtlCol="0" anchor="t">
            <a:spAutoFit/>
          </a:bodyPr>
          <a:lstStyle/>
          <a:p>
            <a:pPr>
              <a:lnSpc>
                <a:spcPts val="4759"/>
              </a:lnSpc>
            </a:pPr>
            <a:r>
              <a:rPr lang="en-US" sz="3399">
                <a:solidFill>
                  <a:srgbClr val="000000"/>
                </a:solidFill>
                <a:latin typeface="Arapey"/>
              </a:rPr>
              <a:t>Read and follow the manufacturer's installation guidelines carefully. This will ensure that the system is installed perfectly and works according to the manufacturer's specifications.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0000"/>
            </a:blip>
            <a:stretch>
              <a:fillRect l="-20312" r="-20312"/>
            </a:stretch>
          </a:blipFill>
        </p:spPr>
      </p:sp>
      <p:grpSp>
        <p:nvGrpSpPr>
          <p:cNvPr id="3" name="Group 3"/>
          <p:cNvGrpSpPr/>
          <p:nvPr/>
        </p:nvGrpSpPr>
        <p:grpSpPr>
          <a:xfrm>
            <a:off x="1520190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E569A"/>
            </a:solidFill>
          </p:spPr>
        </p:sp>
        <p:sp>
          <p:nvSpPr>
            <p:cNvPr id="5" name="TextBox 5"/>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9493250" y="956528"/>
            <a:ext cx="6289724" cy="8373944"/>
            <a:chOff x="0" y="0"/>
            <a:chExt cx="3663950" cy="4878070"/>
          </a:xfrm>
        </p:grpSpPr>
        <p:sp>
          <p:nvSpPr>
            <p:cNvPr id="7" name="Freeform 7"/>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t="-6086" b="-6086"/>
              </a:stretch>
            </a:blipFill>
          </p:spPr>
        </p:sp>
        <p:sp>
          <p:nvSpPr>
            <p:cNvPr id="8" name="Freeform 8"/>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123962"/>
            </a:solidFill>
          </p:spPr>
        </p:sp>
      </p:grpSp>
      <p:sp>
        <p:nvSpPr>
          <p:cNvPr id="9" name="TextBox 9"/>
          <p:cNvSpPr txBox="1"/>
          <p:nvPr/>
        </p:nvSpPr>
        <p:spPr>
          <a:xfrm>
            <a:off x="1028700" y="1553210"/>
            <a:ext cx="8464550" cy="3590290"/>
          </a:xfrm>
          <a:prstGeom prst="rect">
            <a:avLst/>
          </a:prstGeom>
        </p:spPr>
        <p:txBody>
          <a:bodyPr lIns="0" tIns="0" rIns="0" bIns="0" rtlCol="0" anchor="t">
            <a:spAutoFit/>
          </a:bodyPr>
          <a:lstStyle/>
          <a:p>
            <a:pPr>
              <a:lnSpc>
                <a:spcPts val="4759"/>
              </a:lnSpc>
            </a:pPr>
            <a:r>
              <a:rPr lang="en-US" sz="3399">
                <a:solidFill>
                  <a:srgbClr val="000000"/>
                </a:solidFill>
                <a:latin typeface="Arapey"/>
              </a:rPr>
              <a:t>After installation, perform regular maintenance, including cleaning or replacing filters, inspecting and cleaning coils, and inspecting for refrigerant leaks. Proper maintenance will help your system run efficiently and prolong its lifespan.</a:t>
            </a:r>
          </a:p>
        </p:txBody>
      </p:sp>
      <p:sp>
        <p:nvSpPr>
          <p:cNvPr id="10" name="TextBox 10"/>
          <p:cNvSpPr txBox="1"/>
          <p:nvPr/>
        </p:nvSpPr>
        <p:spPr>
          <a:xfrm>
            <a:off x="1028700" y="490120"/>
            <a:ext cx="12962040" cy="837565"/>
          </a:xfrm>
          <a:prstGeom prst="rect">
            <a:avLst/>
          </a:prstGeom>
        </p:spPr>
        <p:txBody>
          <a:bodyPr lIns="0" tIns="0" rIns="0" bIns="0" rtlCol="0" anchor="t">
            <a:spAutoFit/>
          </a:bodyPr>
          <a:lstStyle/>
          <a:p>
            <a:pPr marL="1057909" lvl="1" indent="-528955">
              <a:lnSpc>
                <a:spcPts val="6859"/>
              </a:lnSpc>
              <a:buFont typeface="Arial"/>
              <a:buChar char="•"/>
            </a:pPr>
            <a:r>
              <a:rPr lang="en-US" sz="4899">
                <a:solidFill>
                  <a:srgbClr val="123962"/>
                </a:solidFill>
                <a:latin typeface="Arapey Bold"/>
              </a:rPr>
              <a:t>Regular Maintenance:</a:t>
            </a:r>
          </a:p>
        </p:txBody>
      </p:sp>
      <p:sp>
        <p:nvSpPr>
          <p:cNvPr id="11" name="TextBox 11"/>
          <p:cNvSpPr txBox="1"/>
          <p:nvPr/>
        </p:nvSpPr>
        <p:spPr>
          <a:xfrm>
            <a:off x="1028700" y="5353050"/>
            <a:ext cx="9105900" cy="884858"/>
          </a:xfrm>
          <a:prstGeom prst="rect">
            <a:avLst/>
          </a:prstGeom>
        </p:spPr>
        <p:txBody>
          <a:bodyPr wrap="square" lIns="0" tIns="0" rIns="0" bIns="0" rtlCol="0" anchor="t">
            <a:spAutoFit/>
          </a:bodyPr>
          <a:lstStyle/>
          <a:p>
            <a:pPr marL="1057909" lvl="1" indent="-528955">
              <a:lnSpc>
                <a:spcPts val="6859"/>
              </a:lnSpc>
              <a:buFont typeface="Arial"/>
              <a:buChar char="•"/>
            </a:pPr>
            <a:r>
              <a:rPr lang="en-US" sz="4899" dirty="0">
                <a:solidFill>
                  <a:srgbClr val="123962"/>
                </a:solidFill>
                <a:latin typeface="Arapey Bold"/>
              </a:rPr>
              <a:t>Professional Installation:</a:t>
            </a:r>
          </a:p>
        </p:txBody>
      </p:sp>
      <p:sp>
        <p:nvSpPr>
          <p:cNvPr id="12" name="TextBox 12"/>
          <p:cNvSpPr txBox="1"/>
          <p:nvPr/>
        </p:nvSpPr>
        <p:spPr>
          <a:xfrm>
            <a:off x="1028700" y="6419215"/>
            <a:ext cx="8013720" cy="2990215"/>
          </a:xfrm>
          <a:prstGeom prst="rect">
            <a:avLst/>
          </a:prstGeom>
        </p:spPr>
        <p:txBody>
          <a:bodyPr lIns="0" tIns="0" rIns="0" bIns="0" rtlCol="0" anchor="t">
            <a:spAutoFit/>
          </a:bodyPr>
          <a:lstStyle/>
          <a:p>
            <a:pPr>
              <a:lnSpc>
                <a:spcPts val="4759"/>
              </a:lnSpc>
            </a:pPr>
            <a:r>
              <a:rPr lang="en-US" sz="3399">
                <a:solidFill>
                  <a:srgbClr val="000000"/>
                </a:solidFill>
                <a:latin typeface="Arapey"/>
              </a:rPr>
              <a:t>Unless you have knowledge of HVAC systems, it's generally best to employ a professional HVAC mechanic to install your air conditioner. They have the knowledge and tools to ensure a proper and safe installation.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0000"/>
            </a:blip>
            <a:stretch>
              <a:fillRect l="-20312" r="-20312"/>
            </a:stretch>
          </a:blipFill>
        </p:spPr>
      </p:sp>
      <p:grpSp>
        <p:nvGrpSpPr>
          <p:cNvPr id="3" name="Group 3"/>
          <p:cNvGrpSpPr/>
          <p:nvPr/>
        </p:nvGrpSpPr>
        <p:grpSpPr>
          <a:xfrm>
            <a:off x="-154305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E569A"/>
            </a:solidFill>
          </p:spPr>
        </p:sp>
        <p:sp>
          <p:nvSpPr>
            <p:cNvPr id="5" name="TextBox 5"/>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299915" y="2226123"/>
            <a:ext cx="11688171" cy="837565"/>
          </a:xfrm>
          <a:prstGeom prst="rect">
            <a:avLst/>
          </a:prstGeom>
        </p:spPr>
        <p:txBody>
          <a:bodyPr lIns="0" tIns="0" rIns="0" bIns="0" rtlCol="0" anchor="t">
            <a:spAutoFit/>
          </a:bodyPr>
          <a:lstStyle/>
          <a:p>
            <a:pPr algn="ctr">
              <a:lnSpc>
                <a:spcPts val="6859"/>
              </a:lnSpc>
            </a:pPr>
            <a:r>
              <a:rPr lang="en-US" sz="4899">
                <a:solidFill>
                  <a:srgbClr val="123962"/>
                </a:solidFill>
                <a:latin typeface="Arapey Bold"/>
              </a:rPr>
              <a:t>Conclusion:</a:t>
            </a:r>
          </a:p>
        </p:txBody>
      </p:sp>
      <p:sp>
        <p:nvSpPr>
          <p:cNvPr id="7" name="TextBox 7"/>
          <p:cNvSpPr txBox="1"/>
          <p:nvPr/>
        </p:nvSpPr>
        <p:spPr>
          <a:xfrm>
            <a:off x="2036037" y="3670757"/>
            <a:ext cx="14215925" cy="3601086"/>
          </a:xfrm>
          <a:prstGeom prst="rect">
            <a:avLst/>
          </a:prstGeom>
        </p:spPr>
        <p:txBody>
          <a:bodyPr lIns="0" tIns="0" rIns="0" bIns="0" rtlCol="0" anchor="t">
            <a:spAutoFit/>
          </a:bodyPr>
          <a:lstStyle/>
          <a:p>
            <a:pPr algn="ctr">
              <a:lnSpc>
                <a:spcPts val="5739"/>
              </a:lnSpc>
            </a:pPr>
            <a:r>
              <a:rPr lang="en-US" sz="4099">
                <a:solidFill>
                  <a:srgbClr val="000000"/>
                </a:solidFill>
                <a:latin typeface="Arapey"/>
              </a:rPr>
              <a:t>Proper air conditioning installation is crucial for the long-term efficiency and effectiveness of your cooling system. It's a significant investment, and taking the time to install it correctly can lead to lower power bills, increased comfort, and a longer lifespan for your Air Conditioner.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6000"/>
            </a:blip>
            <a:stretch>
              <a:fillRect l="-20312" r="-20312"/>
            </a:stretch>
          </a:blipFill>
        </p:spPr>
      </p:sp>
      <p:sp>
        <p:nvSpPr>
          <p:cNvPr id="3" name="TextBox 3"/>
          <p:cNvSpPr txBox="1"/>
          <p:nvPr/>
        </p:nvSpPr>
        <p:spPr>
          <a:xfrm>
            <a:off x="1029675" y="2711444"/>
            <a:ext cx="9015005" cy="738238"/>
          </a:xfrm>
          <a:prstGeom prst="rect">
            <a:avLst/>
          </a:prstGeom>
        </p:spPr>
        <p:txBody>
          <a:bodyPr lIns="0" tIns="0" rIns="0" bIns="0" rtlCol="0" anchor="t">
            <a:spAutoFit/>
          </a:bodyPr>
          <a:lstStyle/>
          <a:p>
            <a:pPr>
              <a:lnSpc>
                <a:spcPts val="6018"/>
              </a:lnSpc>
              <a:spcBef>
                <a:spcPct val="0"/>
              </a:spcBef>
            </a:pPr>
            <a:r>
              <a:rPr lang="en-US" sz="4298">
                <a:solidFill>
                  <a:srgbClr val="0E569A"/>
                </a:solidFill>
                <a:latin typeface="League Spartan"/>
              </a:rPr>
              <a:t>CONTACT US</a:t>
            </a:r>
          </a:p>
        </p:txBody>
      </p:sp>
      <p:sp>
        <p:nvSpPr>
          <p:cNvPr id="4" name="AutoShape 4"/>
          <p:cNvSpPr/>
          <p:nvPr/>
        </p:nvSpPr>
        <p:spPr>
          <a:xfrm flipV="1">
            <a:off x="951999" y="3468731"/>
            <a:ext cx="3774244" cy="19050"/>
          </a:xfrm>
          <a:prstGeom prst="line">
            <a:avLst/>
          </a:prstGeom>
          <a:ln w="38100" cap="flat">
            <a:solidFill>
              <a:srgbClr val="0E569A"/>
            </a:solidFill>
            <a:prstDash val="solid"/>
            <a:headEnd type="none" w="sm" len="sm"/>
            <a:tailEnd type="none" w="sm" len="sm"/>
          </a:ln>
        </p:spPr>
      </p:sp>
      <p:grpSp>
        <p:nvGrpSpPr>
          <p:cNvPr id="5" name="Group 5"/>
          <p:cNvGrpSpPr/>
          <p:nvPr/>
        </p:nvGrpSpPr>
        <p:grpSpPr>
          <a:xfrm>
            <a:off x="5629255" y="3036601"/>
            <a:ext cx="290233" cy="5143500"/>
            <a:chOff x="0" y="0"/>
            <a:chExt cx="76440" cy="1354667"/>
          </a:xfrm>
        </p:grpSpPr>
        <p:sp>
          <p:nvSpPr>
            <p:cNvPr id="6" name="Freeform 6"/>
            <p:cNvSpPr/>
            <p:nvPr/>
          </p:nvSpPr>
          <p:spPr>
            <a:xfrm>
              <a:off x="0" y="0"/>
              <a:ext cx="76440" cy="1354667"/>
            </a:xfrm>
            <a:custGeom>
              <a:avLst/>
              <a:gdLst/>
              <a:ahLst/>
              <a:cxnLst/>
              <a:rect l="l" t="t" r="r" b="b"/>
              <a:pathLst>
                <a:path w="76440" h="1354667">
                  <a:moveTo>
                    <a:pt x="0" y="0"/>
                  </a:moveTo>
                  <a:lnTo>
                    <a:pt x="76440" y="0"/>
                  </a:lnTo>
                  <a:lnTo>
                    <a:pt x="76440" y="1354667"/>
                  </a:lnTo>
                  <a:lnTo>
                    <a:pt x="0" y="1354667"/>
                  </a:lnTo>
                  <a:close/>
                </a:path>
              </a:pathLst>
            </a:custGeom>
            <a:solidFill>
              <a:srgbClr val="0E569A"/>
            </a:solidFill>
          </p:spPr>
        </p:sp>
        <p:sp>
          <p:nvSpPr>
            <p:cNvPr id="7" name="TextBox 7"/>
            <p:cNvSpPr txBox="1"/>
            <p:nvPr/>
          </p:nvSpPr>
          <p:spPr>
            <a:xfrm>
              <a:off x="0" y="-47625"/>
              <a:ext cx="76440" cy="140229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7022541" y="2772358"/>
            <a:ext cx="1030278" cy="1030278"/>
          </a:xfrm>
          <a:custGeom>
            <a:avLst/>
            <a:gdLst/>
            <a:ahLst/>
            <a:cxnLst/>
            <a:rect l="l" t="t" r="r" b="b"/>
            <a:pathLst>
              <a:path w="1030278" h="1030278">
                <a:moveTo>
                  <a:pt x="0" y="0"/>
                </a:moveTo>
                <a:lnTo>
                  <a:pt x="1030278" y="0"/>
                </a:lnTo>
                <a:lnTo>
                  <a:pt x="1030278" y="1030278"/>
                </a:lnTo>
                <a:lnTo>
                  <a:pt x="0" y="1030278"/>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9" name="Freeform 9"/>
          <p:cNvSpPr/>
          <p:nvPr/>
        </p:nvSpPr>
        <p:spPr>
          <a:xfrm>
            <a:off x="7103034" y="4220415"/>
            <a:ext cx="949785" cy="949785"/>
          </a:xfrm>
          <a:custGeom>
            <a:avLst/>
            <a:gdLst/>
            <a:ahLst/>
            <a:cxnLst/>
            <a:rect l="l" t="t" r="r" b="b"/>
            <a:pathLst>
              <a:path w="949785" h="949785">
                <a:moveTo>
                  <a:pt x="0" y="0"/>
                </a:moveTo>
                <a:lnTo>
                  <a:pt x="949785" y="0"/>
                </a:lnTo>
                <a:lnTo>
                  <a:pt x="949785" y="949786"/>
                </a:lnTo>
                <a:lnTo>
                  <a:pt x="0" y="949786"/>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10" name="Freeform 10"/>
          <p:cNvSpPr/>
          <p:nvPr/>
        </p:nvSpPr>
        <p:spPr>
          <a:xfrm>
            <a:off x="7096125" y="5598826"/>
            <a:ext cx="956694" cy="956694"/>
          </a:xfrm>
          <a:custGeom>
            <a:avLst/>
            <a:gdLst/>
            <a:ahLst/>
            <a:cxnLst/>
            <a:rect l="l" t="t" r="r" b="b"/>
            <a:pathLst>
              <a:path w="956694" h="956694">
                <a:moveTo>
                  <a:pt x="0" y="0"/>
                </a:moveTo>
                <a:lnTo>
                  <a:pt x="956694" y="0"/>
                </a:lnTo>
                <a:lnTo>
                  <a:pt x="956694" y="956694"/>
                </a:lnTo>
                <a:lnTo>
                  <a:pt x="0" y="95669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a:off x="7103034" y="6974620"/>
            <a:ext cx="991159" cy="991159"/>
          </a:xfrm>
          <a:custGeom>
            <a:avLst/>
            <a:gdLst/>
            <a:ahLst/>
            <a:cxnLst/>
            <a:rect l="l" t="t" r="r" b="b"/>
            <a:pathLst>
              <a:path w="991159" h="991159">
                <a:moveTo>
                  <a:pt x="0" y="0"/>
                </a:moveTo>
                <a:lnTo>
                  <a:pt x="991158" y="0"/>
                </a:lnTo>
                <a:lnTo>
                  <a:pt x="991158" y="991159"/>
                </a:lnTo>
                <a:lnTo>
                  <a:pt x="0" y="991159"/>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2" name="TextBox 12"/>
          <p:cNvSpPr txBox="1"/>
          <p:nvPr/>
        </p:nvSpPr>
        <p:spPr>
          <a:xfrm>
            <a:off x="8647700" y="2829043"/>
            <a:ext cx="14064499" cy="639445"/>
          </a:xfrm>
          <a:prstGeom prst="rect">
            <a:avLst/>
          </a:prstGeom>
        </p:spPr>
        <p:txBody>
          <a:bodyPr lIns="0" tIns="0" rIns="0" bIns="0" rtlCol="0" anchor="t">
            <a:spAutoFit/>
          </a:bodyPr>
          <a:lstStyle/>
          <a:p>
            <a:pPr>
              <a:lnSpc>
                <a:spcPts val="5179"/>
              </a:lnSpc>
            </a:pPr>
            <a:r>
              <a:rPr lang="en-US" sz="3699" u="sng">
                <a:solidFill>
                  <a:srgbClr val="0E569A"/>
                </a:solidFill>
                <a:latin typeface="Arapey Bold"/>
                <a:hlinkClick r:id="rId11" tooltip="https://healdmechanical.com"/>
              </a:rPr>
              <a:t>https://healdmechanical.com</a:t>
            </a:r>
          </a:p>
        </p:txBody>
      </p:sp>
      <p:sp>
        <p:nvSpPr>
          <p:cNvPr id="13" name="TextBox 13"/>
          <p:cNvSpPr txBox="1"/>
          <p:nvPr/>
        </p:nvSpPr>
        <p:spPr>
          <a:xfrm>
            <a:off x="8692939" y="4337486"/>
            <a:ext cx="5579566" cy="639445"/>
          </a:xfrm>
          <a:prstGeom prst="rect">
            <a:avLst/>
          </a:prstGeom>
        </p:spPr>
        <p:txBody>
          <a:bodyPr lIns="0" tIns="0" rIns="0" bIns="0" rtlCol="0" anchor="t">
            <a:spAutoFit/>
          </a:bodyPr>
          <a:lstStyle/>
          <a:p>
            <a:pPr>
              <a:lnSpc>
                <a:spcPts val="5179"/>
              </a:lnSpc>
            </a:pPr>
            <a:r>
              <a:rPr lang="en-US" sz="3699">
                <a:solidFill>
                  <a:srgbClr val="0E569A"/>
                </a:solidFill>
                <a:latin typeface="Arapey Bold"/>
              </a:rPr>
              <a:t>916-972-7276</a:t>
            </a:r>
          </a:p>
        </p:txBody>
      </p:sp>
      <p:sp>
        <p:nvSpPr>
          <p:cNvPr id="14" name="TextBox 14"/>
          <p:cNvSpPr txBox="1"/>
          <p:nvPr/>
        </p:nvSpPr>
        <p:spPr>
          <a:xfrm>
            <a:off x="8647700" y="5744116"/>
            <a:ext cx="9552577" cy="639445"/>
          </a:xfrm>
          <a:prstGeom prst="rect">
            <a:avLst/>
          </a:prstGeom>
        </p:spPr>
        <p:txBody>
          <a:bodyPr lIns="0" tIns="0" rIns="0" bIns="0" rtlCol="0" anchor="t">
            <a:spAutoFit/>
          </a:bodyPr>
          <a:lstStyle/>
          <a:p>
            <a:pPr>
              <a:lnSpc>
                <a:spcPts val="5179"/>
              </a:lnSpc>
            </a:pPr>
            <a:r>
              <a:rPr lang="en-US" sz="3699">
                <a:solidFill>
                  <a:srgbClr val="0E569A"/>
                </a:solidFill>
                <a:latin typeface="Arapey Bold"/>
              </a:rPr>
              <a:t>info@healdmechanical.com</a:t>
            </a:r>
          </a:p>
        </p:txBody>
      </p:sp>
      <p:sp>
        <p:nvSpPr>
          <p:cNvPr id="15" name="TextBox 15"/>
          <p:cNvSpPr txBox="1"/>
          <p:nvPr/>
        </p:nvSpPr>
        <p:spPr>
          <a:xfrm>
            <a:off x="8692939" y="7137142"/>
            <a:ext cx="13791313" cy="639445"/>
          </a:xfrm>
          <a:prstGeom prst="rect">
            <a:avLst/>
          </a:prstGeom>
        </p:spPr>
        <p:txBody>
          <a:bodyPr lIns="0" tIns="0" rIns="0" bIns="0" rtlCol="0" anchor="t">
            <a:spAutoFit/>
          </a:bodyPr>
          <a:lstStyle/>
          <a:p>
            <a:pPr>
              <a:lnSpc>
                <a:spcPts val="5179"/>
              </a:lnSpc>
            </a:pPr>
            <a:r>
              <a:rPr lang="en-US" sz="3699">
                <a:solidFill>
                  <a:srgbClr val="0E569A"/>
                </a:solidFill>
                <a:latin typeface="Arapey Bold"/>
              </a:rPr>
              <a:t>P.O. Box 601505 Sacramento, CA 95860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6000"/>
            </a:blip>
            <a:stretch>
              <a:fillRect l="-20312" r="-20312"/>
            </a:stretch>
          </a:blipFill>
        </p:spPr>
      </p:sp>
      <p:sp>
        <p:nvSpPr>
          <p:cNvPr id="3" name="TextBox 3"/>
          <p:cNvSpPr txBox="1"/>
          <p:nvPr/>
        </p:nvSpPr>
        <p:spPr>
          <a:xfrm>
            <a:off x="4072171" y="3784974"/>
            <a:ext cx="10143658" cy="1375155"/>
          </a:xfrm>
          <a:prstGeom prst="rect">
            <a:avLst/>
          </a:prstGeom>
        </p:spPr>
        <p:txBody>
          <a:bodyPr lIns="0" tIns="0" rIns="0" bIns="0" rtlCol="0" anchor="t">
            <a:spAutoFit/>
          </a:bodyPr>
          <a:lstStyle/>
          <a:p>
            <a:pPr algn="ctr">
              <a:lnSpc>
                <a:spcPts val="11272"/>
              </a:lnSpc>
              <a:spcBef>
                <a:spcPct val="0"/>
              </a:spcBef>
            </a:pPr>
            <a:r>
              <a:rPr lang="en-US" sz="8051">
                <a:solidFill>
                  <a:srgbClr val="0E569A"/>
                </a:solidFill>
                <a:latin typeface="League Spartan"/>
              </a:rPr>
              <a:t>THANK YOU</a:t>
            </a:r>
          </a:p>
        </p:txBody>
      </p:sp>
      <p:sp>
        <p:nvSpPr>
          <p:cNvPr id="4" name="AutoShape 4"/>
          <p:cNvSpPr/>
          <p:nvPr/>
        </p:nvSpPr>
        <p:spPr>
          <a:xfrm>
            <a:off x="5897880" y="5638800"/>
            <a:ext cx="6492240" cy="0"/>
          </a:xfrm>
          <a:prstGeom prst="line">
            <a:avLst/>
          </a:prstGeom>
          <a:ln w="38100" cap="flat">
            <a:solidFill>
              <a:srgbClr val="123962"/>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424</Words>
  <Application>Microsoft Office PowerPoint</Application>
  <PresentationFormat>Custom</PresentationFormat>
  <Paragraphs>25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League Spartan</vt:lpstr>
      <vt:lpstr>Arapey Bold</vt:lpstr>
      <vt:lpstr>Arapey</vt: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Tips for Proper Air Conditioning Installation</dc:title>
  <cp:lastModifiedBy>Designer</cp:lastModifiedBy>
  <cp:revision>3</cp:revision>
  <dcterms:created xsi:type="dcterms:W3CDTF">2006-08-16T00:00:00Z</dcterms:created>
  <dcterms:modified xsi:type="dcterms:W3CDTF">2023-10-19T06:49:06Z</dcterms:modified>
  <dc:identifier>DAFxrYZrs4I</dc:identifier>
</cp:coreProperties>
</file>