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19"/>
  </p:notesMasterIdLst>
  <p:sldIdLst>
    <p:sldId id="291" r:id="rId2"/>
    <p:sldId id="344" r:id="rId3"/>
    <p:sldId id="293" r:id="rId4"/>
    <p:sldId id="294" r:id="rId5"/>
    <p:sldId id="324" r:id="rId6"/>
    <p:sldId id="296" r:id="rId7"/>
    <p:sldId id="333" r:id="rId8"/>
    <p:sldId id="334" r:id="rId9"/>
    <p:sldId id="335" r:id="rId10"/>
    <p:sldId id="336" r:id="rId11"/>
    <p:sldId id="337" r:id="rId12"/>
    <p:sldId id="338" r:id="rId13"/>
    <p:sldId id="347" r:id="rId14"/>
    <p:sldId id="339" r:id="rId15"/>
    <p:sldId id="340" r:id="rId16"/>
    <p:sldId id="343" r:id="rId17"/>
    <p:sldId id="28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D21"/>
    <a:srgbClr val="430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58" autoAdjust="0"/>
  </p:normalViewPr>
  <p:slideViewPr>
    <p:cSldViewPr>
      <p:cViewPr varScale="1">
        <p:scale>
          <a:sx n="87" d="100"/>
          <a:sy n="87" d="100"/>
        </p:scale>
        <p:origin x="5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95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8C1D337-77FB-440E-AED3-2A1E731AABA9}" type="datetimeFigureOut">
              <a:rPr lang="ru-RU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8AA28DB1-01A5-487B-A454-7949D5E60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792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C6A343-74C5-4EE5-A2B0-1B06646E782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7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34DE1-AD0D-4B84-9655-02CE2B618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844A6-BB3E-4F02-A61E-50E30DE04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FB1B4C-6D50-4F60-AE49-9C4CAB175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3C789-355E-4C31-BECA-1A9CFD95C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B7DF-886D-4E9D-848F-F23F86B65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CFFF7E4-B0EC-472F-A4B2-EA04B6779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FDF0-D3BF-4E33-BCD4-79E23CEE51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4A83D5-6DED-4C4E-A843-14B802DEE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48D84C1-5A3A-4939-8FB8-9F4DD66EB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5272E-14A9-4BA2-9063-D72C77AE2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DD97BB60-4206-4C85-B031-FA69AE42C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980101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D3AAAA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CB6B4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0087" y="1937346"/>
            <a:ext cx="6715125" cy="2087761"/>
          </a:xfrm>
        </p:spPr>
        <p:txBody>
          <a:bodyPr/>
          <a:lstStyle/>
          <a:p>
            <a:pPr algn="ctr">
              <a:defRPr/>
            </a:pPr>
            <a:r>
              <a:rPr lang="ru-RU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ru-RU" sz="40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br>
              <a:rPr lang="ru-RU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«Народное искусство и культурное наследие»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013176"/>
            <a:ext cx="3985518" cy="851744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Рысмухамбетова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З.Ф.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664" y="158692"/>
            <a:ext cx="6499498" cy="606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 дошкольное образовательное автономное учреждение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 сад № 83 «Искорка»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latin typeface="Arial" charset="0"/>
              </a:rPr>
              <a:t> </a:t>
            </a:r>
          </a:p>
        </p:txBody>
      </p:sp>
      <p:sp>
        <p:nvSpPr>
          <p:cNvPr id="25606" name="Rectangle 6"/>
          <p:cNvSpPr>
            <a:spLocks noGrp="1"/>
          </p:cNvSpPr>
          <p:nvPr>
            <p:ph type="body" idx="4294967295"/>
          </p:nvPr>
        </p:nvSpPr>
        <p:spPr>
          <a:xfrm>
            <a:off x="1259632" y="958194"/>
            <a:ext cx="2520280" cy="40329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000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hlink"/>
                </a:solidFill>
                <a:latin typeface="Times New Roman" pitchFamily="18" charset="0"/>
              </a:rPr>
              <a:t>Исполнение н</a:t>
            </a:r>
            <a:r>
              <a:rPr lang="ru-RU" sz="2000" dirty="0" smtClean="0">
                <a:solidFill>
                  <a:schemeClr val="hlink"/>
                </a:solidFill>
                <a:latin typeface="Times New Roman" pitchFamily="18" charset="0"/>
              </a:rPr>
              <a:t>ародных песен</a:t>
            </a:r>
            <a:endParaRPr lang="ru-RU" sz="2000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endParaRPr lang="ru-RU" dirty="0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246"/>
                    </a14:imgEffect>
                    <a14:imgEffect>
                      <a14:saturation sat="121000"/>
                    </a14:imgEffect>
                    <a14:imgEffect>
                      <a14:brightnessContrast bright="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6" b="25482"/>
          <a:stretch/>
        </p:blipFill>
        <p:spPr>
          <a:xfrm>
            <a:off x="4176685" y="262522"/>
            <a:ext cx="2764215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803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1809" r="17589"/>
          <a:stretch/>
        </p:blipFill>
        <p:spPr>
          <a:xfrm>
            <a:off x="3131840" y="3763146"/>
            <a:ext cx="4968553" cy="290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27584" y="3763146"/>
            <a:ext cx="2160240" cy="225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ctr"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 sz="2000">
                <a:solidFill>
                  <a:schemeClr val="hlink"/>
                </a:solidFill>
                <a:latin typeface="Times New Roman" pitchFamily="18" charset="0"/>
                <a:cs typeface="+mn-cs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+mn-lt"/>
                <a:cs typeface="+mn-cs"/>
              </a:defRPr>
            </a:lvl2pPr>
            <a:lvl3pPr indent="-182563" eaLnBrk="0" hangingPunct="0">
              <a:spcBef>
                <a:spcPct val="20000"/>
              </a:spcBef>
              <a:buClr>
                <a:srgbClr val="980101"/>
              </a:buClr>
              <a:buSzPct val="60000"/>
              <a:buFont typeface="Wingdings" pitchFamily="2" charset="2"/>
              <a:buChar char=""/>
              <a:defRPr>
                <a:latin typeface="+mn-lt"/>
                <a:cs typeface="+mn-cs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D3AAAA"/>
              </a:buClr>
              <a:buSzPct val="60000"/>
              <a:buFont typeface="Wingdings" pitchFamily="2" charset="2"/>
              <a:buChar char=""/>
              <a:defRPr>
                <a:latin typeface="+mn-lt"/>
                <a:cs typeface="+mn-cs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CB6B4"/>
              </a:buClr>
              <a:buSzPct val="68000"/>
              <a:buFont typeface="Wingdings 2" pitchFamily="18" charset="2"/>
              <a:buChar char=""/>
              <a:defRPr sz="1600">
                <a:latin typeface="+mn-lt"/>
                <a:cs typeface="+mn-cs"/>
              </a:defRPr>
            </a:lvl5pPr>
            <a:lvl6pPr marL="1737360" indent="-182880">
              <a:spcBef>
                <a:spcPct val="20000"/>
              </a:spcBef>
              <a:buClr>
                <a:schemeClr val="accent1"/>
              </a:buClr>
              <a:buChar char="•"/>
              <a:defRPr kumimoji="0" sz="1600">
                <a:solidFill>
                  <a:schemeClr val="tx2"/>
                </a:solidFill>
                <a:latin typeface="+mn-lt"/>
                <a:cs typeface="+mn-cs"/>
              </a:defRPr>
            </a:lvl6pPr>
            <a:lvl7pPr marL="2011680" indent="-182880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baseline="0">
                <a:solidFill>
                  <a:schemeClr val="tx2"/>
                </a:solidFill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buClr>
                <a:schemeClr val="accent2"/>
              </a:buClr>
              <a:buChar char="•"/>
              <a:defRPr kumimoji="0" sz="1400" cap="small" baseline="0">
                <a:solidFill>
                  <a:schemeClr val="tx2"/>
                </a:solidFill>
                <a:latin typeface="+mn-lt"/>
                <a:cs typeface="+mn-cs"/>
              </a:defRPr>
            </a:lvl8pPr>
            <a:lvl9pPr marL="2560320" indent="-182880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baseline="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0" indent="-144000">
              <a:spcBef>
                <a:spcPts val="0"/>
              </a:spcBef>
            </a:pPr>
            <a:r>
              <a:rPr lang="ru-RU" dirty="0"/>
              <a:t>Народная</a:t>
            </a:r>
            <a:r>
              <a:rPr lang="ru-RU" dirty="0"/>
              <a:t> игра 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«</a:t>
            </a:r>
            <a:r>
              <a:rPr lang="ru-RU" dirty="0"/>
              <a:t>Ты </a:t>
            </a:r>
            <a:r>
              <a:rPr lang="ru-RU" dirty="0" smtClean="0"/>
              <a:t>катись веселый </a:t>
            </a:r>
            <a:r>
              <a:rPr lang="ru-RU" dirty="0"/>
              <a:t>бубен»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27584" y="3428999"/>
            <a:ext cx="7488832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838198" y="118335"/>
            <a:ext cx="7467600" cy="66721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000" cap="none" dirty="0" smtClean="0">
                <a:solidFill>
                  <a:schemeClr val="accent1"/>
                </a:solidFill>
                <a:latin typeface="Times New Roman" pitchFamily="18" charset="0"/>
              </a:rPr>
              <a:t>НОД «Русский народный костюм – хранитель истории»</a:t>
            </a:r>
            <a:endParaRPr lang="ru-RU" sz="2000" cap="none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46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t="14814" b="7913"/>
          <a:stretch/>
        </p:blipFill>
        <p:spPr>
          <a:xfrm>
            <a:off x="971600" y="885139"/>
            <a:ext cx="324036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059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85139"/>
            <a:ext cx="337800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059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32" y="4298661"/>
            <a:ext cx="4462331" cy="223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1601" y="3497737"/>
            <a:ext cx="6906394" cy="648072"/>
          </a:xfrm>
          <a:noFill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000" cap="none" dirty="0">
                <a:solidFill>
                  <a:schemeClr val="accent1"/>
                </a:solidFill>
                <a:latin typeface="Times New Roman" pitchFamily="18" charset="0"/>
              </a:rPr>
              <a:t>Знакомство с предметами народных промыслов. </a:t>
            </a:r>
            <a:br>
              <a:rPr lang="ru-RU" sz="2000" cap="none" dirty="0">
                <a:solidFill>
                  <a:schemeClr val="accent1"/>
                </a:solidFill>
                <a:latin typeface="Times New Roman" pitchFamily="18" charset="0"/>
              </a:rPr>
            </a:br>
            <a:r>
              <a:rPr lang="ru-RU" sz="2000" cap="none" dirty="0">
                <a:solidFill>
                  <a:schemeClr val="accent1"/>
                </a:solidFill>
                <a:latin typeface="Times New Roman" pitchFamily="18" charset="0"/>
              </a:rPr>
              <a:t>Игра «Угадай по описанию»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516037"/>
            <a:ext cx="7467600" cy="490066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cap="none" dirty="0" smtClean="0">
                <a:solidFill>
                  <a:schemeClr val="accent1"/>
                </a:solidFill>
                <a:latin typeface="Times New Roman" pitchFamily="18" charset="0"/>
              </a:rPr>
              <a:t>Драматизация русских народных сказок</a:t>
            </a:r>
            <a:endParaRPr lang="ru-RU" sz="2800" cap="none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79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10619"/>
          <a:stretch/>
        </p:blipFill>
        <p:spPr>
          <a:xfrm>
            <a:off x="1115615" y="1366998"/>
            <a:ext cx="3527375" cy="250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65"/>
                    </a14:imgEffect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97120"/>
            <a:ext cx="3527376" cy="203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058"/>
                    </a14:imgEffect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77" b="8458"/>
          <a:stretch/>
        </p:blipFill>
        <p:spPr>
          <a:xfrm>
            <a:off x="4945180" y="1890512"/>
            <a:ext cx="266429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67933"/>
            <a:ext cx="6135961" cy="490066"/>
          </a:xfrm>
        </p:spPr>
        <p:txBody>
          <a:bodyPr>
            <a:normAutofit/>
          </a:bodyPr>
          <a:lstStyle/>
          <a:p>
            <a:r>
              <a:rPr lang="ru-RU" sz="2400" cap="none" dirty="0">
                <a:solidFill>
                  <a:schemeClr val="accent1"/>
                </a:solidFill>
                <a:latin typeface="Times New Roman" pitchFamily="18" charset="0"/>
              </a:rPr>
              <a:t>« Русская народная игрушка-матрешка»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24"/>
                    </a14:imgEffect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3821"/>
          <a:stretch/>
        </p:blipFill>
        <p:spPr>
          <a:xfrm>
            <a:off x="3077833" y="3986920"/>
            <a:ext cx="2988331" cy="261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73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71" b="10681"/>
          <a:stretch/>
        </p:blipFill>
        <p:spPr>
          <a:xfrm>
            <a:off x="4912536" y="744752"/>
            <a:ext cx="2307255" cy="321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686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9" t="17850" r="269" b="18101"/>
          <a:stretch/>
        </p:blipFill>
        <p:spPr>
          <a:xfrm>
            <a:off x="1926286" y="744752"/>
            <a:ext cx="2303093" cy="321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8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83568" y="222657"/>
            <a:ext cx="7467600" cy="466726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cap="none" dirty="0" smtClean="0">
                <a:solidFill>
                  <a:schemeClr val="accent1"/>
                </a:solidFill>
                <a:latin typeface="Times New Roman" pitchFamily="18" charset="0"/>
              </a:rPr>
              <a:t>«Подарок домовому – веник-оберег» </a:t>
            </a:r>
            <a:endParaRPr lang="ru-RU" sz="2800" cap="none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125538"/>
            <a:ext cx="7467600" cy="5348287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53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6" r="7827" b="12361"/>
          <a:stretch/>
        </p:blipFill>
        <p:spPr>
          <a:xfrm>
            <a:off x="4669061" y="966876"/>
            <a:ext cx="3482107" cy="532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46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66876"/>
            <a:ext cx="3494808" cy="532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7467600" cy="490537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600" cap="none" dirty="0" smtClean="0">
                <a:solidFill>
                  <a:schemeClr val="accent1"/>
                </a:solidFill>
                <a:latin typeface="Times New Roman" pitchFamily="18" charset="0"/>
              </a:rPr>
              <a:t>                     </a:t>
            </a:r>
            <a:r>
              <a:rPr lang="ru-RU" sz="2600" cap="none" dirty="0" smtClean="0">
                <a:solidFill>
                  <a:schemeClr val="accent1"/>
                </a:solidFill>
                <a:latin typeface="Times New Roman" pitchFamily="18" charset="0"/>
              </a:rPr>
              <a:t>«</a:t>
            </a:r>
            <a:r>
              <a:rPr lang="ru-RU" sz="2600" cap="none" dirty="0" smtClean="0">
                <a:solidFill>
                  <a:schemeClr val="accent1"/>
                </a:solidFill>
                <a:latin typeface="Times New Roman" pitchFamily="18" charset="0"/>
              </a:rPr>
              <a:t>Знакомство с предметами русского быта</a:t>
            </a:r>
            <a:r>
              <a:rPr lang="ru-RU" sz="2600" cap="none" dirty="0" smtClean="0">
                <a:solidFill>
                  <a:schemeClr val="accent1"/>
                </a:solidFill>
                <a:latin typeface="Times New Roman" pitchFamily="18" charset="0"/>
              </a:rPr>
              <a:t>»</a:t>
            </a:r>
            <a:endParaRPr lang="ru-RU" sz="2600" cap="none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79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6"/>
          <a:stretch/>
        </p:blipFill>
        <p:spPr>
          <a:xfrm>
            <a:off x="1043608" y="1039812"/>
            <a:ext cx="3249576" cy="505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058"/>
                    </a14:imgEffect>
                    <a14:imgEffect>
                      <a14:saturation sat="1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9" b="19846"/>
          <a:stretch/>
        </p:blipFill>
        <p:spPr>
          <a:xfrm>
            <a:off x="4860032" y="1039812"/>
            <a:ext cx="3249576" cy="505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755576" y="212507"/>
            <a:ext cx="7467600" cy="75744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chemeClr val="tx1"/>
                </a:solidFill>
                <a:latin typeface="Times New Roman" pitchFamily="18" charset="0"/>
              </a:rPr>
              <a:t>3 этап - Заключительный этап</a:t>
            </a:r>
            <a:r>
              <a:rPr lang="ru-RU" b="1" cap="none" dirty="0" smtClean="0">
                <a:solidFill>
                  <a:schemeClr val="folHlink"/>
                </a:solidFill>
                <a:latin typeface="Times New Roman" pitchFamily="18" charset="0"/>
              </a:rPr>
              <a:t/>
            </a:r>
            <a:br>
              <a:rPr lang="ru-RU" b="1" cap="none" dirty="0" smtClean="0">
                <a:solidFill>
                  <a:schemeClr val="folHlink"/>
                </a:solidFill>
                <a:latin typeface="Times New Roman" pitchFamily="18" charset="0"/>
              </a:rPr>
            </a:br>
            <a:r>
              <a:rPr lang="ru-RU" b="1" cap="none" dirty="0" smtClean="0">
                <a:solidFill>
                  <a:schemeClr val="folHlink"/>
                </a:solidFill>
                <a:latin typeface="Times New Roman" pitchFamily="18" charset="0"/>
              </a:rPr>
              <a:t>Выставка «Народные </a:t>
            </a:r>
            <a:r>
              <a:rPr lang="ru-RU" b="1" cap="none" dirty="0" smtClean="0">
                <a:solidFill>
                  <a:schemeClr val="folHlink"/>
                </a:solidFill>
                <a:latin typeface="Times New Roman" pitchFamily="18" charset="0"/>
              </a:rPr>
              <a:t>промыслы России»</a:t>
            </a:r>
            <a:endParaRPr lang="ru-RU" b="1" cap="none" dirty="0" smtClean="0">
              <a:solidFill>
                <a:schemeClr val="folHlink"/>
              </a:solidFill>
              <a:latin typeface="Times New Roman" pitchFamily="18" charset="0"/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92"/>
                    </a14:imgEffect>
                    <a14:imgEffect>
                      <a14:saturation sat="132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75" y="1182454"/>
            <a:ext cx="6528725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839200" cy="48736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altLang="ru-RU" sz="8800" dirty="0" smtClean="0">
                <a:solidFill>
                  <a:srgbClr val="DFAD21"/>
                </a:solidFill>
                <a:latin typeface="Monotype Corsiva" pitchFamily="66" charset="0"/>
              </a:rPr>
              <a:t>Спасибо за внимание!</a:t>
            </a:r>
          </a:p>
          <a:p>
            <a:pPr marL="0" indent="0" algn="ctr">
              <a:buFont typeface="Wingdings" pitchFamily="2" charset="2"/>
              <a:buNone/>
            </a:pPr>
            <a:endParaRPr lang="ru-RU" altLang="ru-RU" sz="8800" dirty="0" smtClean="0">
              <a:solidFill>
                <a:srgbClr val="00B050"/>
              </a:solidFill>
              <a:latin typeface="Monotype Corsiva" pitchFamily="66" charset="0"/>
            </a:endParaRPr>
          </a:p>
          <a:p>
            <a:pPr marL="0" indent="0" algn="ctr">
              <a:buFont typeface="Wingdings" pitchFamily="2" charset="2"/>
              <a:buNone/>
            </a:pPr>
            <a:endParaRPr lang="ru-RU" altLang="ru-RU" sz="1400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737176" cy="70609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34725" y="1255366"/>
            <a:ext cx="6912768" cy="5218586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Старинная мудрость напоминает нам: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«Человек, не знающий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прошлого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знает ничего»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знаний своих корней, традиций своего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народа, нельзя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полноценного человека, любящего своих родителей,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дом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свою страну, с уважением относящегося к другим народам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дошкольной педагогики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психологии свидетельствуют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именно в дошкольном возрасте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закладываются базисные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 на современном этапе развития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обязывают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ДОУ развивать познавательный интерес, любовь к Родине,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историко-культурному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наследию.</a:t>
            </a:r>
          </a:p>
        </p:txBody>
      </p:sp>
    </p:spTree>
    <p:extLst>
      <p:ext uri="{BB962C8B-B14F-4D97-AF65-F5344CB8AC3E}">
        <p14:creationId xmlns:p14="http://schemas.microsoft.com/office/powerpoint/2010/main" val="415298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3" name="Содержимое 2"/>
          <p:cNvSpPr>
            <a:spLocks noGrp="1"/>
          </p:cNvSpPr>
          <p:nvPr>
            <p:ph sz="quarter" idx="1"/>
          </p:nvPr>
        </p:nvSpPr>
        <p:spPr>
          <a:xfrm>
            <a:off x="1327207" y="1916832"/>
            <a:ext cx="6624737" cy="2448271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itchFamily="2" charset="2"/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риобщение детей к народной культуре посредством формирования у них патриотических чувств и развития духовности.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03411" y="404664"/>
            <a:ext cx="6737176" cy="70609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58175" cy="3571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sz="quarter" idx="1"/>
          </p:nvPr>
        </p:nvSpPr>
        <p:spPr>
          <a:xfrm>
            <a:off x="960548" y="503821"/>
            <a:ext cx="6984777" cy="6500812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представления об искусстве, традициях и обычаях народов России.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Расширить представления детей о многообразии изделий народно – прикладного искусства: Дымка, Хохлома, Городец, Гжель, культурными ценностями народов России.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Совершенствовать технические умения и навыки при росписи бумажных силуэтов изделий мастеров народных промыслов.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Воспитывать у детей чувство причастности к культуре своей Родины, желание дорожить её прошлым, как достоянием.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Обогатить опыт сотрудничества родителей с детьми.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1" name="Содержимое 2"/>
          <p:cNvSpPr>
            <a:spLocks noGrp="1"/>
          </p:cNvSpPr>
          <p:nvPr>
            <p:ph sz="quarter" idx="1"/>
          </p:nvPr>
        </p:nvSpPr>
        <p:spPr>
          <a:xfrm>
            <a:off x="899591" y="428625"/>
            <a:ext cx="7244283" cy="60452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Познакомятся с русским национальным костюмом, старинными предметами домашнего обихода.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2.Обогатится словарный запас названиями предметов русского быта.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3.Дошкольники приобщатся к истокам традиционной культуры, научатся  понимать и принимать народные игры, обычаи, традиции.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4.Получат знания, характерные для каждого вида росписи и умения самостоятельно выбирать соответствующую цветовую гамму.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Будет организована выставка  « Народные промыслы».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Полученные результаты: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Дети познакомились с национальным костюмом, со старинными предметами русского быта, домашнего обихода.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Познакомились с русскими народными играми, научились в них играть.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Пополнили словарный запас названиями предметов русского быта.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Приобрели практические умения и навыки по росписи бумажных силуэтов.</a:t>
            </a:r>
          </a:p>
          <a:p>
            <a:pPr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Организовали выставку « Народные промыслы».</a:t>
            </a:r>
          </a:p>
          <a:p>
            <a:pPr algn="just">
              <a:buFont typeface="Wingdings" pitchFamily="2" charset="2"/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4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4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4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858250" cy="5111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Этапы:</a:t>
            </a:r>
            <a:endParaRPr lang="ru-RU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1060451"/>
            <a:ext cx="7454031" cy="59293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этап – подготовительный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На данном этапе мы определили тему проекта, поставили</a:t>
            </a:r>
          </a:p>
          <a:p>
            <a:pPr algn="just"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цель, сформулировали задачи, составили план работы.</a:t>
            </a:r>
          </a:p>
          <a:p>
            <a:pPr algn="just"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Перед началом работы по проекту мы с детьми рассмотрели иллюстрации русских национальных костюмов,  альбомы по декоративно-прикладному искусству, презентации об истории появления и создания  разных видов росписи. Пополнили и обогатили  развивающую предметно-пространственную среду  в группе наглядными пособиями, подобрали художественную литературы по декоративно-прикладному искусству, фигурки, глиняные игрушки, изделия из дерева, раскраски, шаблоны и трафареты, изготовили  дидактические и настольно-печатные игры.</a:t>
            </a:r>
          </a:p>
          <a:p>
            <a:pPr algn="just">
              <a:buFont typeface="Wingdings" pitchFamily="2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/>
              <a:t>2 этап - основной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Содержание проекта.  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2530" name="Содержимое 2"/>
          <p:cNvSpPr>
            <a:spLocks noGrp="1"/>
          </p:cNvSpPr>
          <p:nvPr>
            <p:ph sz="quarter" idx="1"/>
          </p:nvPr>
        </p:nvSpPr>
        <p:spPr>
          <a:xfrm>
            <a:off x="899593" y="1071546"/>
            <a:ext cx="7272808" cy="4999055"/>
          </a:xfrm>
        </p:spPr>
        <p:txBody>
          <a:bodyPr/>
          <a:lstStyle/>
          <a:p>
            <a:pPr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700" u="sng" dirty="0" smtClean="0">
                <a:latin typeface="Times New Roman" pitchFamily="18" charset="0"/>
                <a:cs typeface="Times New Roman" pitchFamily="18" charset="0"/>
              </a:rPr>
              <a:t>Познавательно – исследовательская деятельность: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отгадывание загадок,</a:t>
            </a: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конструирование персонажей народных игрушек, сказок из конструктора.</a:t>
            </a: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700" u="sng" dirty="0" smtClean="0">
                <a:latin typeface="Times New Roman" pitchFamily="18" charset="0"/>
                <a:cs typeface="Times New Roman" pitchFamily="18" charset="0"/>
              </a:rPr>
              <a:t> Образовательная деятельность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«Быт и культура русского народа», «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Русь-матушка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», «Народные костюмы».</a:t>
            </a: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700" u="sng" dirty="0" smtClean="0">
                <a:latin typeface="Times New Roman" pitchFamily="18" charset="0"/>
                <a:cs typeface="Times New Roman" pitchFamily="18" charset="0"/>
              </a:rPr>
              <a:t> Коммуникативная деятельность: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беседы «Русский народный костюм- хранитель истории», «Знакомство с гжелью», «Весёлая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хохлома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», «Дымковская игрушка»,  «Русские народные игры как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средство приобщения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ребенка дошкольника к национальной культуре». </a:t>
            </a: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  Знакомство с пословицами, поговорками, 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потешками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закличками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700" u="sng" dirty="0" smtClean="0">
                <a:latin typeface="Times New Roman" pitchFamily="18" charset="0"/>
                <a:cs typeface="Times New Roman" pitchFamily="18" charset="0"/>
              </a:rPr>
              <a:t> Восприятие художественной литературы и фольклора: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«Народные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промыслы»,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Н.Лесков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«Левша», К.И.Чуковский «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горе», С.Я.Маршак «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Ванька-Встанька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», русские народные сказки «Сивка-Бурка», «Три медведя», «Волк и семеро козлят», «Колобок», заучивание стихотворения  Д.Хармса «Иван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Иваныч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Самовар».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1612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4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285728"/>
            <a:ext cx="7272808" cy="6188097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игра: «Магазин народных промыслов», «К нам гости пришли», «Живые куклы».</a:t>
            </a:r>
          </a:p>
          <a:p>
            <a:pPr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Дидактическая игра: «Угадай и расскажи», «Весёлая хохлома», «Угадай, какая роспись», «Русские узоры», «Собери фигуру по образцу», «Городецкие узоры».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Художественно – эстетическое развитие: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Музыкальная деятельность 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песенки:  «Шел козел дорогою…», «Когда солнышко взойдет, роса на землю падет…». </a:t>
            </a:r>
          </a:p>
          <a:p>
            <a:pPr>
              <a:buNone/>
            </a:pPr>
            <a:r>
              <a:rPr lang="ru-RU" sz="2000" dirty="0" smtClean="0"/>
              <a:t>Театрализация: проигрывание сюжетов из народных сказок: «Три медведя», «Волк и семеро козлят</a:t>
            </a:r>
            <a:r>
              <a:rPr lang="ru-RU" sz="2000" dirty="0" smtClean="0"/>
              <a:t>», «</a:t>
            </a:r>
            <a:r>
              <a:rPr lang="ru-RU" sz="2000" dirty="0" smtClean="0"/>
              <a:t>Колобок»</a:t>
            </a:r>
          </a:p>
          <a:p>
            <a:pPr>
              <a:buFont typeface="Wingdings" pitchFamily="2" charset="2"/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«Русские народные музыкальные инструменты»</a:t>
            </a:r>
          </a:p>
          <a:p>
            <a:pPr>
              <a:buFont typeface="Wingdings" pitchFamily="2" charset="2"/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«Русская народная игрушка-матрешка»; «Роспись деревянной ложки».</a:t>
            </a:r>
          </a:p>
          <a:p>
            <a:pPr>
              <a:buFont typeface="Wingdings" pitchFamily="2" charset="2"/>
              <a:buNone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Лепка: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«Узор на разделочной доске».</a:t>
            </a: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3651088_102-p-fon-dlya-prezentatsii-po-filosofii-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164356" y="1052736"/>
            <a:ext cx="6815286" cy="549275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двигательная активность, хороводные игры, подвижные игры: «Гуси-гуси», «Гори, гори ясно», « У медведя во бору»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1.Анкетирование «Знаете ли Вы обычаи и традиции своего народа?»</a:t>
            </a:r>
          </a:p>
          <a:p>
            <a:pPr algn="just"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Консультации: «Фольклор и  дети», «Читаем детям сказки»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2001</TotalTime>
  <Words>768</Words>
  <Application>Microsoft Office PowerPoint</Application>
  <PresentationFormat>Экран (4:3)</PresentationFormat>
  <Paragraphs>68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Century Schoolbook</vt:lpstr>
      <vt:lpstr>Monotype Corsiva</vt:lpstr>
      <vt:lpstr>Times New Roman</vt:lpstr>
      <vt:lpstr>Wingdings</vt:lpstr>
      <vt:lpstr>Wingdings 2</vt:lpstr>
      <vt:lpstr>Wingdings 3</vt:lpstr>
      <vt:lpstr>Эркер</vt:lpstr>
      <vt:lpstr>Презентация проекта  «Народное искусство и культурное наследие»</vt:lpstr>
      <vt:lpstr>Актуальность</vt:lpstr>
      <vt:lpstr>Цель</vt:lpstr>
      <vt:lpstr>Задачи:</vt:lpstr>
      <vt:lpstr>Презентация PowerPoint</vt:lpstr>
      <vt:lpstr>Этапы:</vt:lpstr>
      <vt:lpstr>2 этап - основной Содержание проекта.     </vt:lpstr>
      <vt:lpstr>Презентация PowerPoint</vt:lpstr>
      <vt:lpstr>Презентация PowerPoint</vt:lpstr>
      <vt:lpstr> </vt:lpstr>
      <vt:lpstr>НОД «Русский народный костюм – хранитель истории»</vt:lpstr>
      <vt:lpstr>Драматизация русских народных сказок</vt:lpstr>
      <vt:lpstr>« Русская народная игрушка-матрешка»</vt:lpstr>
      <vt:lpstr>«Подарок домовому – веник-оберег» </vt:lpstr>
      <vt:lpstr>                     «Знакомство с предметами русского быта»</vt:lpstr>
      <vt:lpstr>3 этап - Заключительный этап Выставка «Народные промыслы России»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Наталья</dc:creator>
  <cp:lastModifiedBy>Павел Немченко</cp:lastModifiedBy>
  <cp:revision>184</cp:revision>
  <cp:lastPrinted>1601-01-01T00:00:00Z</cp:lastPrinted>
  <dcterms:created xsi:type="dcterms:W3CDTF">1601-01-01T00:00:00Z</dcterms:created>
  <dcterms:modified xsi:type="dcterms:W3CDTF">2022-05-16T17:13:05Z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