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afepaas.com/articles/best-practices-access-certificatio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safepaas.com/policy-based-access-life-cycle-management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paas.com/" TargetMode="External"/><Relationship Id="rId2" Type="http://schemas.openxmlformats.org/officeDocument/2006/relationships/hyperlink" Target="mailto:bizdev@safepaa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671512" cy="375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375273"/>
            </a:xfrm>
            <a:custGeom>
              <a:avLst/>
              <a:gdLst/>
              <a:ahLst/>
              <a:cxnLst/>
              <a:rect l="l" t="t" r="r" b="b"/>
              <a:pathLst>
                <a:path w="6671512" h="375273">
                  <a:moveTo>
                    <a:pt x="0" y="0"/>
                  </a:moveTo>
                  <a:lnTo>
                    <a:pt x="6671512" y="0"/>
                  </a:lnTo>
                  <a:lnTo>
                    <a:pt x="6671512" y="375273"/>
                  </a:lnTo>
                  <a:lnTo>
                    <a:pt x="0" y="375273"/>
                  </a:lnTo>
                  <a:close/>
                </a:path>
              </a:pathLst>
            </a:custGeom>
            <a:solidFill>
              <a:srgbClr val="CA9A62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00068" y="2928922"/>
            <a:ext cx="6758094" cy="0"/>
          </a:xfrm>
          <a:prstGeom prst="line">
            <a:avLst/>
          </a:prstGeom>
          <a:ln w="47625" cap="flat">
            <a:solidFill>
              <a:srgbClr val="CA9A62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428696" y="1571600"/>
            <a:ext cx="619005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 smtClean="0"/>
              <a:t>Access Certification </a:t>
            </a:r>
            <a:endParaRPr lang="en-US" sz="6000" dirty="0"/>
          </a:p>
        </p:txBody>
      </p:sp>
      <p:sp>
        <p:nvSpPr>
          <p:cNvPr id="7" name="TextBox 7"/>
          <p:cNvSpPr txBox="1"/>
          <p:nvPr/>
        </p:nvSpPr>
        <p:spPr>
          <a:xfrm>
            <a:off x="500002" y="3929054"/>
            <a:ext cx="8358246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 smtClean="0"/>
              <a:t>Enhance security with </a:t>
            </a:r>
            <a:r>
              <a:rPr lang="en-US" sz="4800" b="1" u="sng" dirty="0" smtClean="0">
                <a:hlinkClick r:id="rId2"/>
              </a:rPr>
              <a:t>access certification</a:t>
            </a:r>
            <a:r>
              <a:rPr lang="en-US" sz="4800" b="1" dirty="0" smtClean="0"/>
              <a:t>.</a:t>
            </a:r>
            <a:r>
              <a:rPr lang="en-US" sz="4800" dirty="0" smtClean="0"/>
              <a:t> Our platform streamlines user access reviews ensuring only authorized individuals have the necessary permissions.</a:t>
            </a:r>
            <a:endParaRPr lang="en-US" sz="4800" dirty="0"/>
          </a:p>
        </p:txBody>
      </p:sp>
      <p:pic>
        <p:nvPicPr>
          <p:cNvPr id="10" name="Picture 9" descr="Access-CertificationTop-of-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86" y="3214674"/>
            <a:ext cx="9144000" cy="5143500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671512" cy="375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375273"/>
            </a:xfrm>
            <a:custGeom>
              <a:avLst/>
              <a:gdLst/>
              <a:ahLst/>
              <a:cxnLst/>
              <a:rect l="l" t="t" r="r" b="b"/>
              <a:pathLst>
                <a:path w="6671512" h="375273">
                  <a:moveTo>
                    <a:pt x="0" y="0"/>
                  </a:moveTo>
                  <a:lnTo>
                    <a:pt x="6671512" y="0"/>
                  </a:lnTo>
                  <a:lnTo>
                    <a:pt x="6671512" y="375273"/>
                  </a:lnTo>
                  <a:lnTo>
                    <a:pt x="0" y="375273"/>
                  </a:lnTo>
                  <a:close/>
                </a:path>
              </a:pathLst>
            </a:custGeom>
            <a:solidFill>
              <a:srgbClr val="CA9A62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285820" y="2857484"/>
            <a:ext cx="6758094" cy="0"/>
          </a:xfrm>
          <a:prstGeom prst="line">
            <a:avLst/>
          </a:prstGeom>
          <a:ln w="47625" cap="flat">
            <a:solidFill>
              <a:srgbClr val="CA9A62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142943" y="1536082"/>
            <a:ext cx="686123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smtClean="0"/>
              <a:t>Access Governance </a:t>
            </a:r>
            <a:endParaRPr lang="en-US" sz="6000" dirty="0"/>
          </a:p>
        </p:txBody>
      </p:sp>
      <p:sp>
        <p:nvSpPr>
          <p:cNvPr id="7" name="TextBox 7"/>
          <p:cNvSpPr txBox="1"/>
          <p:nvPr/>
        </p:nvSpPr>
        <p:spPr>
          <a:xfrm>
            <a:off x="857192" y="3917474"/>
            <a:ext cx="8358246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59"/>
              </a:lnSpc>
            </a:pPr>
            <a:r>
              <a:rPr lang="en-US" sz="4800" dirty="0" smtClean="0"/>
              <a:t>Ensure compliance and security with access governance, allowing your organization to manage user access and permissions effectively, minimizing security risks.</a:t>
            </a:r>
            <a:endParaRPr lang="en-US" sz="4800" dirty="0"/>
          </a:p>
        </p:txBody>
      </p:sp>
      <p:pic>
        <p:nvPicPr>
          <p:cNvPr id="10" name="Picture 9" descr="Inefficiencies-in-User-Access-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942" y="3500426"/>
            <a:ext cx="8286744" cy="4661294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671512" cy="375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375273"/>
            </a:xfrm>
            <a:custGeom>
              <a:avLst/>
              <a:gdLst/>
              <a:ahLst/>
              <a:cxnLst/>
              <a:rect l="l" t="t" r="r" b="b"/>
              <a:pathLst>
                <a:path w="6671512" h="375273">
                  <a:moveTo>
                    <a:pt x="0" y="0"/>
                  </a:moveTo>
                  <a:lnTo>
                    <a:pt x="6671512" y="0"/>
                  </a:lnTo>
                  <a:lnTo>
                    <a:pt x="6671512" y="375273"/>
                  </a:lnTo>
                  <a:lnTo>
                    <a:pt x="0" y="375273"/>
                  </a:lnTo>
                  <a:close/>
                </a:path>
              </a:pathLst>
            </a:custGeom>
            <a:solidFill>
              <a:srgbClr val="CA9A62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00068" y="3143236"/>
            <a:ext cx="6758094" cy="0"/>
          </a:xfrm>
          <a:prstGeom prst="line">
            <a:avLst/>
          </a:prstGeom>
          <a:ln w="47625" cap="flat">
            <a:solidFill>
              <a:srgbClr val="CA9A62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928631" y="1714476"/>
            <a:ext cx="671517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smtClean="0"/>
              <a:t>Identity Governance </a:t>
            </a:r>
            <a:endParaRPr lang="en-US" sz="6000" dirty="0"/>
          </a:p>
        </p:txBody>
      </p:sp>
      <p:sp>
        <p:nvSpPr>
          <p:cNvPr id="7" name="TextBox 7"/>
          <p:cNvSpPr txBox="1"/>
          <p:nvPr/>
        </p:nvSpPr>
        <p:spPr>
          <a:xfrm>
            <a:off x="928630" y="4071930"/>
            <a:ext cx="7861707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 smtClean="0"/>
              <a:t>Secure your systems with advanced </a:t>
            </a:r>
            <a:r>
              <a:rPr lang="en-US" sz="4800" b="1" u="sng" dirty="0" smtClean="0">
                <a:hlinkClick r:id="rId2"/>
              </a:rPr>
              <a:t>identity governance</a:t>
            </a:r>
            <a:r>
              <a:rPr lang="en-US" sz="4800" dirty="0" smtClean="0"/>
              <a:t>. We offer tools to manage user identities and access controls, maintaining strict oversight &amp; compliance.</a:t>
            </a:r>
            <a:endParaRPr lang="en-US" sz="4800" dirty="0"/>
          </a:p>
        </p:txBody>
      </p:sp>
      <p:pic>
        <p:nvPicPr>
          <p:cNvPr id="11" name="Picture 10" descr="SafePaaS-for-Sail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4" y="3348656"/>
            <a:ext cx="9032874" cy="5080992"/>
          </a:xfrm>
          <a:prstGeom prst="rect">
            <a:avLst/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514986" y="7868653"/>
            <a:ext cx="6398696" cy="0"/>
          </a:xfrm>
          <a:prstGeom prst="line">
            <a:avLst/>
          </a:prstGeom>
          <a:ln w="9525" cap="flat">
            <a:solidFill>
              <a:srgbClr val="CA9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514986" y="7002084"/>
            <a:ext cx="6398696" cy="0"/>
          </a:xfrm>
          <a:prstGeom prst="line">
            <a:avLst/>
          </a:prstGeom>
          <a:ln w="9525" cap="flat">
            <a:solidFill>
              <a:srgbClr val="CA9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514986" y="8739867"/>
            <a:ext cx="6398696" cy="0"/>
          </a:xfrm>
          <a:prstGeom prst="line">
            <a:avLst/>
          </a:prstGeom>
          <a:ln w="9525" cap="flat">
            <a:solidFill>
              <a:srgbClr val="CA9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514986" y="9601278"/>
            <a:ext cx="6398696" cy="0"/>
          </a:xfrm>
          <a:prstGeom prst="line">
            <a:avLst/>
          </a:prstGeom>
          <a:ln w="9525" cap="flat">
            <a:solidFill>
              <a:srgbClr val="CA9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0" y="1028700"/>
            <a:ext cx="13869468" cy="0"/>
          </a:xfrm>
          <a:prstGeom prst="line">
            <a:avLst/>
          </a:prstGeom>
          <a:ln w="19050" cap="flat">
            <a:solidFill>
              <a:srgbClr val="CA9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3186102" y="2504631"/>
            <a:ext cx="4364100" cy="103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82"/>
              </a:lnSpc>
            </a:pPr>
            <a:r>
              <a:rPr lang="en-US" sz="6680" b="1" spc="180" dirty="0">
                <a:solidFill>
                  <a:srgbClr val="CA9A62"/>
                </a:solidFill>
                <a:latin typeface="Lovelace Bold Italics"/>
              </a:rPr>
              <a:t>With 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9885" y="1442334"/>
            <a:ext cx="6419128" cy="101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19"/>
              </a:lnSpc>
            </a:pPr>
            <a:r>
              <a:rPr lang="en-US" sz="6626" b="1" spc="178" dirty="0">
                <a:solidFill>
                  <a:schemeClr val="accent2">
                    <a:lumMod val="50000"/>
                  </a:schemeClr>
                </a:solidFill>
                <a:latin typeface="Lovelace Bold"/>
              </a:rPr>
              <a:t>CONNECT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4986" y="8141843"/>
            <a:ext cx="592091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9"/>
              </a:lnSpc>
            </a:pPr>
            <a:r>
              <a:rPr lang="en-US" sz="2499" b="1" spc="67" dirty="0" smtClean="0">
                <a:solidFill>
                  <a:srgbClr val="2F1412"/>
                </a:solidFill>
                <a:latin typeface="Lovelace Bold Italics"/>
                <a:hlinkClick r:id="rId2"/>
              </a:rPr>
              <a:t>bizdev@safepaas.com</a:t>
            </a:r>
            <a:endParaRPr lang="en-US" sz="2499" b="1" spc="67" dirty="0">
              <a:solidFill>
                <a:srgbClr val="2F1412"/>
              </a:solidFill>
              <a:latin typeface="Lovelace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0002" y="7114351"/>
            <a:ext cx="743590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9"/>
              </a:lnSpc>
            </a:pPr>
            <a:r>
              <a:rPr lang="en-US" sz="2499" spc="67" dirty="0" smtClean="0">
                <a:solidFill>
                  <a:srgbClr val="2F1412"/>
                </a:solidFill>
                <a:latin typeface="Lovelace Bold Italics"/>
              </a:rPr>
              <a:t>3300 Dallas Parkway, Suite 200, Plano, Texas 75093, USA</a:t>
            </a:r>
            <a:endParaRPr lang="en-US" sz="2499" spc="67" dirty="0">
              <a:solidFill>
                <a:srgbClr val="2F1412"/>
              </a:solidFill>
              <a:latin typeface="Lovelace 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72476" y="9040839"/>
            <a:ext cx="3463426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9"/>
              </a:lnSpc>
            </a:pPr>
            <a:r>
              <a:rPr lang="en-US" sz="2499" spc="67" dirty="0" smtClean="0">
                <a:solidFill>
                  <a:srgbClr val="2F1412"/>
                </a:solidFill>
                <a:latin typeface="Lovelace Bold Italics"/>
              </a:rPr>
              <a:t>510-270-2460</a:t>
            </a:r>
            <a:endParaRPr lang="en-US" sz="2499" spc="67" dirty="0">
              <a:solidFill>
                <a:srgbClr val="2F1412"/>
              </a:solidFill>
              <a:latin typeface="Lovelace 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7510" y="6319459"/>
            <a:ext cx="7435902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9"/>
              </a:lnSpc>
            </a:pPr>
            <a:r>
              <a:rPr lang="en-US" sz="2499" b="1" spc="67" dirty="0" smtClean="0">
                <a:solidFill>
                  <a:srgbClr val="2F1412"/>
                </a:solidFill>
                <a:latin typeface="Lovelace Bold Italics"/>
                <a:hlinkClick r:id="rId3"/>
              </a:rPr>
              <a:t>https://www.safepaas.com/</a:t>
            </a:r>
            <a:endParaRPr lang="en-US" sz="2499" b="1" spc="67" dirty="0">
              <a:solidFill>
                <a:srgbClr val="2F1412"/>
              </a:solidFill>
              <a:latin typeface="Lovelace Bold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78460" y="3941665"/>
            <a:ext cx="7435902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9"/>
              </a:lnSpc>
            </a:pPr>
            <a:r>
              <a:rPr lang="en-US" sz="2499" spc="67" dirty="0" smtClean="0">
                <a:solidFill>
                  <a:srgbClr val="2F1412"/>
                </a:solidFill>
                <a:latin typeface="Lovelace Bold Italics"/>
              </a:rPr>
              <a:t>We can provide policy-based access control and risk aware access management, which is required to mitigate risk and provide value to the business. Contact us!</a:t>
            </a:r>
            <a:endParaRPr lang="en-US" sz="2499" spc="67" dirty="0">
              <a:solidFill>
                <a:srgbClr val="2F1412"/>
              </a:solidFill>
              <a:latin typeface="Lovelace Bold Italics"/>
            </a:endParaRPr>
          </a:p>
        </p:txBody>
      </p:sp>
      <p:pic>
        <p:nvPicPr>
          <p:cNvPr id="17" name="Picture 1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354" y="7143764"/>
            <a:ext cx="2857500" cy="2857500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cover_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20" y="1571600"/>
            <a:ext cx="8763024" cy="5194762"/>
          </a:xfrm>
          <a:prstGeom prst="rect">
            <a:avLst/>
          </a:prstGeom>
          <a:ln w="5715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125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Lovelace Bold Italics</vt:lpstr>
      <vt:lpstr>Lovelace Bold</vt:lpstr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Violin Shop New York City</dc:title>
  <dc:creator>MKR</dc:creator>
  <cp:lastModifiedBy>pc</cp:lastModifiedBy>
  <cp:revision>12</cp:revision>
  <dcterms:created xsi:type="dcterms:W3CDTF">2006-08-16T00:00:00Z</dcterms:created>
  <dcterms:modified xsi:type="dcterms:W3CDTF">2025-02-04T04:50:17Z</dcterms:modified>
  <dc:identifier>DAF_qg7b6zM</dc:identifier>
</cp:coreProperties>
</file>