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7" r:id="rId4"/>
    <p:sldId id="286" r:id="rId5"/>
    <p:sldId id="257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08396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88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9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40840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0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86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7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4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488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27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47C79C-896E-436D-8A24-4D22C1AF45B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4DE170F-E614-4FC9-AE87-B7E952C3149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519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commons.wikimedia.org/wiki/File:Arno_Peters-Projekti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//commons.wikimedia.org/wiki/File:Mercator-projection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commons.wikimedia.org/wiki/File:Mercator-projection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commons.wikimedia.org/wiki/File:Arno_Peters-Projektion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037F9-93D5-4676-8B08-121523C67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Analyser une carte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36682F-5B86-4E1B-B7A9-BED687CF7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472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9461C-1CAA-46C8-B31F-7321A452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carte = un point de vue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E0C4E-B281-4D69-8660-83BCF8A3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7858" y="2286000"/>
            <a:ext cx="2554941" cy="3581400"/>
          </a:xfrm>
        </p:spPr>
        <p:txBody>
          <a:bodyPr/>
          <a:lstStyle/>
          <a:p>
            <a:r>
              <a:rPr lang="fr-FR" dirty="0"/>
              <a:t>Quelle carte est déformée ?</a:t>
            </a:r>
          </a:p>
          <a:p>
            <a:r>
              <a:rPr lang="fr-FR" dirty="0"/>
              <a:t>Quelle carte montre la réalité ?</a:t>
            </a:r>
          </a:p>
          <a:p>
            <a:r>
              <a:rPr lang="fr-FR" dirty="0"/>
              <a:t>Quelle carte est exacte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5" descr="450px-Arno_Peters-Projektion">
            <a:hlinkClick r:id="rId2"/>
            <a:extLst>
              <a:ext uri="{FF2B5EF4-FFF2-40B4-BE49-F238E27FC236}">
                <a16:creationId xmlns:a16="http://schemas.microsoft.com/office/drawing/2014/main" id="{51E5C1A1-629C-42C3-AAAD-CF4AF6C9C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07" y="3999924"/>
            <a:ext cx="3214686" cy="20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400px-Mercator-projection">
            <a:hlinkClick r:id="rId4"/>
            <a:extLst>
              <a:ext uri="{FF2B5EF4-FFF2-40B4-BE49-F238E27FC236}">
                <a16:creationId xmlns:a16="http://schemas.microsoft.com/office/drawing/2014/main" id="{0C934AF7-5510-4A76-BF3C-5CC122EA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02"/>
          <a:stretch>
            <a:fillRect/>
          </a:stretch>
        </p:blipFill>
        <p:spPr bwMode="auto">
          <a:xfrm>
            <a:off x="887506" y="1725630"/>
            <a:ext cx="3214686" cy="217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400px-Mercator-projection">
            <a:hlinkClick r:id="rId4"/>
            <a:extLst>
              <a:ext uri="{FF2B5EF4-FFF2-40B4-BE49-F238E27FC236}">
                <a16:creationId xmlns:a16="http://schemas.microsoft.com/office/drawing/2014/main" id="{98041FE2-D7A5-4553-9DAA-91184C30C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37" t="11386" r="34256" b="59547"/>
          <a:stretch/>
        </p:blipFill>
        <p:spPr bwMode="auto">
          <a:xfrm>
            <a:off x="4383742" y="1725629"/>
            <a:ext cx="2138082" cy="218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FC3B33E-E560-4453-98C0-D841C0F9CF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42" y="4013371"/>
            <a:ext cx="2138082" cy="213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8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C1FBF95B-EDB5-4CD8-9AE8-A86D0FE0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F9CF5BA-61FD-4B1E-8491-61D22237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79D7BEC2-7AE6-44D5-B727-545641653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21CAEEED-588C-40F7-8F0F-C6EF3B317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58DEEC68-0118-4B19-8F6B-8C1A803B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3F628CB7-F587-492F-B869-8FD5CF2EC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7122AB6C-1D81-4CE6-94D2-AB4753C98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pic>
        <p:nvPicPr>
          <p:cNvPr id="44044" name="Picture 5" descr="400px-Mercator-projection">
            <a:hlinkClick r:id="rId2"/>
            <a:extLst>
              <a:ext uri="{FF2B5EF4-FFF2-40B4-BE49-F238E27FC236}">
                <a16:creationId xmlns:a16="http://schemas.microsoft.com/office/drawing/2014/main" id="{F3178101-0B55-41EC-8449-20B78F9C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02"/>
          <a:stretch>
            <a:fillRect/>
          </a:stretch>
        </p:blipFill>
        <p:spPr bwMode="auto">
          <a:xfrm>
            <a:off x="1774826" y="260351"/>
            <a:ext cx="7845425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48" name="Group 16">
            <a:extLst>
              <a:ext uri="{FF2B5EF4-FFF2-40B4-BE49-F238E27FC236}">
                <a16:creationId xmlns:a16="http://schemas.microsoft.com/office/drawing/2014/main" id="{DEE5C480-B451-440A-92F7-44A6D1B6BADD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908051"/>
            <a:ext cx="3168650" cy="2665413"/>
            <a:chOff x="476" y="572"/>
            <a:chExt cx="1996" cy="1679"/>
          </a:xfrm>
        </p:grpSpPr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86E95B60-87BD-42A7-AD2A-236FA7E7B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344"/>
              <a:ext cx="1996" cy="4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>
                  <a:solidFill>
                    <a:schemeClr val="bg2"/>
                  </a:solidFill>
                </a:rPr>
                <a:t>Am. Du sud = 9 fois plus grande que le Groenland</a:t>
              </a:r>
            </a:p>
          </p:txBody>
        </p:sp>
        <p:sp>
          <p:nvSpPr>
            <p:cNvPr id="44046" name="Line 14">
              <a:extLst>
                <a:ext uri="{FF2B5EF4-FFF2-40B4-BE49-F238E27FC236}">
                  <a16:creationId xmlns:a16="http://schemas.microsoft.com/office/drawing/2014/main" id="{A0807C06-6F67-4E2C-BEEC-39C644AAD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572"/>
              <a:ext cx="816" cy="77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047" name="Line 15">
              <a:extLst>
                <a:ext uri="{FF2B5EF4-FFF2-40B4-BE49-F238E27FC236}">
                  <a16:creationId xmlns:a16="http://schemas.microsoft.com/office/drawing/2014/main" id="{10E6727E-8C0E-47B6-9B88-8E186FA16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1752"/>
              <a:ext cx="680" cy="49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5E34A1AA-BFCB-4AA6-B9E5-45EC755D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075" y="2066925"/>
            <a:ext cx="31686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dirty="0">
                <a:solidFill>
                  <a:schemeClr val="bg2"/>
                </a:solidFill>
              </a:rPr>
              <a:t>Europe = 2 fois moins grande que l’Am. Du sud</a:t>
            </a: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FA2ED0D7-2582-4810-97AD-7D38DA0424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1" y="1916113"/>
            <a:ext cx="1152525" cy="144462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D43F9F4C-0BDC-44BA-8D28-970C6856D2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676" y="2708275"/>
            <a:ext cx="3744913" cy="12255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8F1593E3-08A2-43CA-8E68-F32AE746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5805488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/>
              <a:t>Quelques exemples « d’erreurs admises »…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CFF355-4F09-4A4E-867C-7F46DED91E22}"/>
              </a:ext>
            </a:extLst>
          </p:cNvPr>
          <p:cNvSpPr/>
          <p:nvPr/>
        </p:nvSpPr>
        <p:spPr>
          <a:xfrm>
            <a:off x="9769475" y="260351"/>
            <a:ext cx="208280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u="sng" dirty="0"/>
              <a:t>La projection de Mercator</a:t>
            </a:r>
            <a:r>
              <a:rPr lang="fr-FR" altLang="fr-FR" dirty="0"/>
              <a:t> est une projection conforme, c’est-à-dire qu'elle conserve les angles. </a:t>
            </a:r>
          </a:p>
          <a:p>
            <a:pPr>
              <a:spcBef>
                <a:spcPct val="50000"/>
              </a:spcBef>
            </a:pPr>
            <a:r>
              <a:rPr lang="fr-FR" altLang="fr-FR" dirty="0"/>
              <a:t>C’est la plus connue et utilisée…</a:t>
            </a:r>
          </a:p>
          <a:p>
            <a:pPr>
              <a:spcBef>
                <a:spcPct val="50000"/>
              </a:spcBef>
            </a:pPr>
            <a:r>
              <a:rPr lang="fr-FR" altLang="fr-FR" dirty="0"/>
              <a:t>L'échelle Est-ouest est partout égale à l'échelle Nord-Sud. Une carte de Mercator ne peut couvrir les pôles.</a:t>
            </a:r>
          </a:p>
          <a:p>
            <a:pPr>
              <a:spcBef>
                <a:spcPct val="50000"/>
              </a:spcBef>
            </a:pPr>
            <a:r>
              <a:rPr lang="fr-FR" altLang="fr-FR" dirty="0"/>
              <a:t>La projection de Mercator entraîne des déformations sur les distances.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 animBg="1"/>
      <p:bldP spid="440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C1FBF95B-EDB5-4CD8-9AE8-A86D0FE0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F9CF5BA-61FD-4B1E-8491-61D22237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79D7BEC2-7AE6-44D5-B727-545641653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21CAEEED-588C-40F7-8F0F-C6EF3B317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58DEEC68-0118-4B19-8F6B-8C1A803B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3F628CB7-F587-492F-B869-8FD5CF2EC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7122AB6C-1D81-4CE6-94D2-AB4753C98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fr-FR" altLang="fr-FR"/>
          </a:p>
          <a:p>
            <a:pPr eaLnBrk="0" hangingPunct="0"/>
            <a:endParaRPr lang="fr-FR" altLang="fr-FR"/>
          </a:p>
        </p:txBody>
      </p:sp>
      <p:pic>
        <p:nvPicPr>
          <p:cNvPr id="18" name="Picture 5" descr="450px-Arno_Peters-Projektion">
            <a:hlinkClick r:id="rId2"/>
            <a:extLst>
              <a:ext uri="{FF2B5EF4-FFF2-40B4-BE49-F238E27FC236}">
                <a16:creationId xmlns:a16="http://schemas.microsoft.com/office/drawing/2014/main" id="{68FDCDF9-F1D3-44DE-849A-EB9EE42BD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20675"/>
            <a:ext cx="71120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60F0C88F-D527-4510-984B-E4760306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3013" y="901700"/>
            <a:ext cx="3024187" cy="1190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fr-FR" altLang="fr-FR" dirty="0">
                <a:solidFill>
                  <a:schemeClr val="bg2"/>
                </a:solidFill>
              </a:rPr>
              <a:t>L'Afrique apparaît bien 14 à 15 fois plus grande que le Groenland… Ce qui est la réalité.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4CE65388-5590-454C-9E6E-A2086C031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3" y="4808538"/>
            <a:ext cx="84248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u="sng" dirty="0"/>
              <a:t>La projection de Peters</a:t>
            </a:r>
            <a:r>
              <a:rPr lang="fr-FR" altLang="fr-FR" dirty="0"/>
              <a:t> tente de prendre en compte la taille réelle des continents. Cette carte ne garde pas les bonnes formes des continents.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dirty="0"/>
              <a:t>Néanmoins, ce type de cartographie permet de mettre en avant les pays dits du Sud contrairement à la projection de Mercator qui promeut une certaine hégémonie des pays de l'hémisphère Nord.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D4393-D0F6-4FF0-8C38-A0E6A75F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carte = un point de vue…</a:t>
            </a:r>
          </a:p>
        </p:txBody>
      </p:sp>
      <p:pic>
        <p:nvPicPr>
          <p:cNvPr id="9" name="Picture 9" descr="echanges_mondiaux">
            <a:extLst>
              <a:ext uri="{FF2B5EF4-FFF2-40B4-BE49-F238E27FC236}">
                <a16:creationId xmlns:a16="http://schemas.microsoft.com/office/drawing/2014/main" id="{9C8765F8-BE72-4DDE-B679-92F9B2D8E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16" y="2046940"/>
            <a:ext cx="6135422" cy="412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D8AE4E8-8A87-4471-A7CB-51CFC2534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9854" y="1640540"/>
            <a:ext cx="4551246" cy="3782360"/>
          </a:xfrm>
        </p:spPr>
        <p:txBody>
          <a:bodyPr>
            <a:normAutofit/>
          </a:bodyPr>
          <a:lstStyle/>
          <a:p>
            <a:r>
              <a:rPr lang="fr-FR" dirty="0"/>
              <a:t>La projection polaire est utile pour :</a:t>
            </a:r>
          </a:p>
          <a:p>
            <a:endParaRPr lang="fr-FR" dirty="0"/>
          </a:p>
          <a:p>
            <a:pPr lvl="1"/>
            <a:r>
              <a:rPr lang="fr-FR" dirty="0"/>
              <a:t>Montrer les échanges commerciaux entre les puissances de la mondialisation</a:t>
            </a:r>
          </a:p>
          <a:p>
            <a:endParaRPr lang="fr-FR" dirty="0"/>
          </a:p>
          <a:p>
            <a:pPr lvl="1"/>
            <a:r>
              <a:rPr lang="fr-FR" dirty="0"/>
              <a:t>Les flux représentés par des flèches évitent de « recouvrir » la carte et de la rendre illisible…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89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E6CBC-66BB-4E10-A2F3-E5888187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425060"/>
            <a:ext cx="9612971" cy="2852737"/>
          </a:xfrm>
        </p:spPr>
        <p:txBody>
          <a:bodyPr/>
          <a:lstStyle/>
          <a:p>
            <a:r>
              <a:rPr lang="fr-FR" dirty="0"/>
              <a:t>Pour s’entrainer…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60178E-927F-4BCB-B38F-40BBF7334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3277797"/>
            <a:ext cx="9612971" cy="2081855"/>
          </a:xfrm>
        </p:spPr>
        <p:txBody>
          <a:bodyPr>
            <a:normAutofit/>
          </a:bodyPr>
          <a:lstStyle/>
          <a:p>
            <a:r>
              <a:rPr lang="fr-FR" dirty="0"/>
              <a:t>Quelle zone est montrée  ? Comment ?  Quel sujet ? </a:t>
            </a:r>
          </a:p>
          <a:p>
            <a:r>
              <a:rPr lang="fr-FR" dirty="0"/>
              <a:t>On classe ?  On compare ?  On localise ?</a:t>
            </a:r>
          </a:p>
          <a:p>
            <a:r>
              <a:rPr lang="fr-FR" dirty="0"/>
              <a:t>Quels sont les extrêmes ? Les opposés ? </a:t>
            </a:r>
          </a:p>
          <a:p>
            <a:r>
              <a:rPr lang="fr-FR" dirty="0"/>
              <a:t>Comment peut-on l’expliquer </a:t>
            </a:r>
            <a:r>
              <a:rPr lang="fr-FR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864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1AF01D8-3AF4-4BE5-96C8-FC157351B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019800"/>
            <a:ext cx="9601200" cy="520700"/>
          </a:xfrm>
        </p:spPr>
        <p:txBody>
          <a:bodyPr/>
          <a:lstStyle/>
          <a:p>
            <a:r>
              <a:rPr lang="fr-FR" altLang="fr-FR" dirty="0"/>
              <a:t>La mortalité infantiles (les morts de moins de 1 an…)</a:t>
            </a:r>
          </a:p>
        </p:txBody>
      </p:sp>
      <p:pic>
        <p:nvPicPr>
          <p:cNvPr id="6" name="Picture 5" descr="mortalite-infantile-2006">
            <a:extLst>
              <a:ext uri="{FF2B5EF4-FFF2-40B4-BE49-F238E27FC236}">
                <a16:creationId xmlns:a16="http://schemas.microsoft.com/office/drawing/2014/main" id="{7AB34F04-3A85-4DDB-84DE-52AA51FD0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466725"/>
            <a:ext cx="9144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96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Planisphere">
            <a:extLst>
              <a:ext uri="{FF2B5EF4-FFF2-40B4-BE49-F238E27FC236}">
                <a16:creationId xmlns:a16="http://schemas.microsoft.com/office/drawing/2014/main" id="{83B75F59-1402-4AC4-A9D4-11CDC9033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11" y="2942362"/>
            <a:ext cx="5953663" cy="340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carte_population_mondiale">
            <a:extLst>
              <a:ext uri="{FF2B5EF4-FFF2-40B4-BE49-F238E27FC236}">
                <a16:creationId xmlns:a16="http://schemas.microsoft.com/office/drawing/2014/main" id="{482D32DD-A778-4AA7-A617-BDBF43CCD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5840015" cy="37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FB15EA-918A-4B4F-B58C-386747FD8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089" y="3951719"/>
            <a:ext cx="4165600" cy="2197100"/>
          </a:xfrm>
        </p:spPr>
        <p:txBody>
          <a:bodyPr/>
          <a:lstStyle/>
          <a:p>
            <a:r>
              <a:rPr lang="fr-FR" dirty="0"/>
              <a:t>Densité de population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« Le monde la nuit » </a:t>
            </a:r>
          </a:p>
        </p:txBody>
      </p:sp>
    </p:spTree>
    <p:extLst>
      <p:ext uri="{BB962C8B-B14F-4D97-AF65-F5344CB8AC3E}">
        <p14:creationId xmlns:p14="http://schemas.microsoft.com/office/powerpoint/2010/main" val="13535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gnage">
  <a:themeElements>
    <a:clrScheme name="Rogn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ogn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gn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21</TotalTime>
  <Words>288</Words>
  <Application>Microsoft Office PowerPoint</Application>
  <PresentationFormat>Grand écran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Franklin Gothic Book</vt:lpstr>
      <vt:lpstr>Verdana</vt:lpstr>
      <vt:lpstr>Rognage</vt:lpstr>
      <vt:lpstr>Analyser une carte</vt:lpstr>
      <vt:lpstr>Une carte = un point de vue</vt:lpstr>
      <vt:lpstr>Présentation PowerPoint</vt:lpstr>
      <vt:lpstr>Présentation PowerPoint</vt:lpstr>
      <vt:lpstr>Une carte = un point de vue…</vt:lpstr>
      <vt:lpstr>Pour s’entrainer…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Analyser une carte</dc:title>
  <dc:creator>LASCAUX THOMAS</dc:creator>
  <cp:lastModifiedBy>LASCAUX THOMAS</cp:lastModifiedBy>
  <cp:revision>3</cp:revision>
  <dcterms:created xsi:type="dcterms:W3CDTF">2023-01-31T13:08:36Z</dcterms:created>
  <dcterms:modified xsi:type="dcterms:W3CDTF">2023-01-31T13:30:07Z</dcterms:modified>
</cp:coreProperties>
</file>