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8" r:id="rId2"/>
    <p:sldId id="256" r:id="rId3"/>
    <p:sldId id="259" r:id="rId4"/>
    <p:sldId id="260" r:id="rId5"/>
    <p:sldId id="261" r:id="rId6"/>
    <p:sldId id="262" r:id="rId7"/>
    <p:sldId id="268" r:id="rId8"/>
    <p:sldId id="264" r:id="rId9"/>
    <p:sldId id="265" r:id="rId10"/>
    <p:sldId id="269" r:id="rId11"/>
    <p:sldId id="270" r:id="rId12"/>
    <p:sldId id="266" r:id="rId1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6" d="100"/>
          <a:sy n="106" d="100"/>
        </p:scale>
        <p:origin x="-168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8A5C11D4-E65D-4016-83E7-52BBAC06A759}" type="datetimeFigureOut">
              <a:rPr lang="ru-RU" smtClean="0"/>
              <a:pPr/>
              <a:t>24.11.2020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338E89C-16AB-48BA-B8E8-3954D7AD75B2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971600" y="5129808"/>
            <a:ext cx="7854696" cy="1728192"/>
          </a:xfrm>
        </p:spPr>
        <p:txBody>
          <a:bodyPr>
            <a:normAutofit/>
          </a:bodyPr>
          <a:lstStyle/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Подготовила :</a:t>
            </a:r>
          </a:p>
          <a:p>
            <a:r>
              <a:rPr lang="ru-RU" sz="1800" dirty="0" smtClean="0">
                <a:latin typeface="Times New Roman" pitchFamily="18" charset="0"/>
                <a:cs typeface="Times New Roman" pitchFamily="18" charset="0"/>
              </a:rPr>
              <a:t>Селиванова Л.А.</a:t>
            </a:r>
          </a:p>
          <a:p>
            <a:pPr algn="ctr"/>
            <a:endParaRPr lang="ru-RU" sz="2000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600" dirty="0" smtClean="0">
                <a:latin typeface="Times New Roman" pitchFamily="18" charset="0"/>
                <a:cs typeface="Times New Roman" pitchFamily="18" charset="0"/>
              </a:rPr>
              <a:t>Орск 2020</a:t>
            </a:r>
            <a:endParaRPr lang="ru-RU" sz="1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4" name="Заголовок 1"/>
          <p:cNvSpPr txBox="1">
            <a:spLocks/>
          </p:cNvSpPr>
          <p:nvPr/>
        </p:nvSpPr>
        <p:spPr>
          <a:xfrm>
            <a:off x="0" y="188640"/>
            <a:ext cx="8964488" cy="360040"/>
          </a:xfrm>
          <a:prstGeom prst="rect">
            <a:avLst/>
          </a:prstGeom>
          <a:ln>
            <a:noFill/>
          </a:ln>
        </p:spPr>
        <p:txBody>
          <a:bodyPr vert="horz" lIns="0" tIns="0" rIns="18288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Муниципальное дошкольное образовательное автономное учреждение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1600" b="1" i="0" u="none" strike="noStrike" kern="1200" cap="none" spc="0" normalizeH="0" baseline="0" noProof="0" dirty="0" smtClean="0">
                <a:ln>
                  <a:noFill/>
                </a:ln>
                <a:uLnTx/>
                <a:uFillTx/>
                <a:latin typeface="Times New Roman" pitchFamily="18" charset="0"/>
                <a:ea typeface="+mj-ea"/>
                <a:cs typeface="Times New Roman" pitchFamily="18" charset="0"/>
              </a:rPr>
              <a:t>«Центр развития ребенка – детский сад №56 «Надежда» г.Орска» </a:t>
            </a:r>
            <a:endParaRPr kumimoji="0" lang="ru-RU" sz="1600" b="1" i="0" u="none" strike="noStrike" kern="1200" cap="none" spc="0" normalizeH="0" baseline="0" noProof="0" dirty="0">
              <a:ln>
                <a:noFill/>
              </a:ln>
              <a:uLnTx/>
              <a:uFillTx/>
              <a:latin typeface="Times New Roman" pitchFamily="18" charset="0"/>
              <a:ea typeface="+mj-ea"/>
              <a:cs typeface="Times New Roman" pitchFamily="18" charset="0"/>
            </a:endParaRPr>
          </a:p>
        </p:txBody>
      </p:sp>
      <p:sp>
        <p:nvSpPr>
          <p:cNvPr id="37889" name="Rectangle 1"/>
          <p:cNvSpPr>
            <a:spLocks noChangeArrowheads="1"/>
          </p:cNvSpPr>
          <p:nvPr/>
        </p:nvSpPr>
        <p:spPr bwMode="auto">
          <a:xfrm>
            <a:off x="611560" y="1238563"/>
            <a:ext cx="7704856" cy="25545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Консультация на тему:</a:t>
            </a: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3200" b="1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2860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3200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«Технология научно-исследовательской деятельности в детском саду»</a:t>
            </a:r>
            <a:endParaRPr kumimoji="0" lang="ru-RU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6" name="Picture 2" descr="http://www.zheldor.info/culture/pic.phtml?kod_news=2924&amp;number=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6858016" y="714356"/>
            <a:ext cx="2064075" cy="2000264"/>
          </a:xfrm>
          <a:prstGeom prst="rect">
            <a:avLst/>
          </a:prstGeom>
          <a:noFill/>
        </p:spPr>
      </p:pic>
      <p:pic>
        <p:nvPicPr>
          <p:cNvPr id="7" name="Рисунок 6" descr="501391_группа-дети-изучения-мира-детей-школы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95536" y="3717032"/>
            <a:ext cx="3645070" cy="2448272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Рисунок 2" descr="3044856a3f87fd5509a23c5fbca8bd19.pn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547664" y="2132856"/>
            <a:ext cx="5282271" cy="3528392"/>
          </a:xfrm>
          <a:prstGeom prst="rect">
            <a:avLst/>
          </a:prstGeom>
        </p:spPr>
      </p:pic>
      <p:pic>
        <p:nvPicPr>
          <p:cNvPr id="4" name="Рисунок 3" descr="depositphotos_35265589-stock-illustration-cardboard-box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 rot="9167813">
            <a:off x="4601037" y="455459"/>
            <a:ext cx="3350478" cy="2512859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95536" y="1052736"/>
            <a:ext cx="8305800" cy="1143000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Этапы  исследовательской работы</a:t>
            </a:r>
            <a:r>
              <a:rPr lang="ru-RU" sz="4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:</a:t>
            </a:r>
            <a:br>
              <a:rPr lang="ru-RU" sz="40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/>
            </a:r>
            <a:br>
              <a:rPr lang="ru-RU" sz="3600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endParaRPr lang="ru-RU" sz="36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8913" name="Rectangle 1"/>
          <p:cNvSpPr>
            <a:spLocks noChangeArrowheads="1"/>
          </p:cNvSpPr>
          <p:nvPr/>
        </p:nvSpPr>
        <p:spPr bwMode="auto">
          <a:xfrm>
            <a:off x="323528" y="1916832"/>
            <a:ext cx="8496944" cy="41549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Выбор темы. (Любой предмет, объект или явление)</a:t>
            </a:r>
            <a:endParaRPr lang="ru-RU" sz="2400" b="1" dirty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Сбор материала: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«Подумать самостоятельно»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«Спросить у другого человека»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«Узнать из книг»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«Наблюдение и эксперимент» </a:t>
            </a:r>
          </a:p>
          <a:p>
            <a:pPr marL="0" marR="0" lvl="0" indent="269875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 Обобщение материала. </a:t>
            </a: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2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Сообщение </a:t>
            </a:r>
            <a:endParaRPr kumimoji="0" lang="ru-RU" sz="2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251520" y="332656"/>
            <a:ext cx="8892480" cy="1440160"/>
          </a:xfrm>
        </p:spPr>
        <p:txBody>
          <a:bodyPr>
            <a:normAutofit/>
          </a:bodyPr>
          <a:lstStyle/>
          <a:p>
            <a:pPr algn="ctr"/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Использование  технологий </a:t>
            </a:r>
            <a:b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32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исследовательской деятельности способствует:</a:t>
            </a:r>
            <a:endParaRPr lang="ru-RU" sz="3200" b="1" dirty="0">
              <a:solidFill>
                <a:schemeClr val="tx1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971600" y="2636912"/>
            <a:ext cx="7056784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развитию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у дошкольников познавательного интереса,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мышления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формирует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элементы научного мировоззрения, 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Font typeface="Wingdings" pitchFamily="2" charset="2"/>
              <a:buChar char="Ø"/>
            </a:pP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 помогает </a:t>
            </a:r>
            <a:r>
              <a:rPr lang="ru-RU" sz="2400" dirty="0">
                <a:latin typeface="Times New Roman" pitchFamily="18" charset="0"/>
                <a:cs typeface="Times New Roman" pitchFamily="18" charset="0"/>
              </a:rPr>
              <a:t>применять самостоятельно усвоенные знания и способы деятельности для решения новых </a:t>
            </a:r>
            <a:r>
              <a:rPr lang="ru-RU" sz="2400" dirty="0" smtClean="0">
                <a:latin typeface="Times New Roman" pitchFamily="18" charset="0"/>
                <a:cs typeface="Times New Roman" pitchFamily="18" charset="0"/>
              </a:rPr>
              <a:t>задач.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899592" y="1916832"/>
            <a:ext cx="7556376" cy="288032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3200" b="0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сформировать основные ключевые компетенции, способность к исследовательскому типу мышления и развитие познавательной и исследовательской активности детей дошкольного возраста.</a:t>
            </a:r>
            <a:br>
              <a:rPr lang="ru-RU" sz="3200" b="0" cap="none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200" b="0" cap="none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Текст 4"/>
          <p:cNvSpPr>
            <a:spLocks noGrp="1"/>
          </p:cNvSpPr>
          <p:nvPr>
            <p:ph type="body" idx="1"/>
          </p:nvPr>
        </p:nvSpPr>
        <p:spPr>
          <a:xfrm>
            <a:off x="683568" y="620688"/>
            <a:ext cx="7772400" cy="1500187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Цель исследовательской технологии</a:t>
            </a:r>
            <a:r>
              <a:rPr lang="ru-RU" sz="36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 –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827584" y="620688"/>
            <a:ext cx="7772400" cy="1512168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 технологии исследовательской деятельности.</a:t>
            </a:r>
            <a:br>
              <a:rPr lang="ru-RU" sz="4000" b="1" dirty="0" smtClean="0">
                <a:ln>
                  <a:solidFill>
                    <a:schemeClr val="tx1"/>
                  </a:solidFill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4000" b="1" dirty="0">
              <a:ln>
                <a:solidFill>
                  <a:schemeClr val="tx1"/>
                </a:solidFill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827584" y="2060848"/>
            <a:ext cx="7488832" cy="1752600"/>
          </a:xfrm>
        </p:spPr>
        <p:txBody>
          <a:bodyPr>
            <a:noAutofit/>
          </a:bodyPr>
          <a:lstStyle/>
          <a:p>
            <a:pPr lvl="0" algn="just">
              <a:buClrTx/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Расширять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и систематизировать элементарные естественнонаучные и экологические представления детей.</a:t>
            </a:r>
          </a:p>
          <a:p>
            <a:pPr lvl="0" algn="just">
              <a:buClrTx/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Формировать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навыки постановки элементарных опытов и умения делать выводы на основе полученных результатов.</a:t>
            </a:r>
          </a:p>
          <a:p>
            <a:pPr lvl="0" algn="just">
              <a:buClrTx/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Способствовать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овладению приемами практического взаимодействия с окружающими предметами.</a:t>
            </a:r>
          </a:p>
          <a:p>
            <a:pPr lvl="0" algn="just">
              <a:buClrTx/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Развивать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стремление к поисково-познавательной деятельности</a:t>
            </a:r>
          </a:p>
          <a:p>
            <a:pPr lvl="0" algn="just">
              <a:buClrTx/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Развивать мыслительную активность, умение наблюдать, анализировать, делать выводы.</a:t>
            </a:r>
          </a:p>
          <a:p>
            <a:pPr lvl="0" algn="just">
              <a:buClrTx/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Воспитывать интерес к познанию окружающего мира.</a:t>
            </a: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lvl="0" algn="just">
              <a:buClrTx/>
              <a:buFont typeface="Wingdings" pitchFamily="2" charset="2"/>
              <a:buChar char="Ø"/>
            </a:pP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Стимулировать </a:t>
            </a:r>
            <a:r>
              <a:rPr lang="ru-RU" sz="20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желание детей экспериментировать</a:t>
            </a:r>
            <a:r>
              <a:rPr lang="ru-RU" sz="20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just">
              <a:buFont typeface="Wingdings" pitchFamily="2" charset="2"/>
              <a:buChar char="Ø"/>
            </a:pPr>
            <a:endParaRPr lang="ru-RU" sz="20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ctrTitle"/>
          </p:nvPr>
        </p:nvSpPr>
        <p:spPr>
          <a:xfrm>
            <a:off x="827584" y="260648"/>
            <a:ext cx="7772400" cy="1470025"/>
          </a:xfrm>
        </p:spPr>
        <p:txBody>
          <a:bodyPr>
            <a:normAutofit/>
          </a:bodyPr>
          <a:lstStyle/>
          <a:p>
            <a:pPr algn="ctr"/>
            <a:r>
              <a:rPr lang="ru-RU" sz="40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Задачи исследовательской деятельности</a:t>
            </a:r>
            <a:r>
              <a:rPr lang="ru-RU" sz="40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endParaRPr lang="ru-RU" sz="40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одзаголовок 6"/>
          <p:cNvSpPr>
            <a:spLocks noGrp="1"/>
          </p:cNvSpPr>
          <p:nvPr>
            <p:ph type="subTitle" idx="1"/>
          </p:nvPr>
        </p:nvSpPr>
        <p:spPr>
          <a:xfrm>
            <a:off x="539552" y="1916832"/>
            <a:ext cx="8208912" cy="4392488"/>
          </a:xfrm>
        </p:spPr>
        <p:txBody>
          <a:bodyPr>
            <a:no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В </a:t>
            </a:r>
            <a:r>
              <a:rPr lang="ru-RU" sz="3600" b="1" i="1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младшем дошкольном возрасте </a:t>
            </a:r>
            <a:r>
              <a:rPr lang="ru-RU" sz="3600" i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ru-RU" sz="36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вхождение детей в проблемную игровую ситуацию (ведущая роль педагога);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активизация желания искать пути разрешения проблемной ситуации (вместе с педагогом);</a:t>
            </a:r>
          </a:p>
          <a:p>
            <a:pPr algn="l"/>
            <a:r>
              <a:rPr lang="ru-RU" sz="28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формирование начальных предпосылок поисковой деятельности (практические опыты).</a:t>
            </a:r>
          </a:p>
          <a:p>
            <a:endParaRPr lang="ru-RU" sz="2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755576" y="476672"/>
            <a:ext cx="7772400" cy="648072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В старшем дошкольном возрасте:</a:t>
            </a:r>
            <a:endParaRPr lang="ru-RU" sz="3600" b="1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683568" y="1628800"/>
            <a:ext cx="7920880" cy="4464496"/>
          </a:xfrm>
        </p:spPr>
        <p:txBody>
          <a:bodyPr>
            <a:noAutofit/>
          </a:bodyPr>
          <a:lstStyle/>
          <a:p>
            <a:pPr algn="l"/>
            <a:r>
              <a:rPr lang="ru-RU" sz="2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</a:t>
            </a:r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формирование предпосылок поисковой деятельности, интеллектуальной инициативы;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развитие умения определять возможные методы решения проблемы с помощью взрослого, а затем и самостоятельно;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формирование умения применять данные методы, способствующие решению поставленной задачи, с использованием различных вариантов;</a:t>
            </a:r>
          </a:p>
          <a:p>
            <a:pPr algn="l"/>
            <a:r>
              <a:rPr lang="ru-RU" sz="2400" dirty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— развитие желания пользоваться специальной терминологией, ведение конструктивной беседы в процессе совместной исследовательской деятельности.</a:t>
            </a:r>
          </a:p>
          <a:p>
            <a:pPr algn="l"/>
            <a:endParaRPr lang="ru-RU" sz="24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539552" y="908720"/>
            <a:ext cx="7772400" cy="1512168"/>
          </a:xfrm>
        </p:spPr>
        <p:txBody>
          <a:bodyPr>
            <a:no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Основные темы детских исследований группы: </a:t>
            </a:r>
            <a:br>
              <a:rPr lang="ru-RU" sz="3600" b="1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b="1" dirty="0">
              <a:effectLst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827584" y="2492896"/>
            <a:ext cx="7488832" cy="2376264"/>
          </a:xfrm>
        </p:spPr>
        <p:txBody>
          <a:bodyPr>
            <a:normAutofit/>
          </a:bodyPr>
          <a:lstStyle/>
          <a:p>
            <a:pPr algn="l">
              <a:buClrTx/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фантастические;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Tx/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эмпирические;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buClrTx/>
              <a:buFont typeface="Wingdings" pitchFamily="2" charset="2"/>
              <a:buChar char="Ø"/>
            </a:pPr>
            <a:r>
              <a:rPr lang="ru-RU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теоретические.</a:t>
            </a:r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  <a:p>
            <a:endParaRPr lang="ru-RU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611560" y="620688"/>
            <a:ext cx="7851648" cy="1828800"/>
          </a:xfrm>
        </p:spPr>
        <p:txBody>
          <a:bodyPr>
            <a:normAutofit/>
          </a:bodyPr>
          <a:lstStyle/>
          <a:p>
            <a:pPr algn="ctr"/>
            <a: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Методы и приемы организации исследовательской деятельности:</a:t>
            </a:r>
            <a:br>
              <a:rPr lang="ru-RU" sz="36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endParaRPr lang="ru-RU" sz="3600" dirty="0"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>
          <a:xfrm>
            <a:off x="251520" y="2060848"/>
            <a:ext cx="8892480" cy="4464496"/>
          </a:xfrm>
        </p:spPr>
        <p:txBody>
          <a:bodyPr>
            <a:noAutofit/>
          </a:bodyPr>
          <a:lstStyle/>
          <a:p>
            <a:pPr algn="l" fontAlgn="base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эвристические беседы;</a:t>
            </a:r>
          </a:p>
          <a:p>
            <a:pPr algn="l" fontAlgn="base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постановка и решение вопросов проблемного характера;</a:t>
            </a:r>
          </a:p>
          <a:p>
            <a:pPr algn="l" fontAlgn="base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 наблюдения;</a:t>
            </a:r>
          </a:p>
          <a:p>
            <a:pPr algn="l" fontAlgn="base">
              <a:buClrTx/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моделирование;</a:t>
            </a:r>
          </a:p>
          <a:p>
            <a:pPr algn="l" fontAlgn="base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опыты;</a:t>
            </a:r>
          </a:p>
          <a:p>
            <a:pPr algn="l" fontAlgn="base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фиксация результатов;</a:t>
            </a:r>
          </a:p>
          <a:p>
            <a:pPr algn="l" fontAlgn="base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использование художественного слова;</a:t>
            </a:r>
          </a:p>
          <a:p>
            <a:pPr algn="l" fontAlgn="base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дидактические игры, игровые обучающие и творчески развивающие ситуации;</a:t>
            </a:r>
          </a:p>
          <a:p>
            <a:pPr algn="l" fontAlgn="base">
              <a:buClr>
                <a:srgbClr val="002060"/>
              </a:buClr>
              <a:buFont typeface="Wingdings" pitchFamily="2" charset="2"/>
              <a:buChar char="Ø"/>
            </a:pPr>
            <a:r>
              <a:rPr lang="ru-RU" sz="2000" dirty="0" smtClean="0">
                <a:latin typeface="Times New Roman" pitchFamily="18" charset="0"/>
                <a:cs typeface="Times New Roman" pitchFamily="18" charset="0"/>
              </a:rPr>
              <a:t>трудовые поручения, действия.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Заголовок 5"/>
          <p:cNvSpPr>
            <a:spLocks noGrp="1"/>
          </p:cNvSpPr>
          <p:nvPr>
            <p:ph type="title"/>
          </p:nvPr>
        </p:nvSpPr>
        <p:spPr>
          <a:xfrm>
            <a:off x="0" y="476672"/>
            <a:ext cx="9145016" cy="1860816"/>
          </a:xfrm>
        </p:spPr>
        <p:txBody>
          <a:bodyPr>
            <a:normAutofit fontScale="90000"/>
          </a:bodyPr>
          <a:lstStyle/>
          <a:p>
            <a:pPr lvl="0"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Методика  проведения учебных исследований</a:t>
            </a:r>
            <a: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ru-RU" sz="2700" b="1" dirty="0" smtClean="0">
                <a:solidFill>
                  <a:schemeClr val="tx1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(по А.И. Савенкову):</a:t>
            </a:r>
            <a: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4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</a:br>
            <a:endParaRPr lang="ru-RU" sz="4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9457" name="Rectangle 1"/>
          <p:cNvSpPr>
            <a:spLocks noChangeArrowheads="1"/>
          </p:cNvSpPr>
          <p:nvPr/>
        </p:nvSpPr>
        <p:spPr bwMode="auto">
          <a:xfrm>
            <a:off x="251520" y="2420888"/>
            <a:ext cx="8568952" cy="37856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выделение и постановка проблемы (выбор темы исследования);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выработка гипотез и предложений;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поиск и предложение возможных вариантов решения;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сбор материала;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обобщение полученных данных;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подготовка материалов исследования к защите (доклад, сообщение);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ea typeface="Calibri" pitchFamily="34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Ø"/>
              <a:tabLst/>
            </a:pPr>
            <a:r>
              <a:rPr kumimoji="0" lang="ru-RU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защита.</a:t>
            </a: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title"/>
          </p:nvPr>
        </p:nvSpPr>
        <p:spPr>
          <a:xfrm>
            <a:off x="611560" y="692696"/>
            <a:ext cx="8305800" cy="1143000"/>
          </a:xfrm>
        </p:spPr>
        <p:txBody>
          <a:bodyPr>
            <a:normAutofit/>
          </a:bodyPr>
          <a:lstStyle/>
          <a:p>
            <a:pPr algn="ctr"/>
            <a:r>
              <a:rPr lang="ru-RU" sz="3600" b="1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Примеры заданий для детей младшего возраста:</a:t>
            </a:r>
            <a:endParaRPr lang="ru-RU" sz="3600" b="1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433" name="Rectangle 1"/>
          <p:cNvSpPr>
            <a:spLocks noChangeArrowheads="1"/>
          </p:cNvSpPr>
          <p:nvPr/>
        </p:nvSpPr>
        <p:spPr bwMode="auto">
          <a:xfrm>
            <a:off x="395536" y="1722876"/>
            <a:ext cx="7704856" cy="286232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«Учимся задавать вопросы»</a:t>
            </a:r>
          </a:p>
          <a:p>
            <a:pPr marR="0" lvl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AutoNum type="arabicPeriod"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2. «Учимся выдвигать гипотезы»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3.«Учимся видеть проблемы»  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1" i="0" u="none" strike="noStrike" cap="none" normalizeH="0" baseline="0" dirty="0" smtClean="0">
              <a:ln>
                <a:noFill/>
              </a:ln>
              <a:solidFill>
                <a:srgbClr val="111111"/>
              </a:solidFill>
              <a:effectLst/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lang="ru-RU" b="1" dirty="0">
              <a:solidFill>
                <a:srgbClr val="111111"/>
              </a:solidFill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4. «Учимся делать умозаключения или  сделай свой выбор»</a:t>
            </a: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  <a:p>
            <a:pPr marR="0" lvl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b="1" i="0" u="none" strike="noStrike" cap="none" normalizeH="0" baseline="0" dirty="0" smtClean="0">
                <a:ln>
                  <a:noFill/>
                </a:ln>
                <a:solidFill>
                  <a:srgbClr val="111111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5. «Наблюдение»</a:t>
            </a:r>
            <a:endParaRPr kumimoji="0" lang="ru-RU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Стрелка вправо с вырезом 9"/>
          <p:cNvSpPr/>
          <p:nvPr/>
        </p:nvSpPr>
        <p:spPr>
          <a:xfrm>
            <a:off x="3635896" y="2924944"/>
            <a:ext cx="288032" cy="144016"/>
          </a:xfrm>
          <a:prstGeom prst="notchedRightArrow">
            <a:avLst/>
          </a:prstGeom>
          <a:solidFill>
            <a:srgbClr val="00206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195</TotalTime>
  <Words>476</Words>
  <Application>Microsoft Office PowerPoint</Application>
  <PresentationFormat>Экран (4:3)</PresentationFormat>
  <Paragraphs>78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Поток</vt:lpstr>
      <vt:lpstr>Слайд 1</vt:lpstr>
      <vt:lpstr>сформировать основные ключевые компетенции, способность к исследовательскому типу мышления и развитие познавательной и исследовательской активности детей дошкольного возраста. </vt:lpstr>
      <vt:lpstr>Задачи технологии исследовательской деятельности. </vt:lpstr>
      <vt:lpstr>Задачи исследовательской деятельности </vt:lpstr>
      <vt:lpstr>В старшем дошкольном возрасте:</vt:lpstr>
      <vt:lpstr>Основные темы детских исследований группы:  </vt:lpstr>
      <vt:lpstr>Методы и приемы организации исследовательской деятельности: </vt:lpstr>
      <vt:lpstr>Методика  проведения учебных исследований (по А.И. Савенкову): </vt:lpstr>
      <vt:lpstr>Примеры заданий для детей младшего возраста:</vt:lpstr>
      <vt:lpstr>Слайд 10</vt:lpstr>
      <vt:lpstr>Этапы  исследовательской работы:  </vt:lpstr>
      <vt:lpstr>Использование  технологий  исследовательской деятельности способствует:</vt:lpstr>
    </vt:vector>
  </TitlesOfParts>
  <Company>SPecialiST RePack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irbis777</dc:creator>
  <cp:lastModifiedBy>irbis777</cp:lastModifiedBy>
  <cp:revision>21</cp:revision>
  <dcterms:created xsi:type="dcterms:W3CDTF">2020-11-23T16:48:28Z</dcterms:created>
  <dcterms:modified xsi:type="dcterms:W3CDTF">2020-11-23T20:04:42Z</dcterms:modified>
</cp:coreProperties>
</file>