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7" r:id="rId16"/>
    <p:sldId id="278" r:id="rId17"/>
    <p:sldId id="279" r:id="rId18"/>
    <p:sldId id="272" r:id="rId19"/>
    <p:sldId id="273" r:id="rId20"/>
    <p:sldId id="274" r:id="rId21"/>
    <p:sldId id="275" r:id="rId22"/>
    <p:sldId id="280" r:id="rId23"/>
    <p:sldId id="281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0675-8BD1-4AED-9787-508560ABD06B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3726E-E846-4B17-84B3-6F697E1E99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0675-8BD1-4AED-9787-508560ABD06B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3726E-E846-4B17-84B3-6F697E1E99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0675-8BD1-4AED-9787-508560ABD06B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3726E-E846-4B17-84B3-6F697E1E99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0675-8BD1-4AED-9787-508560ABD06B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3726E-E846-4B17-84B3-6F697E1E99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0675-8BD1-4AED-9787-508560ABD06B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3726E-E846-4B17-84B3-6F697E1E99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0675-8BD1-4AED-9787-508560ABD06B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3726E-E846-4B17-84B3-6F697E1E99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0675-8BD1-4AED-9787-508560ABD06B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3726E-E846-4B17-84B3-6F697E1E99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0675-8BD1-4AED-9787-508560ABD06B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3726E-E846-4B17-84B3-6F697E1E99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0675-8BD1-4AED-9787-508560ABD06B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3726E-E846-4B17-84B3-6F697E1E99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0675-8BD1-4AED-9787-508560ABD06B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3726E-E846-4B17-84B3-6F697E1E99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00675-8BD1-4AED-9787-508560ABD06B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83726E-E846-4B17-84B3-6F697E1E99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00675-8BD1-4AED-9787-508560ABD06B}" type="datetimeFigureOut">
              <a:rPr lang="ru-RU" smtClean="0"/>
              <a:t>08.02.2018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3726E-E846-4B17-84B3-6F697E1E99E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http://uslide.ru/images/7/13205/960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3528" y="1772816"/>
            <a:ext cx="7488832" cy="1512168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204864"/>
            <a:ext cx="72058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Open Sans" pitchFamily="34" charset="0"/>
                <a:ea typeface="Open Sans" pitchFamily="34" charset="0"/>
                <a:cs typeface="Open Sans" pitchFamily="34" charset="0"/>
              </a:rPr>
              <a:t>Как красиво оформить презентацию</a:t>
            </a:r>
            <a:endParaRPr lang="ru-RU" sz="2800" b="1" dirty="0">
              <a:solidFill>
                <a:srgbClr val="002060"/>
              </a:solidFill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s://texterra.ru/upload/img/27-05-16-texterra-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6" name="Picture 4" descr="https://texterra.ru/upload/img/27-05-16-texterra-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s://texterra.ru/upload/img/27-05-16-texterra-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https://texterra.ru/upload/img/27-05-16-texterra-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188640"/>
            <a:ext cx="8496944" cy="634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Что такое ФГОС ? </a:t>
            </a:r>
          </a:p>
          <a:p>
            <a:pPr algn="ctr"/>
            <a:endParaRPr lang="ru-RU" sz="2800" b="1" dirty="0" smtClean="0">
              <a:solidFill>
                <a:schemeClr val="bg1"/>
              </a:solidFill>
            </a:endParaRPr>
          </a:p>
          <a:p>
            <a:r>
              <a:rPr lang="ru-RU" sz="1400" dirty="0" smtClean="0">
                <a:solidFill>
                  <a:schemeClr val="bg1"/>
                </a:solidFill>
              </a:rPr>
              <a:t>Для каждой системы образования и образовательного учреждения утвержден перечень обязательных требований, направленных на определение каждого уровня обучения профессии, специальности. Эти требования объединяются в рамках федерального государственного образовательного стандарта (ФГОС), который утверждается органами власти, уполномоченными регулировать политику в сфере образования. Реализация и результаты освоения программ в государственных образовательных учреждениях не могут быть ниже указанных в ФГОС. Кроме того, российское образование предполагает, что без освоения стандартов невозможно будет получить документ государственного образца. ФГОС - это некая основа, благодаря которой учащийся имеет возможность переходить от одного уровня образования к другому, как по лестнице. Цели Федеральные государственные образовательные стандарты призваны обеспечивать цельность образовательного пространства России; преемственность основных программ дошкольного, начального, среднего, профессионального и высшего образования. Помимо этого, ФГОС отвечает за аспекты духовно-нравственного развития и воспитания. Требования образовательного стандарта включают в себя строгие установленные сроки получения общего образования и профессионального образования с учетом всевозможных форм обучения и образовательных технологий. Основой для разработки ориентировочных образовательных программ; программ учебных предметов, курсов, литературы, контрольных материалов; нормативов финансового снабжения образовательной деятельности специализированных учреждений, реализующих образовательную программу, является ФГОС. Что такое стандарт для государственного образования? В первую очередь, это принципы организации образовательного процесса в учреждениях (детских садах, школах, колледжах, ВУЗах и т.д.). Без </a:t>
            </a:r>
            <a:r>
              <a:rPr lang="ru-RU" sz="1400" dirty="0" err="1" smtClean="0">
                <a:solidFill>
                  <a:schemeClr val="bg1"/>
                </a:solidFill>
              </a:rPr>
              <a:t>ФГОСа</a:t>
            </a:r>
            <a:r>
              <a:rPr lang="ru-RU" sz="1400" dirty="0" smtClean="0">
                <a:solidFill>
                  <a:schemeClr val="bg1"/>
                </a:solidFill>
              </a:rPr>
              <a:t> невозможно осуществить контроль за соблюдением законодательства РФ в образовательной области, а также провести итоговую и промежуточную аттестацию учащихся. Стоит отметить, что одной из целей ФГОС является внутренний мониторинг качества образования. С помощью стандартов происходит организация деятельности методических специалистов, а также аттестация педагогических работников и другого персонала образовательных учреждений. Подготовка, переподготовка и повышение квалификации тружеников образования также находятся в сфере влияния государственных стандартов. </a:t>
            </a:r>
            <a:endParaRPr lang="ru-RU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188640"/>
            <a:ext cx="8496944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b="1" dirty="0" smtClean="0">
              <a:solidFill>
                <a:schemeClr val="bg1"/>
              </a:solidFill>
            </a:endParaRPr>
          </a:p>
          <a:p>
            <a:pPr algn="ctr"/>
            <a:endParaRPr lang="ru-RU" sz="2800" b="1" dirty="0">
              <a:solidFill>
                <a:schemeClr val="bg1"/>
              </a:solidFill>
            </a:endParaRPr>
          </a:p>
          <a:p>
            <a:pPr algn="ctr"/>
            <a:endParaRPr lang="ru-RU" sz="28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4800" b="1" u="sng" dirty="0" smtClean="0">
                <a:solidFill>
                  <a:schemeClr val="bg1"/>
                </a:solidFill>
              </a:rPr>
              <a:t>Что такое ФГОС ?  </a:t>
            </a:r>
          </a:p>
          <a:p>
            <a:pPr algn="ctr"/>
            <a:endParaRPr lang="ru-RU" sz="2800" b="1" dirty="0">
              <a:solidFill>
                <a:schemeClr val="bg1"/>
              </a:solidFill>
            </a:endParaRPr>
          </a:p>
          <a:p>
            <a:pPr algn="ctr"/>
            <a:endParaRPr lang="ru-RU" sz="28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3600" dirty="0" smtClean="0">
                <a:solidFill>
                  <a:schemeClr val="bg1"/>
                </a:solidFill>
              </a:rPr>
              <a:t>Документ, отражающий систему норм и правил, обязательных для исполнения в любом образовательном учреждении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https://texterra.ru/upload/img/27-05-16-texterra-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s://texterra.ru/upload/img/27-05-16-texterra-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s://texterra.ru/upload/img/27-05-16-texterra-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8" name="Picture 4" descr="https://get.wallhere.com/photo/landscape-sea-bay-lake-water-nature-photography-coast-cliff-island-lagoon-fjord-cape-vacation-Terrain-mountain-ocean-islet-landform-geographical-feature-body-of-water-966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1700808"/>
            <a:ext cx="443743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Презентация о </a:t>
            </a:r>
          </a:p>
          <a:p>
            <a:r>
              <a:rPr lang="ru-RU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Open Sans" pitchFamily="34" charset="0"/>
                <a:ea typeface="Open Sans" pitchFamily="34" charset="0"/>
                <a:cs typeface="Open Sans" pitchFamily="34" charset="0"/>
              </a:rPr>
              <a:t>природе</a:t>
            </a:r>
            <a:endParaRPr lang="ru-RU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s://texterra.ru/upload/img/27-05-16-texterra-01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resh-Nature-hd-Wallpapers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1465807477_194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3140968"/>
            <a:ext cx="2941312" cy="2647181"/>
          </a:xfrm>
          <a:prstGeom prst="rect">
            <a:avLst/>
          </a:prstGeom>
        </p:spPr>
      </p:pic>
      <p:pic>
        <p:nvPicPr>
          <p:cNvPr id="4" name="Рисунок 3" descr="1465807477_194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80528" y="2708920"/>
            <a:ext cx="2941312" cy="2647181"/>
          </a:xfrm>
          <a:prstGeom prst="rect">
            <a:avLst/>
          </a:prstGeom>
        </p:spPr>
      </p:pic>
      <p:pic>
        <p:nvPicPr>
          <p:cNvPr id="5" name="Рисунок 4" descr="1465807477_194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43808" y="3284984"/>
            <a:ext cx="2941312" cy="2647181"/>
          </a:xfrm>
          <a:prstGeom prst="rect">
            <a:avLst/>
          </a:prstGeom>
        </p:spPr>
      </p:pic>
      <p:pic>
        <p:nvPicPr>
          <p:cNvPr id="6" name="Рисунок 5" descr="dgpz9986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3522440" flipV="1">
            <a:off x="4499992" y="404664"/>
            <a:ext cx="4149080" cy="4149080"/>
          </a:xfrm>
          <a:prstGeom prst="rect">
            <a:avLst/>
          </a:prstGeom>
          <a:effectLst>
            <a:glow rad="101600">
              <a:schemeClr val="tx1">
                <a:alpha val="60000"/>
              </a:schemeClr>
            </a:glo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3 -0.0669 L 0.35694 -0.31899 " pathEditMode="relative" rAng="0" ptsTypes="AA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" y="-126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72 -0.10902 L 0.54011 -0.26643 " pathEditMode="relative" rAng="0" ptsTypes="AA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" y="-79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-0.33333  E" pathEditMode="relative" ptsTypes="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3808fb675f29fe1ea258db77317533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dgpz9986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 rot="972388" flipV="1">
            <a:off x="5415308" y="929597"/>
            <a:ext cx="3900539" cy="3900539"/>
          </a:xfrm>
          <a:prstGeom prst="rect">
            <a:avLst/>
          </a:prstGeom>
          <a:effectLst>
            <a:glow rad="101600">
              <a:schemeClr val="tx1">
                <a:alpha val="60000"/>
              </a:schemeClr>
            </a:glow>
          </a:effectLst>
        </p:spPr>
      </p:pic>
      <p:pic>
        <p:nvPicPr>
          <p:cNvPr id="7" name="Рисунок 6" descr="1465807477_194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5796136" y="1772816"/>
            <a:ext cx="2741290" cy="2467161"/>
          </a:xfrm>
          <a:prstGeom prst="rect">
            <a:avLst/>
          </a:prstGeom>
        </p:spPr>
      </p:pic>
      <p:pic>
        <p:nvPicPr>
          <p:cNvPr id="9" name="Рисунок 8" descr="1465807477_194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279383" flipH="1">
            <a:off x="5718822" y="1898741"/>
            <a:ext cx="2741290" cy="246716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59259E-6 L -0.56702 0.33611 " pathEditMode="relative" rAng="0" ptsTypes="AA">
                                      <p:cBhvr>
                                        <p:cTn id="23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4" y="16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96296E-6 L -0.23576 0.3162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" y="1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s://texterra.ru/upload/img/27-05-16-texterra-02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s://texterra.ru/upload/img/27-05-16-texterra-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s://texterra.ru/upload/img/27-05-16-texterra-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0693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texterra.ru/upload/img/27-05-16-texterra-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s://texterra.ru/upload/img/27-05-16-texterra-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https://texterra.ru/upload/img/27-05-16-texterra-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https://texterra.ru/upload/img/27-05-16-texterra-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340</TotalTime>
  <Words>332</Words>
  <Application>Microsoft Office PowerPoint</Application>
  <PresentationFormat>Экран (4:3)</PresentationFormat>
  <Paragraphs>13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irbis777</dc:creator>
  <cp:lastModifiedBy>irbis777</cp:lastModifiedBy>
  <cp:revision>35</cp:revision>
  <dcterms:created xsi:type="dcterms:W3CDTF">2018-02-08T14:32:54Z</dcterms:created>
  <dcterms:modified xsi:type="dcterms:W3CDTF">2018-02-08T20:13:16Z</dcterms:modified>
</cp:coreProperties>
</file>