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72" r:id="rId8"/>
    <p:sldId id="261" r:id="rId9"/>
    <p:sldId id="265" r:id="rId10"/>
    <p:sldId id="268" r:id="rId11"/>
    <p:sldId id="266" r:id="rId12"/>
    <p:sldId id="267" r:id="rId13"/>
    <p:sldId id="262" r:id="rId14"/>
    <p:sldId id="263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391D01"/>
    <a:srgbClr val="800000"/>
    <a:srgbClr val="66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03BE-0310-4AC1-BF35-27BF76F9F3A1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DB9E-BE9A-47AD-B28E-EC5E6D302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7059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03BE-0310-4AC1-BF35-27BF76F9F3A1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DB9E-BE9A-47AD-B28E-EC5E6D302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7624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03BE-0310-4AC1-BF35-27BF76F9F3A1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DB9E-BE9A-47AD-B28E-EC5E6D302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442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03BE-0310-4AC1-BF35-27BF76F9F3A1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DB9E-BE9A-47AD-B28E-EC5E6D302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079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03BE-0310-4AC1-BF35-27BF76F9F3A1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DB9E-BE9A-47AD-B28E-EC5E6D302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5908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03BE-0310-4AC1-BF35-27BF76F9F3A1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DB9E-BE9A-47AD-B28E-EC5E6D302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2034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03BE-0310-4AC1-BF35-27BF76F9F3A1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DB9E-BE9A-47AD-B28E-EC5E6D302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9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03BE-0310-4AC1-BF35-27BF76F9F3A1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DB9E-BE9A-47AD-B28E-EC5E6D302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021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03BE-0310-4AC1-BF35-27BF76F9F3A1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DB9E-BE9A-47AD-B28E-EC5E6D302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303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03BE-0310-4AC1-BF35-27BF76F9F3A1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DB9E-BE9A-47AD-B28E-EC5E6D302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3239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03BE-0310-4AC1-BF35-27BF76F9F3A1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8DB9E-BE9A-47AD-B28E-EC5E6D302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7902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A03BE-0310-4AC1-BF35-27BF76F9F3A1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8DB9E-BE9A-47AD-B28E-EC5E6D3020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31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943maket-1200x7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12192001" cy="69482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2" name="Прямоугольник 1"/>
          <p:cNvSpPr/>
          <p:nvPr/>
        </p:nvSpPr>
        <p:spPr>
          <a:xfrm>
            <a:off x="2089210" y="1836675"/>
            <a:ext cx="8133893" cy="243143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oftRound"/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n/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 – исследовательский </a:t>
            </a:r>
          </a:p>
          <a:p>
            <a:pPr algn="ctr"/>
            <a:r>
              <a:rPr lang="ru-RU" sz="3600" b="1" dirty="0" smtClean="0">
                <a:ln/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 </a:t>
            </a:r>
          </a:p>
          <a:p>
            <a:pPr algn="ctr"/>
            <a:r>
              <a:rPr lang="ru-RU" sz="4800" b="1" dirty="0" smtClean="0">
                <a:ln/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«Такие разные листья»</a:t>
            </a:r>
          </a:p>
          <a:p>
            <a:pPr algn="ctr"/>
            <a:r>
              <a:rPr lang="ru-RU" sz="2400" b="1" dirty="0" smtClean="0">
                <a:ln/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 мл группа)</a:t>
            </a:r>
            <a:endParaRPr lang="ru-RU" sz="2400" b="1" dirty="0">
              <a:ln/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35079" y="5028813"/>
            <a:ext cx="38842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Селиванова Л.А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2402533" y="279287"/>
            <a:ext cx="757810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ребенка – детский сад №56 «Надежда» г. Орска»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7733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915cc30-440d-5a67-9247-31f4da7f5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IMG-207896fe151d7da2f23c4646987aa3c2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7872" y="324853"/>
            <a:ext cx="7832560" cy="5874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tock-photo-pile-of-autumn-colored-leaves-isolated-on-white-background-a-heap-of-different-maple-dry-leaf-red-47856516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0000" contrast="-40000"/>
          </a:blip>
          <a:srcRect l="1667" t="34679" r="1491" b="21611"/>
          <a:stretch>
            <a:fillRect/>
          </a:stretch>
        </p:blipFill>
        <p:spPr>
          <a:xfrm>
            <a:off x="5169331" y="2610851"/>
            <a:ext cx="2097744" cy="101065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1" name="Рисунок 10" descr="174d0a601fa29c8d107f057c072a76d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11081" r="34391"/>
          <a:stretch>
            <a:fillRect/>
          </a:stretch>
        </p:blipFill>
        <p:spPr>
          <a:xfrm>
            <a:off x="7694595" y="3193879"/>
            <a:ext cx="336886" cy="34773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2" name="Рисунок 11" descr="174d0a601fa29c8d107f057c072a76d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11081" r="34391"/>
          <a:stretch>
            <a:fillRect/>
          </a:stretch>
        </p:blipFill>
        <p:spPr>
          <a:xfrm flipH="1">
            <a:off x="7184055" y="4359739"/>
            <a:ext cx="336886" cy="34773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3" name="Рисунок 12" descr="174d0a601fa29c8d107f057c072a76d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11081" r="34391"/>
          <a:stretch>
            <a:fillRect/>
          </a:stretch>
        </p:blipFill>
        <p:spPr>
          <a:xfrm rot="10800000">
            <a:off x="5540079" y="1799418"/>
            <a:ext cx="213020" cy="21988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4" name="Рисунок 13" descr="174d0a601fa29c8d107f057c072a76d0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11081" r="34391"/>
          <a:stretch>
            <a:fillRect/>
          </a:stretch>
        </p:blipFill>
        <p:spPr>
          <a:xfrm rot="16200000">
            <a:off x="7593291" y="2578312"/>
            <a:ext cx="234104" cy="241644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678891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915cc30-440d-5a67-9247-31f4da7f5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066" y="88900"/>
            <a:ext cx="8602133" cy="6451600"/>
          </a:xfrm>
          <a:prstGeom prst="rect">
            <a:avLst/>
          </a:prstGeom>
        </p:spPr>
      </p:pic>
      <p:pic>
        <p:nvPicPr>
          <p:cNvPr id="8" name="Рисунок 7" descr="DSC03156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6131" t="1808" r="6170" b="4685"/>
          <a:stretch/>
        </p:blipFill>
        <p:spPr>
          <a:xfrm>
            <a:off x="5238750" y="1537787"/>
            <a:ext cx="3197225" cy="4189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вал 2"/>
          <p:cNvSpPr/>
          <p:nvPr/>
        </p:nvSpPr>
        <p:spPr>
          <a:xfrm>
            <a:off x="5086350" y="5461000"/>
            <a:ext cx="514350" cy="457200"/>
          </a:xfrm>
          <a:prstGeom prst="ellipse">
            <a:avLst/>
          </a:prstGeom>
          <a:solidFill>
            <a:srgbClr val="C00000">
              <a:alpha val="69020"/>
            </a:srgb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074025" y="1347287"/>
            <a:ext cx="514350" cy="457200"/>
          </a:xfrm>
          <a:prstGeom prst="ellipse">
            <a:avLst/>
          </a:prstGeom>
          <a:solidFill>
            <a:srgbClr val="C00000">
              <a:alpha val="69020"/>
            </a:srgb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086350" y="1347287"/>
            <a:ext cx="514350" cy="457200"/>
          </a:xfrm>
          <a:prstGeom prst="ellipse">
            <a:avLst/>
          </a:prstGeom>
          <a:solidFill>
            <a:srgbClr val="C00000">
              <a:alpha val="69020"/>
            </a:srgb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940675" y="5499100"/>
            <a:ext cx="514350" cy="457200"/>
          </a:xfrm>
          <a:prstGeom prst="ellipse">
            <a:avLst/>
          </a:prstGeom>
          <a:solidFill>
            <a:srgbClr val="C00000">
              <a:alpha val="69020"/>
            </a:srgb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113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915cc30-440d-5a67-9247-31f4da7f5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0-02-05-39a783b90ce5a3d8b2d55eba7d7ac0e0ef3fb0b6f085fb5433754de7b1a51102_b3dbf49e8727b5c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2629" y="385011"/>
            <a:ext cx="4284245" cy="571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0-02-05-2bfb89672d24731ca7646c35b51eb390a2c966aa0e408fa9af20dc62741caa1b_95e648b0c95d9af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7794" y="481263"/>
            <a:ext cx="4087728" cy="5450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11226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915cc30-440d-5a67-9247-31f4da7f5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59769" y="666559"/>
            <a:ext cx="5955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ПРОЕКТА:</a:t>
            </a:r>
          </a:p>
          <a:p>
            <a:pPr algn="ctr"/>
            <a:endParaRPr lang="ru-RU" sz="800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070811" y="1752417"/>
            <a:ext cx="9504947" cy="646986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Коллективная работа «Осенние листочки».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058779" y="2696761"/>
            <a:ext cx="9565105" cy="1191816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Наглядный материал «Деревья и кустарники Оренбуржья», «Плоды и семена»</a:t>
            </a:r>
            <a:endParaRPr lang="ru-RU" sz="32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1254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915cc30-440d-5a67-9247-31f4da7f5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 descr="IMG_20241016_1423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533910">
            <a:off x="5466019" y="-357267"/>
            <a:ext cx="4905876" cy="7262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3156.JPG"/>
          <p:cNvPicPr>
            <a:picLocks noChangeAspect="1"/>
          </p:cNvPicPr>
          <p:nvPr/>
        </p:nvPicPr>
        <p:blipFill>
          <a:blip r:embed="rId4" cstate="print"/>
          <a:srcRect l="7993" t="1580" r="5806" b="4685"/>
          <a:stretch>
            <a:fillRect/>
          </a:stretch>
        </p:blipFill>
        <p:spPr>
          <a:xfrm rot="21107686">
            <a:off x="892100" y="1101086"/>
            <a:ext cx="2983101" cy="432507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467255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915cc30-440d-5a67-9247-31f4da7f5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71b9634cc7b723cc1ca10c512e9a8e8a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255707">
            <a:off x="2561007" y="-922109"/>
            <a:ext cx="6012224" cy="480977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882433" y="3785484"/>
            <a:ext cx="464370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Благодарю!</a:t>
            </a:r>
            <a:endParaRPr lang="ru-RU" sz="6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915cc30-440d-5a67-9247-31f4da7f5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27221" y="2487225"/>
            <a:ext cx="9288378" cy="105560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дети (2-3 года), воспитатель, родители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179" y="1443790"/>
            <a:ext cx="8734429" cy="885349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познавательно-исследовательский</a:t>
            </a:r>
          </a:p>
          <a:p>
            <a:endParaRPr lang="ru-RU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745283" y="3707415"/>
            <a:ext cx="9421776" cy="105560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 ПРОЕКТА: краткосрочный</a:t>
            </a:r>
          </a:p>
        </p:txBody>
      </p:sp>
    </p:spTree>
    <p:extLst>
      <p:ext uri="{BB962C8B-B14F-4D97-AF65-F5344CB8AC3E}">
        <p14:creationId xmlns:p14="http://schemas.microsoft.com/office/powerpoint/2010/main" val="6520615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915cc30-440d-5a67-9247-31f4da7f5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5505" y="672235"/>
            <a:ext cx="94568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91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pPr algn="ctr"/>
            <a:endParaRPr lang="ru-RU" sz="3600" b="1" u="sng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Часто взрослые забывают понаблюдать с ребенком, полюбоваться красотой мира природы, не поддерживают детскую любознательность. Именно ранний возраст – это самое благоприятное время для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накопления представлений об окружающем мире.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700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915cc30-440d-5a67-9247-31f4da7f5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5506" y="709353"/>
            <a:ext cx="9156031" cy="3915966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 </a:t>
            </a:r>
          </a:p>
          <a:p>
            <a:pPr algn="ctr"/>
            <a:endParaRPr lang="ru-RU" sz="800" b="1" u="sng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Недостаточный уровень сформированных знаний о понятиях листья, листопад, осень, низкая заинтересованность и активность родителей в привитии знаний.</a:t>
            </a:r>
            <a:endParaRPr lang="ru-RU" sz="36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981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915cc30-440d-5a67-9247-31f4da7f5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45652" y="920417"/>
            <a:ext cx="8382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</a:p>
          <a:p>
            <a:pPr algn="ctr"/>
            <a:endParaRPr lang="ru-RU" sz="800" b="1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четких представлений у детей раннего возраста о следующих понятиях: листья, листопад, осень. 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590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915cc30-440d-5a67-9247-31f4da7f5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5663" y="2751921"/>
            <a:ext cx="9288378" cy="1532334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Создавать условия для ознакомления детей с основными понятиями: осень, листья, листопад, желтый, красный, ветер.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6117" y="1275348"/>
            <a:ext cx="9360568" cy="13620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Обогащать чувственный опыт детей, развивать умение фиксировать его в речи.</a:t>
            </a:r>
          </a:p>
          <a:p>
            <a:pPr algn="just"/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901692" y="4453373"/>
            <a:ext cx="9576433" cy="1055608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Формировать познавательную активность детей при проведении наблюдений, бесед.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23412" y="404881"/>
            <a:ext cx="45676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91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</p:txBody>
      </p:sp>
    </p:spTree>
    <p:extLst>
      <p:ext uri="{BB962C8B-B14F-4D97-AF65-F5344CB8AC3E}">
        <p14:creationId xmlns:p14="http://schemas.microsoft.com/office/powerpoint/2010/main" val="41644909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915cc30-440d-5a67-9247-31f4da7f5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3632" y="3558038"/>
            <a:ext cx="9288378" cy="105560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Сбор материала - опавших листьев для изготовления коллективной работы.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8622" y="1864896"/>
            <a:ext cx="9360568" cy="1362075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Прогулка и наблюдение с детьми в свободное время для обогащения знаний по теме.</a:t>
            </a:r>
          </a:p>
          <a:p>
            <a:pPr algn="just"/>
            <a:endParaRPr lang="ru-RU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1453813" y="404881"/>
            <a:ext cx="8706871" cy="715089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91D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 ДЛЯ РОДИТЕЛЕЙ:</a:t>
            </a:r>
          </a:p>
        </p:txBody>
      </p:sp>
    </p:spTree>
    <p:extLst>
      <p:ext uri="{BB962C8B-B14F-4D97-AF65-F5344CB8AC3E}">
        <p14:creationId xmlns:p14="http://schemas.microsoft.com/office/powerpoint/2010/main" val="41644909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915cc30-440d-5a67-9247-31f4da7f5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5211" y="456433"/>
            <a:ext cx="80491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ПРОЕКТА: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395663" y="4633624"/>
            <a:ext cx="8518358" cy="105560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Изготовление коллективной работы «Осенние листочки».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311442" y="1619798"/>
            <a:ext cx="8674769" cy="1532334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Развитие умения у детей узнавать и обозначать в речи понятия: осень, листья, листопад, желтый, красный, ветер.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407695" y="3334435"/>
            <a:ext cx="8566484" cy="105560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Развитие у детей наблюдательности, познавательного интереса;</a:t>
            </a:r>
          </a:p>
        </p:txBody>
      </p:sp>
    </p:spTree>
    <p:extLst>
      <p:ext uri="{BB962C8B-B14F-4D97-AF65-F5344CB8AC3E}">
        <p14:creationId xmlns:p14="http://schemas.microsoft.com/office/powerpoint/2010/main" val="6284401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915cc30-440d-5a67-9247-31f4da7f5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0-02-05-f687219a2bfe3b142048f3a6751ba458c43da22c85ad0757517d4f65048756de_fbc796768c788a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5054" y="168442"/>
            <a:ext cx="8598568" cy="6448926"/>
          </a:xfrm>
          <a:prstGeom prst="rect">
            <a:avLst/>
          </a:prstGeom>
        </p:spPr>
      </p:pic>
      <p:pic>
        <p:nvPicPr>
          <p:cNvPr id="8" name="Рисунок 7" descr="5f337caf3d3a - копия (2).png"/>
          <p:cNvPicPr>
            <a:picLocks noChangeAspect="1"/>
          </p:cNvPicPr>
          <p:nvPr/>
        </p:nvPicPr>
        <p:blipFill>
          <a:blip r:embed="rId4" cstate="print">
            <a:lum bright="40000" contrast="-30000"/>
          </a:blip>
          <a:stretch>
            <a:fillRect/>
          </a:stretch>
        </p:blipFill>
        <p:spPr>
          <a:xfrm flipV="1">
            <a:off x="4937761" y="3119235"/>
            <a:ext cx="308009" cy="442114"/>
          </a:xfrm>
          <a:prstGeom prst="rect">
            <a:avLst/>
          </a:prstGeom>
        </p:spPr>
      </p:pic>
      <p:pic>
        <p:nvPicPr>
          <p:cNvPr id="9" name="Рисунок 8" descr="5f337caf3d3a - копия (2).png"/>
          <p:cNvPicPr>
            <a:picLocks noChangeAspect="1"/>
          </p:cNvPicPr>
          <p:nvPr/>
        </p:nvPicPr>
        <p:blipFill>
          <a:blip r:embed="rId4" cstate="print">
            <a:lum bright="40000" contrast="-30000"/>
          </a:blip>
          <a:stretch>
            <a:fillRect/>
          </a:stretch>
        </p:blipFill>
        <p:spPr>
          <a:xfrm>
            <a:off x="6497855" y="3187414"/>
            <a:ext cx="308009" cy="442114"/>
          </a:xfrm>
          <a:prstGeom prst="rect">
            <a:avLst/>
          </a:prstGeom>
        </p:spPr>
      </p:pic>
      <p:pic>
        <p:nvPicPr>
          <p:cNvPr id="10" name="Рисунок 9" descr="5f337caf3d3a - копия (2).png"/>
          <p:cNvPicPr>
            <a:picLocks noChangeAspect="1"/>
          </p:cNvPicPr>
          <p:nvPr/>
        </p:nvPicPr>
        <p:blipFill>
          <a:blip r:embed="rId4" cstate="print">
            <a:lum bright="40000" contrast="-30000"/>
          </a:blip>
          <a:stretch>
            <a:fillRect/>
          </a:stretch>
        </p:blipFill>
        <p:spPr>
          <a:xfrm>
            <a:off x="7263865" y="3399971"/>
            <a:ext cx="308009" cy="442114"/>
          </a:xfrm>
          <a:prstGeom prst="rect">
            <a:avLst/>
          </a:prstGeom>
        </p:spPr>
      </p:pic>
      <p:pic>
        <p:nvPicPr>
          <p:cNvPr id="11" name="Рисунок 10" descr="5f337caf3d3a - копия (2).png"/>
          <p:cNvPicPr>
            <a:picLocks noChangeAspect="1"/>
          </p:cNvPicPr>
          <p:nvPr/>
        </p:nvPicPr>
        <p:blipFill>
          <a:blip r:embed="rId4" cstate="print">
            <a:lum bright="40000" contrast="-30000"/>
          </a:blip>
          <a:stretch>
            <a:fillRect/>
          </a:stretch>
        </p:blipFill>
        <p:spPr>
          <a:xfrm rot="17346672">
            <a:off x="6983129" y="5056319"/>
            <a:ext cx="308009" cy="442114"/>
          </a:xfrm>
          <a:prstGeom prst="rect">
            <a:avLst/>
          </a:prstGeom>
        </p:spPr>
      </p:pic>
      <p:pic>
        <p:nvPicPr>
          <p:cNvPr id="12" name="Рисунок 11" descr="5f337caf3d3a - копия (2).png"/>
          <p:cNvPicPr>
            <a:picLocks noChangeAspect="1"/>
          </p:cNvPicPr>
          <p:nvPr/>
        </p:nvPicPr>
        <p:blipFill>
          <a:blip r:embed="rId4" cstate="print">
            <a:lum bright="40000" contrast="-30000"/>
          </a:blip>
          <a:stretch>
            <a:fillRect/>
          </a:stretch>
        </p:blipFill>
        <p:spPr>
          <a:xfrm rot="16200000">
            <a:off x="6028623" y="2850529"/>
            <a:ext cx="308009" cy="442114"/>
          </a:xfrm>
          <a:prstGeom prst="rect">
            <a:avLst/>
          </a:prstGeom>
        </p:spPr>
      </p:pic>
      <p:pic>
        <p:nvPicPr>
          <p:cNvPr id="13" name="Рисунок 12" descr="5f337caf3d3a - копия (2).png"/>
          <p:cNvPicPr>
            <a:picLocks noChangeAspect="1"/>
          </p:cNvPicPr>
          <p:nvPr/>
        </p:nvPicPr>
        <p:blipFill>
          <a:blip r:embed="rId5" cstate="print">
            <a:lum bright="40000" contrast="-30000"/>
          </a:blip>
          <a:stretch>
            <a:fillRect/>
          </a:stretch>
        </p:blipFill>
        <p:spPr>
          <a:xfrm>
            <a:off x="6549992" y="3997540"/>
            <a:ext cx="271913" cy="390302"/>
          </a:xfrm>
          <a:prstGeom prst="rect">
            <a:avLst/>
          </a:prstGeom>
        </p:spPr>
      </p:pic>
      <p:pic>
        <p:nvPicPr>
          <p:cNvPr id="14" name="Рисунок 13" descr="5f337caf3d3a - копия (2).png"/>
          <p:cNvPicPr>
            <a:picLocks noChangeAspect="1"/>
          </p:cNvPicPr>
          <p:nvPr/>
        </p:nvPicPr>
        <p:blipFill>
          <a:blip r:embed="rId4" cstate="print">
            <a:lum bright="40000" contrast="-30000"/>
          </a:blip>
          <a:stretch>
            <a:fillRect/>
          </a:stretch>
        </p:blipFill>
        <p:spPr>
          <a:xfrm flipH="1">
            <a:off x="4440455" y="3668677"/>
            <a:ext cx="308009" cy="442114"/>
          </a:xfrm>
          <a:prstGeom prst="rect">
            <a:avLst/>
          </a:prstGeom>
        </p:spPr>
      </p:pic>
      <p:pic>
        <p:nvPicPr>
          <p:cNvPr id="15" name="Рисунок 14" descr="5f337caf3d3a - копия (2).png"/>
          <p:cNvPicPr>
            <a:picLocks noChangeAspect="1"/>
          </p:cNvPicPr>
          <p:nvPr/>
        </p:nvPicPr>
        <p:blipFill>
          <a:blip r:embed="rId4" cstate="print">
            <a:lum bright="40000" contrast="-30000"/>
          </a:blip>
          <a:stretch>
            <a:fillRect/>
          </a:stretch>
        </p:blipFill>
        <p:spPr>
          <a:xfrm rot="699505">
            <a:off x="7299961" y="4194056"/>
            <a:ext cx="308009" cy="442114"/>
          </a:xfrm>
          <a:prstGeom prst="rect">
            <a:avLst/>
          </a:prstGeom>
        </p:spPr>
      </p:pic>
      <p:pic>
        <p:nvPicPr>
          <p:cNvPr id="16" name="Рисунок 15" descr="5f337caf3d3a - копия (2).png"/>
          <p:cNvPicPr>
            <a:picLocks noChangeAspect="1"/>
          </p:cNvPicPr>
          <p:nvPr/>
        </p:nvPicPr>
        <p:blipFill>
          <a:blip r:embed="rId4" cstate="print">
            <a:lum bright="40000" contrast="-30000"/>
          </a:blip>
          <a:stretch>
            <a:fillRect/>
          </a:stretch>
        </p:blipFill>
        <p:spPr>
          <a:xfrm flipH="1">
            <a:off x="3854919" y="4466771"/>
            <a:ext cx="308009" cy="442114"/>
          </a:xfrm>
          <a:prstGeom prst="rect">
            <a:avLst/>
          </a:prstGeom>
        </p:spPr>
      </p:pic>
      <p:pic>
        <p:nvPicPr>
          <p:cNvPr id="17" name="Рисунок 16" descr="5f337caf3d3a - копия (2).png"/>
          <p:cNvPicPr>
            <a:picLocks noChangeAspect="1"/>
          </p:cNvPicPr>
          <p:nvPr/>
        </p:nvPicPr>
        <p:blipFill>
          <a:blip r:embed="rId5" cstate="print">
            <a:lum bright="40000" contrast="-30000"/>
          </a:blip>
          <a:stretch>
            <a:fillRect/>
          </a:stretch>
        </p:blipFill>
        <p:spPr>
          <a:xfrm rot="5400000">
            <a:off x="5559392" y="3837119"/>
            <a:ext cx="271913" cy="390302"/>
          </a:xfrm>
          <a:prstGeom prst="rect">
            <a:avLst/>
          </a:prstGeom>
        </p:spPr>
      </p:pic>
      <p:pic>
        <p:nvPicPr>
          <p:cNvPr id="18" name="Рисунок 17" descr="5f337caf3d3a - копия (2).png"/>
          <p:cNvPicPr>
            <a:picLocks noChangeAspect="1"/>
          </p:cNvPicPr>
          <p:nvPr/>
        </p:nvPicPr>
        <p:blipFill>
          <a:blip r:embed="rId4" cstate="print">
            <a:lum bright="40000" contrast="-30000"/>
          </a:blip>
          <a:stretch>
            <a:fillRect/>
          </a:stretch>
        </p:blipFill>
        <p:spPr>
          <a:xfrm flipH="1">
            <a:off x="5747886" y="6022855"/>
            <a:ext cx="308009" cy="442114"/>
          </a:xfrm>
          <a:prstGeom prst="rect">
            <a:avLst/>
          </a:prstGeom>
        </p:spPr>
      </p:pic>
      <p:pic>
        <p:nvPicPr>
          <p:cNvPr id="19" name="Рисунок 18" descr="5f337caf3d3a - копия (2).png"/>
          <p:cNvPicPr>
            <a:picLocks noChangeAspect="1"/>
          </p:cNvPicPr>
          <p:nvPr/>
        </p:nvPicPr>
        <p:blipFill>
          <a:blip r:embed="rId4" cstate="print">
            <a:lum bright="40000" contrast="-30000"/>
          </a:blip>
          <a:stretch>
            <a:fillRect/>
          </a:stretch>
        </p:blipFill>
        <p:spPr>
          <a:xfrm flipH="1">
            <a:off x="5888255" y="5886498"/>
            <a:ext cx="308009" cy="442114"/>
          </a:xfrm>
          <a:prstGeom prst="rect">
            <a:avLst/>
          </a:prstGeom>
        </p:spPr>
      </p:pic>
      <p:pic>
        <p:nvPicPr>
          <p:cNvPr id="20" name="Рисунок 19" descr="5f337caf3d3a - копия (2).png"/>
          <p:cNvPicPr>
            <a:picLocks noChangeAspect="1"/>
          </p:cNvPicPr>
          <p:nvPr/>
        </p:nvPicPr>
        <p:blipFill>
          <a:blip r:embed="rId4" cstate="print">
            <a:lum bright="40000" contrast="-30000"/>
          </a:blip>
          <a:stretch>
            <a:fillRect/>
          </a:stretch>
        </p:blipFill>
        <p:spPr>
          <a:xfrm flipH="1">
            <a:off x="5944403" y="6014835"/>
            <a:ext cx="308009" cy="442114"/>
          </a:xfrm>
          <a:prstGeom prst="rect">
            <a:avLst/>
          </a:prstGeom>
        </p:spPr>
      </p:pic>
      <p:pic>
        <p:nvPicPr>
          <p:cNvPr id="21" name="Рисунок 20" descr="5f337caf3d3a - копия (2).png"/>
          <p:cNvPicPr>
            <a:picLocks noChangeAspect="1"/>
          </p:cNvPicPr>
          <p:nvPr/>
        </p:nvPicPr>
        <p:blipFill>
          <a:blip r:embed="rId4" cstate="print">
            <a:lum bright="40000" contrast="-30000"/>
          </a:blip>
          <a:stretch>
            <a:fillRect/>
          </a:stretch>
        </p:blipFill>
        <p:spPr>
          <a:xfrm flipH="1">
            <a:off x="6072739" y="5926604"/>
            <a:ext cx="308009" cy="442114"/>
          </a:xfrm>
          <a:prstGeom prst="rect">
            <a:avLst/>
          </a:prstGeom>
        </p:spPr>
      </p:pic>
      <p:pic>
        <p:nvPicPr>
          <p:cNvPr id="22" name="Рисунок 21" descr="5f337caf3d3a - копия (2).png"/>
          <p:cNvPicPr>
            <a:picLocks noChangeAspect="1"/>
          </p:cNvPicPr>
          <p:nvPr/>
        </p:nvPicPr>
        <p:blipFill>
          <a:blip r:embed="rId4" cstate="print">
            <a:lum bright="40000" contrast="-30000"/>
          </a:blip>
          <a:stretch>
            <a:fillRect/>
          </a:stretch>
        </p:blipFill>
        <p:spPr>
          <a:xfrm flipH="1">
            <a:off x="5767939" y="5934624"/>
            <a:ext cx="308009" cy="44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33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288</Words>
  <Application>Microsoft Office PowerPoint</Application>
  <PresentationFormat>Широкоэкранный</PresentationFormat>
  <Paragraphs>36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Dragon</dc:creator>
  <cp:lastModifiedBy>Dragon</cp:lastModifiedBy>
  <cp:revision>35</cp:revision>
  <dcterms:created xsi:type="dcterms:W3CDTF">2024-10-03T09:33:41Z</dcterms:created>
  <dcterms:modified xsi:type="dcterms:W3CDTF">2024-10-17T06:49:47Z</dcterms:modified>
</cp:coreProperties>
</file>