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7" r:id="rId5"/>
    <p:sldId id="272" r:id="rId6"/>
    <p:sldId id="273" r:id="rId7"/>
    <p:sldId id="280" r:id="rId8"/>
    <p:sldId id="283" r:id="rId9"/>
    <p:sldId id="295" r:id="rId10"/>
    <p:sldId id="304" r:id="rId11"/>
    <p:sldId id="305" r:id="rId12"/>
    <p:sldId id="306" r:id="rId13"/>
    <p:sldId id="307" r:id="rId14"/>
    <p:sldId id="308" r:id="rId15"/>
    <p:sldId id="309" r:id="rId16"/>
    <p:sldId id="316" r:id="rId17"/>
    <p:sldId id="320" r:id="rId18"/>
    <p:sldId id="328" r:id="rId19"/>
    <p:sldId id="33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8538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2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2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45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6176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91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95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3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7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62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628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C0D558A-FFD6-4D1E-B2B1-6787378E609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E2F277F-6369-4433-8BD4-F973012A56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190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055" y="690562"/>
            <a:ext cx="11209372" cy="3832277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среда 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</a:t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02900" y="4556801"/>
            <a:ext cx="6831673" cy="108623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Учитель-логопед </a:t>
            </a:r>
          </a:p>
          <a:p>
            <a:r>
              <a:rPr lang="ru-RU" dirty="0"/>
              <a:t>первой квалификационной категории:</a:t>
            </a:r>
          </a:p>
          <a:p>
            <a:r>
              <a:rPr lang="ru-RU" dirty="0"/>
              <a:t> Шульц Маргарита Викторовна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5753" y="113481"/>
            <a:ext cx="10245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62 «Чайка»  комбинированного вида г. Орска»</a:t>
            </a:r>
          </a:p>
        </p:txBody>
      </p:sp>
    </p:spTree>
    <p:extLst>
      <p:ext uri="{BB962C8B-B14F-4D97-AF65-F5344CB8AC3E}">
        <p14:creationId xmlns:p14="http://schemas.microsoft.com/office/powerpoint/2010/main" val="3985993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1939" y="320918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/>
              <a:t>«Чем похожи, чем отличаются?»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0478" y="826476"/>
            <a:ext cx="5169877" cy="6893169"/>
          </a:xfrm>
        </p:spPr>
      </p:pic>
      <p:sp>
        <p:nvSpPr>
          <p:cNvPr id="5" name="Прямоугольник 4"/>
          <p:cNvSpPr/>
          <p:nvPr/>
        </p:nvSpPr>
        <p:spPr>
          <a:xfrm>
            <a:off x="844062" y="2171700"/>
            <a:ext cx="36341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учить детей находить черты сходства и отличия, развитие внимания.</a:t>
            </a:r>
          </a:p>
        </p:txBody>
      </p:sp>
    </p:spTree>
    <p:extLst>
      <p:ext uri="{BB962C8B-B14F-4D97-AF65-F5344CB8AC3E}">
        <p14:creationId xmlns:p14="http://schemas.microsoft.com/office/powerpoint/2010/main" val="40101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87" y="1644064"/>
            <a:ext cx="6951913" cy="5213935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87642" y="158164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/>
              <a:t>«Классификация»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8772" y="2237412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классифицировать предметы.</a:t>
            </a:r>
          </a:p>
        </p:txBody>
      </p:sp>
    </p:spTree>
    <p:extLst>
      <p:ext uri="{BB962C8B-B14F-4D97-AF65-F5344CB8AC3E}">
        <p14:creationId xmlns:p14="http://schemas.microsoft.com/office/powerpoint/2010/main" val="262700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474" y="-5715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/>
              <a:t>«Назови одним словом»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28750"/>
            <a:ext cx="7239000" cy="5429250"/>
          </a:xfrm>
        </p:spPr>
      </p:pic>
      <p:sp>
        <p:nvSpPr>
          <p:cNvPr id="5" name="Прямоугольник 4"/>
          <p:cNvSpPr/>
          <p:nvPr/>
        </p:nvSpPr>
        <p:spPr>
          <a:xfrm>
            <a:off x="641684" y="2123573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классифицировать предметы.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1685" y="2123573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классифицировать предметы.</a:t>
            </a:r>
          </a:p>
        </p:txBody>
      </p:sp>
    </p:spTree>
    <p:extLst>
      <p:ext uri="{BB962C8B-B14F-4D97-AF65-F5344CB8AC3E}">
        <p14:creationId xmlns:p14="http://schemas.microsoft.com/office/powerpoint/2010/main" val="28601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95" y="1441532"/>
            <a:ext cx="7202905" cy="5402179"/>
          </a:xfr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499937" y="12432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/>
              <a:t>«Скажи наоборот»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8772" y="2237412"/>
            <a:ext cx="43113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словаря антонимов.</a:t>
            </a:r>
          </a:p>
        </p:txBody>
      </p:sp>
    </p:spTree>
    <p:extLst>
      <p:ext uri="{BB962C8B-B14F-4D97-AF65-F5344CB8AC3E}">
        <p14:creationId xmlns:p14="http://schemas.microsoft.com/office/powerpoint/2010/main" val="9706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9960"/>
            <a:ext cx="9601200" cy="1485900"/>
          </a:xfrm>
        </p:spPr>
        <p:txBody>
          <a:bodyPr/>
          <a:lstStyle/>
          <a:p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/>
              <a:t>«Чей хвост? Чьи уши?»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8033" y="2982472"/>
            <a:ext cx="5144167" cy="38581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29" y="545431"/>
            <a:ext cx="4560971" cy="63125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2641" y="1400389"/>
            <a:ext cx="68783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образования и употребления в самостоятельной речи притяжательных прилагательных.</a:t>
            </a:r>
          </a:p>
        </p:txBody>
      </p:sp>
    </p:spTree>
    <p:extLst>
      <p:ext uri="{BB962C8B-B14F-4D97-AF65-F5344CB8AC3E}">
        <p14:creationId xmlns:p14="http://schemas.microsoft.com/office/powerpoint/2010/main" val="26275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923" y="151396"/>
            <a:ext cx="3401961" cy="1687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«Сезонная артикуляционная гимнастика»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0" y="719814"/>
            <a:ext cx="4146626" cy="3109969"/>
          </a:xfr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094D5B5C-CCA0-4C9F-98E9-B32A2A4DD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36" y="719815"/>
            <a:ext cx="4146625" cy="310996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BE043A3-C766-43CA-BCC8-FA07CEB3ED68}"/>
              </a:ext>
            </a:extLst>
          </p:cNvPr>
          <p:cNvSpPr txBox="1">
            <a:spLocks/>
          </p:cNvSpPr>
          <p:nvPr/>
        </p:nvSpPr>
        <p:spPr>
          <a:xfrm>
            <a:off x="7538753" y="0"/>
            <a:ext cx="3945324" cy="1229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/>
              <a:t>«Артикуляционная гимнастика с Микки и Мини Маусом»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447BDBEE-8097-49DA-AD01-D8B817240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01" y="4549598"/>
            <a:ext cx="2930035" cy="2197526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1006645-B462-47F2-BEEE-D4ED14962A12}"/>
              </a:ext>
            </a:extLst>
          </p:cNvPr>
          <p:cNvSpPr txBox="1">
            <a:spLocks/>
          </p:cNvSpPr>
          <p:nvPr/>
        </p:nvSpPr>
        <p:spPr>
          <a:xfrm>
            <a:off x="1219318" y="3932903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/>
              <a:t>«Футбол»</a:t>
            </a:r>
          </a:p>
        </p:txBody>
      </p:sp>
    </p:spTree>
    <p:extLst>
      <p:ext uri="{BB962C8B-B14F-4D97-AF65-F5344CB8AC3E}">
        <p14:creationId xmlns:p14="http://schemas.microsoft.com/office/powerpoint/2010/main" val="10403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Игры для проведения дыхательной гимнастики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3030147" y="14859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/>
              <a:t>«Ворота»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6" y="1904000"/>
            <a:ext cx="2878219" cy="2158664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7A45EB47-410B-4C25-8DF0-C6296BD95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75" y="1904000"/>
            <a:ext cx="2878219" cy="2158664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B5855C0-492C-4E6E-8EF1-B26067061B5F}"/>
              </a:ext>
            </a:extLst>
          </p:cNvPr>
          <p:cNvSpPr txBox="1">
            <a:spLocks/>
          </p:cNvSpPr>
          <p:nvPr/>
        </p:nvSpPr>
        <p:spPr>
          <a:xfrm>
            <a:off x="4077498" y="1485900"/>
            <a:ext cx="2640026" cy="8849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/>
              <a:t>«Горячий чай»</a:t>
            </a:r>
            <a:endParaRPr lang="ru-RU" sz="1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88542F-02CB-471B-9B47-622431F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0532" y="2212125"/>
            <a:ext cx="2270193" cy="170264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E1EC5D4-386C-4AEB-96D2-39BF11FDCC8B}"/>
              </a:ext>
            </a:extLst>
          </p:cNvPr>
          <p:cNvSpPr txBox="1">
            <a:spLocks/>
          </p:cNvSpPr>
          <p:nvPr/>
        </p:nvSpPr>
        <p:spPr>
          <a:xfrm>
            <a:off x="3625028" y="14859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/>
              <a:t>«Поддувалочки»</a:t>
            </a:r>
            <a:endParaRPr lang="ru-RU" sz="18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08C0D32-ECF7-4792-9D17-175E2A6911E9}"/>
              </a:ext>
            </a:extLst>
          </p:cNvPr>
          <p:cNvSpPr txBox="1">
            <a:spLocks/>
          </p:cNvSpPr>
          <p:nvPr/>
        </p:nvSpPr>
        <p:spPr>
          <a:xfrm>
            <a:off x="-562091" y="4238737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/>
              <a:t>Альбом для дыхательной гимнастики на различные темы недели.</a:t>
            </a:r>
            <a:endParaRPr lang="ru-RU" sz="1800" dirty="0"/>
          </a:p>
        </p:txBody>
      </p:sp>
      <p:pic>
        <p:nvPicPr>
          <p:cNvPr id="12" name="Объект 3">
            <a:extLst>
              <a:ext uri="{FF2B5EF4-FFF2-40B4-BE49-F238E27FC236}">
                <a16:creationId xmlns:a16="http://schemas.microsoft.com/office/drawing/2014/main" id="{FEAE94A8-0231-4CAD-B67C-5221A9A44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9" y="4756227"/>
            <a:ext cx="2582426" cy="193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762BE7-7BF0-42D4-8363-FF7DB5F1C3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8937"/>
          <a:stretch/>
        </p:blipFill>
        <p:spPr>
          <a:xfrm rot="5400000">
            <a:off x="4190953" y="4803784"/>
            <a:ext cx="1936821" cy="1841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E4017B-5FA1-4AFB-964B-54023D0692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/>
          <a:stretch/>
        </p:blipFill>
        <p:spPr>
          <a:xfrm rot="5400000">
            <a:off x="6735943" y="4884277"/>
            <a:ext cx="1936821" cy="16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135" y="360947"/>
            <a:ext cx="4195011" cy="4098759"/>
          </a:xfrm>
        </p:spPr>
        <p:txBody>
          <a:bodyPr/>
          <a:lstStyle/>
          <a:p>
            <a:r>
              <a:rPr lang="ru-RU" dirty="0"/>
              <a:t>Альбомы по автоматизации звуков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400" y="-609600"/>
            <a:ext cx="8534400" cy="6400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" y="2971800"/>
            <a:ext cx="5309937" cy="39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799" y="172453"/>
            <a:ext cx="9601200" cy="1485900"/>
          </a:xfrm>
        </p:spPr>
        <p:txBody>
          <a:bodyPr/>
          <a:lstStyle/>
          <a:p>
            <a:r>
              <a:rPr lang="ru-RU" dirty="0"/>
              <a:t>«Рыбки»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0"/>
            <a:ext cx="7239000" cy="5429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94" y="0"/>
            <a:ext cx="5069305" cy="38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199644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72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1993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Папки по лексическим темам с дидактическими играми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7" y="2097577"/>
            <a:ext cx="5440484" cy="40803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1411" y="2157412"/>
            <a:ext cx="5372101" cy="40290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1232" y="3106248"/>
            <a:ext cx="4287718" cy="32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313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9246" y="2719754"/>
            <a:ext cx="4255477" cy="56739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6304" y="2286221"/>
            <a:ext cx="2554827" cy="3406436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E9929D5-357C-4663-8199-3B7138380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846" y="-550607"/>
            <a:ext cx="3303639" cy="44048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01711-CEA0-4480-A8F8-B6FD43352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0666" y="-377361"/>
            <a:ext cx="2725333" cy="3633777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2CB1F0B0-A447-4B9E-B520-7B267D0806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76082" y="-278101"/>
            <a:ext cx="2855157" cy="3806876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C6AF1408-298B-40F1-864E-1DB3213205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 b="5803"/>
          <a:stretch/>
        </p:blipFill>
        <p:spPr>
          <a:xfrm rot="16200000">
            <a:off x="7494704" y="2849280"/>
            <a:ext cx="3313792" cy="34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061" y="602841"/>
            <a:ext cx="4336025" cy="325201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D6CD3992-F105-484C-B8ED-4841783DB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58" y="369937"/>
            <a:ext cx="2007010" cy="2676013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336FC1-8731-41C7-8B26-CE3474329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" y="3918515"/>
            <a:ext cx="2204615" cy="2939486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FE411A9F-226D-421A-96FE-1F5A9DCEB4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54" y="0"/>
            <a:ext cx="2654546" cy="3539394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8EF722AC-7A2B-4E64-BA10-4603EF0552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 rot="16200000">
            <a:off x="5876575" y="-183000"/>
            <a:ext cx="3028267" cy="3781887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DBB879E0-5031-45BA-B838-48EC6A1AD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r="14719"/>
          <a:stretch/>
        </p:blipFill>
        <p:spPr>
          <a:xfrm rot="5400000">
            <a:off x="2590556" y="3117576"/>
            <a:ext cx="2676012" cy="2823636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A4DA4F9A-55FA-4006-9A8B-2C193986D3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08126" y="3635923"/>
            <a:ext cx="3919315" cy="2939486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2274F188-FAA4-47D2-84BE-84F90202CE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0" b="15985"/>
          <a:stretch/>
        </p:blipFill>
        <p:spPr>
          <a:xfrm>
            <a:off x="5499765" y="3918514"/>
            <a:ext cx="3609667" cy="293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54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1799" y="-1143000"/>
            <a:ext cx="6858001" cy="9144001"/>
          </a:xfrm>
        </p:spPr>
      </p:pic>
    </p:spTree>
    <p:extLst>
      <p:ext uri="{BB962C8B-B14F-4D97-AF65-F5344CB8AC3E}">
        <p14:creationId xmlns:p14="http://schemas.microsoft.com/office/powerpoint/2010/main" val="30142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987" y="-216310"/>
            <a:ext cx="2536723" cy="3382296"/>
          </a:xfr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D111B59F-24EE-4D5E-B515-7A8C4E25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/>
          <a:stretch/>
        </p:blipFill>
        <p:spPr>
          <a:xfrm>
            <a:off x="4564582" y="1070487"/>
            <a:ext cx="3752971" cy="3345426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09DA803C-AE5D-4E7E-B6F1-638BE2310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6491" y="216691"/>
            <a:ext cx="2753408" cy="36712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3F5744-D0C0-40C0-A352-FE2971802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30979"/>
          <a:stretch/>
        </p:blipFill>
        <p:spPr>
          <a:xfrm>
            <a:off x="323163" y="3222524"/>
            <a:ext cx="3262370" cy="2725268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A318121F-FFD8-4E22-83E7-22FF9FCCC3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t="13191" r="-649" b="35816"/>
          <a:stretch/>
        </p:blipFill>
        <p:spPr>
          <a:xfrm>
            <a:off x="7507330" y="3580706"/>
            <a:ext cx="4684670" cy="3277294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760A5406-C6AA-4710-AA63-4652A11CD7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01" y="4114800"/>
            <a:ext cx="3382299" cy="2536724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1508F906-C007-4D27-B395-4D15A54AF0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36089"/>
          <a:stretch/>
        </p:blipFill>
        <p:spPr>
          <a:xfrm>
            <a:off x="2869552" y="247055"/>
            <a:ext cx="2597183" cy="19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141" y="-165905"/>
            <a:ext cx="2532681" cy="33769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2CBA23-4BFB-486B-BD8E-78197CA96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4261" y="1595359"/>
            <a:ext cx="3458045" cy="46107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2D630E-5A77-4B42-8231-476672523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4352" y="-313675"/>
            <a:ext cx="3252021" cy="4336028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9A85EACE-48C5-415D-A71F-27B59C8C8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837" y="3932055"/>
            <a:ext cx="2409090" cy="32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708" y="193430"/>
            <a:ext cx="10445262" cy="1485900"/>
          </a:xfrm>
        </p:spPr>
        <p:txBody>
          <a:bodyPr/>
          <a:lstStyle/>
          <a:p>
            <a:pPr algn="ctr"/>
            <a:r>
              <a:rPr lang="ru-RU" dirty="0"/>
              <a:t>Комплексное пособие «Альбом по развитию речи»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053D40-5475-4069-881B-F745A70E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6AC5CC75-319B-462E-8976-598CB4DB1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25439" y="4035994"/>
            <a:ext cx="2298945" cy="3065260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116FA11F-0757-4E2D-87B4-2622AA7D1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98307" y="1017436"/>
            <a:ext cx="2795387" cy="3727182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EA7DA76B-5C5A-4767-8EA5-8B42A854D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269" y="3981192"/>
            <a:ext cx="2400299" cy="3200399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51D7F4D0-1448-4D82-A7F1-64A41F19EE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67891" y="998149"/>
            <a:ext cx="2911106" cy="3881474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FA2BD843-C298-4502-BB81-F444BBF4F8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4" b="21313"/>
          <a:stretch/>
        </p:blipFill>
        <p:spPr>
          <a:xfrm>
            <a:off x="8735271" y="4502915"/>
            <a:ext cx="3065259" cy="22786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4F9D28-CF22-4D2D-BB6D-5CB3ED54CE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b="33334"/>
          <a:stretch/>
        </p:blipFill>
        <p:spPr>
          <a:xfrm>
            <a:off x="407696" y="1483333"/>
            <a:ext cx="3119508" cy="25045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F3DBBB-7F3F-4307-8791-DFE10EE4E0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>
          <a:xfrm rot="16200000">
            <a:off x="2943851" y="3452641"/>
            <a:ext cx="1885362" cy="2346603"/>
          </a:xfrm>
          <a:prstGeom prst="rect">
            <a:avLst/>
          </a:prstGeom>
        </p:spPr>
      </p:pic>
      <p:pic>
        <p:nvPicPr>
          <p:cNvPr id="14" name="Объект 4">
            <a:extLst>
              <a:ext uri="{FF2B5EF4-FFF2-40B4-BE49-F238E27FC236}">
                <a16:creationId xmlns:a16="http://schemas.microsoft.com/office/drawing/2014/main" id="{309634B4-2CAD-436B-93F0-BA0E654E8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3714" y="3346169"/>
            <a:ext cx="2795386" cy="20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3096" y="596213"/>
            <a:ext cx="2724591" cy="20434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7355" y="604276"/>
            <a:ext cx="2715376" cy="2036532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000C3C08-175E-4ECF-9FEA-B659D1BB28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14546"/>
          <a:stretch/>
        </p:blipFill>
        <p:spPr>
          <a:xfrm rot="5400000">
            <a:off x="4695306" y="161441"/>
            <a:ext cx="2743201" cy="2955483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D498B1B0-B2DD-4C28-8E61-9F1890235B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r="14884"/>
          <a:stretch/>
        </p:blipFill>
        <p:spPr>
          <a:xfrm rot="5400000">
            <a:off x="7987340" y="-21983"/>
            <a:ext cx="2715376" cy="3289049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6F9F3632-60AE-40E8-98A1-F7E8E5CA52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r="4711" b="6709"/>
          <a:stretch/>
        </p:blipFill>
        <p:spPr>
          <a:xfrm rot="5400000">
            <a:off x="576340" y="2817395"/>
            <a:ext cx="2980087" cy="3737812"/>
          </a:xfrm>
          <a:prstGeom prst="rect">
            <a:avLst/>
          </a:prstGeom>
        </p:spPr>
      </p:pic>
      <p:pic>
        <p:nvPicPr>
          <p:cNvPr id="10" name="Объект 7">
            <a:extLst>
              <a:ext uri="{FF2B5EF4-FFF2-40B4-BE49-F238E27FC236}">
                <a16:creationId xmlns:a16="http://schemas.microsoft.com/office/drawing/2014/main" id="{02BAE312-D4BB-4677-AC62-DD282743C7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11" y="3196257"/>
            <a:ext cx="3967925" cy="2975943"/>
          </a:xfrm>
          <a:prstGeom prst="rect">
            <a:avLst/>
          </a:prstGeom>
        </p:spPr>
      </p:pic>
      <p:pic>
        <p:nvPicPr>
          <p:cNvPr id="11" name="Объект 5">
            <a:extLst>
              <a:ext uri="{FF2B5EF4-FFF2-40B4-BE49-F238E27FC236}">
                <a16:creationId xmlns:a16="http://schemas.microsoft.com/office/drawing/2014/main" id="{91F477BE-0AE8-4253-B2D5-F237C8F12D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57" y="3196257"/>
            <a:ext cx="3967925" cy="2975943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80F03E0C-8C95-4B48-8F50-E387495F54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30302" y="4827292"/>
            <a:ext cx="2707611" cy="20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0422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rop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378</TotalTime>
  <Words>198</Words>
  <Application>Microsoft Office PowerPoint</Application>
  <PresentationFormat>Широкоэкранный</PresentationFormat>
  <Paragraphs>29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Franklin Gothic Book</vt:lpstr>
      <vt:lpstr>Times New Roman</vt:lpstr>
      <vt:lpstr>Crop</vt:lpstr>
      <vt:lpstr>Речевая среда  в дошкольном  образовательном учреждении</vt:lpstr>
      <vt:lpstr>Папки по лексическим темам с дидактическими играми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Комплексное пособие «Альбом по развитию речи»</vt:lpstr>
      <vt:lpstr>Презентация PowerPoint</vt:lpstr>
      <vt:lpstr>Дидактическая игра  «Чем похожи, чем отличаются?»</vt:lpstr>
      <vt:lpstr>Дидактическая игра  «Классификация»</vt:lpstr>
      <vt:lpstr>Дидактическая игра  «Назови одним словом»</vt:lpstr>
      <vt:lpstr>Дидактическая игра  «Скажи наоборот»</vt:lpstr>
      <vt:lpstr>Дидактическая игра  «Чей хвост? Чьи уши?»</vt:lpstr>
      <vt:lpstr>«Сезонная артикуляционная гимнастика»</vt:lpstr>
      <vt:lpstr>Игры для проведения дыхательной гимнастики</vt:lpstr>
      <vt:lpstr>Альбомы по автоматизации звуков</vt:lpstr>
      <vt:lpstr>«Рыбки»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уровня  развития речи  у детей с ЗПР  через дидактические игры </dc:title>
  <dc:creator>RePack by Diakov</dc:creator>
  <cp:lastModifiedBy>Маргарита Шульц</cp:lastModifiedBy>
  <cp:revision>34</cp:revision>
  <dcterms:created xsi:type="dcterms:W3CDTF">2022-10-22T14:15:00Z</dcterms:created>
  <dcterms:modified xsi:type="dcterms:W3CDTF">2024-01-25T17:12:41Z</dcterms:modified>
</cp:coreProperties>
</file>