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5" r:id="rId11"/>
    <p:sldId id="268" r:id="rId12"/>
    <p:sldId id="269" r:id="rId13"/>
    <p:sldId id="270" r:id="rId14"/>
    <p:sldId id="271" r:id="rId15"/>
    <p:sldId id="266" r:id="rId16"/>
    <p:sldId id="264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4" r:id="rId28"/>
    <p:sldId id="282" r:id="rId29"/>
    <p:sldId id="283" r:id="rId30"/>
    <p:sldId id="285" r:id="rId31"/>
    <p:sldId id="286" r:id="rId32"/>
    <p:sldId id="290" r:id="rId33"/>
    <p:sldId id="287" r:id="rId34"/>
    <p:sldId id="288" r:id="rId35"/>
    <p:sldId id="289" r:id="rId36"/>
    <p:sldId id="292" r:id="rId37"/>
    <p:sldId id="291" r:id="rId38"/>
    <p:sldId id="293" r:id="rId39"/>
    <p:sldId id="294" r:id="rId40"/>
    <p:sldId id="295" r:id="rId41"/>
    <p:sldId id="296" r:id="rId42"/>
    <p:sldId id="297" r:id="rId43"/>
    <p:sldId id="300" r:id="rId44"/>
    <p:sldId id="298" r:id="rId45"/>
    <p:sldId id="299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21" r:id="rId62"/>
    <p:sldId id="316" r:id="rId63"/>
    <p:sldId id="317" r:id="rId64"/>
    <p:sldId id="318" r:id="rId65"/>
    <p:sldId id="319" r:id="rId66"/>
    <p:sldId id="320" r:id="rId67"/>
    <p:sldId id="322" r:id="rId68"/>
    <p:sldId id="323" r:id="rId69"/>
    <p:sldId id="324" r:id="rId70"/>
    <p:sldId id="325" r:id="rId71"/>
    <p:sldId id="326" r:id="rId72"/>
    <p:sldId id="328" r:id="rId73"/>
    <p:sldId id="327" r:id="rId74"/>
    <p:sldId id="329" r:id="rId75"/>
    <p:sldId id="330" r:id="rId76"/>
    <p:sldId id="331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C0D558A-FFD6-4D1E-B2B1-6787378E609A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28538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558A-FFD6-4D1E-B2B1-6787378E609A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32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558A-FFD6-4D1E-B2B1-6787378E609A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82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558A-FFD6-4D1E-B2B1-6787378E609A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45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0D558A-FFD6-4D1E-B2B1-6787378E609A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6176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558A-FFD6-4D1E-B2B1-6787378E609A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091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558A-FFD6-4D1E-B2B1-6787378E609A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095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558A-FFD6-4D1E-B2B1-6787378E609A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23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558A-FFD6-4D1E-B2B1-6787378E609A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77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0D558A-FFD6-4D1E-B2B1-6787378E609A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662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0D558A-FFD6-4D1E-B2B1-6787378E609A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628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C0D558A-FFD6-4D1E-B2B1-6787378E609A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190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1055" y="690562"/>
            <a:ext cx="11209372" cy="4394988"/>
          </a:xfrm>
        </p:spPr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речи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ЗПР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9905" y="4827643"/>
            <a:ext cx="6831673" cy="1086237"/>
          </a:xfrm>
        </p:spPr>
        <p:txBody>
          <a:bodyPr/>
          <a:lstStyle/>
          <a:p>
            <a:r>
              <a:rPr lang="ru-RU" dirty="0" smtClean="0"/>
              <a:t>Учитель-логопед:</a:t>
            </a:r>
          </a:p>
          <a:p>
            <a:r>
              <a:rPr lang="ru-RU" dirty="0" smtClean="0"/>
              <a:t> Шульц Маргарита Викторовна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95753" y="113481"/>
            <a:ext cx="10245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Муниципальное дошкольное образовательное автономное учреждение «Детский сад № 62 «Чайка»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комбинированного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вида г. Орска»</a:t>
            </a:r>
          </a:p>
        </p:txBody>
      </p:sp>
    </p:spTree>
    <p:extLst>
      <p:ext uri="{BB962C8B-B14F-4D97-AF65-F5344CB8AC3E}">
        <p14:creationId xmlns:p14="http://schemas.microsoft.com/office/powerpoint/2010/main" val="39859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46" y="0"/>
            <a:ext cx="5143500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38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63134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1" y="-351693"/>
            <a:ext cx="5580917" cy="7441223"/>
          </a:xfrm>
        </p:spPr>
      </p:pic>
    </p:spTree>
    <p:extLst>
      <p:ext uri="{BB962C8B-B14F-4D97-AF65-F5344CB8AC3E}">
        <p14:creationId xmlns:p14="http://schemas.microsoft.com/office/powerpoint/2010/main" val="266869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4370" y="-1245943"/>
            <a:ext cx="7475660" cy="9967547"/>
          </a:xfrm>
        </p:spPr>
      </p:pic>
    </p:spTree>
    <p:extLst>
      <p:ext uri="{BB962C8B-B14F-4D97-AF65-F5344CB8AC3E}">
        <p14:creationId xmlns:p14="http://schemas.microsoft.com/office/powerpoint/2010/main" val="362309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4584" y="871904"/>
            <a:ext cx="6975231" cy="5231423"/>
          </a:xfrm>
        </p:spPr>
      </p:pic>
    </p:spTree>
    <p:extLst>
      <p:ext uri="{BB962C8B-B14F-4D97-AF65-F5344CB8AC3E}">
        <p14:creationId xmlns:p14="http://schemas.microsoft.com/office/powerpoint/2010/main" val="11453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548423" y="-77666"/>
            <a:ext cx="9247554" cy="6935666"/>
          </a:xfrm>
        </p:spPr>
      </p:pic>
    </p:spTree>
    <p:extLst>
      <p:ext uri="{BB962C8B-B14F-4D97-AF65-F5344CB8AC3E}">
        <p14:creationId xmlns:p14="http://schemas.microsoft.com/office/powerpoint/2010/main" val="9636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651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9472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2202" y="109170"/>
            <a:ext cx="5473211" cy="72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04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1799" y="-1143000"/>
            <a:ext cx="6858001" cy="9144001"/>
          </a:xfrm>
        </p:spPr>
      </p:pic>
    </p:spTree>
    <p:extLst>
      <p:ext uri="{BB962C8B-B14F-4D97-AF65-F5344CB8AC3E}">
        <p14:creationId xmlns:p14="http://schemas.microsoft.com/office/powerpoint/2010/main" val="30142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9084" y="-1151793"/>
            <a:ext cx="6910756" cy="92143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30284"/>
            <a:ext cx="5166946" cy="68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3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954" y="685800"/>
            <a:ext cx="7971692" cy="59787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7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07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1969" y="1055077"/>
            <a:ext cx="10832123" cy="4812323"/>
          </a:xfrm>
        </p:spPr>
        <p:txBody>
          <a:bodyPr>
            <a:normAutofit/>
          </a:bodyPr>
          <a:lstStyle/>
          <a:p>
            <a:pPr algn="just"/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Дети с задержкой психического развития очень часто пассивны и не проявляют желания активно действовать с дидактическим материалом. Взрослым необходимо постоянно создавать у детей положительное эмоциональное отношение к предлагаемой деятельности. Для этой цели и служат дидактические игры.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4432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0334" y="-1169377"/>
            <a:ext cx="7016262" cy="9355017"/>
          </a:xfrm>
        </p:spPr>
      </p:pic>
    </p:spTree>
    <p:extLst>
      <p:ext uri="{BB962C8B-B14F-4D97-AF65-F5344CB8AC3E}">
        <p14:creationId xmlns:p14="http://schemas.microsoft.com/office/powerpoint/2010/main" val="60524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4604" y="-279644"/>
            <a:ext cx="5792665" cy="77235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5313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9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0" y="0"/>
            <a:ext cx="6822831" cy="9097108"/>
          </a:xfrm>
        </p:spPr>
      </p:pic>
    </p:spTree>
    <p:extLst>
      <p:ext uri="{BB962C8B-B14F-4D97-AF65-F5344CB8AC3E}">
        <p14:creationId xmlns:p14="http://schemas.microsoft.com/office/powerpoint/2010/main" val="1410777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401" y="480646"/>
            <a:ext cx="7961924" cy="59714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67" y="0"/>
            <a:ext cx="6172933" cy="82305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2686" y="928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7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031" y="-811823"/>
            <a:ext cx="6172200" cy="822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46" y="2532184"/>
            <a:ext cx="5767754" cy="43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1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7315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163" y="-241056"/>
            <a:ext cx="5561135" cy="741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2873" y="158872"/>
            <a:ext cx="5742109" cy="76561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450" y="-85725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4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3015" y="-973016"/>
            <a:ext cx="5838092" cy="77841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4936" y="2129936"/>
            <a:ext cx="4444511" cy="59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4708" y="193430"/>
            <a:ext cx="10445262" cy="1485900"/>
          </a:xfrm>
        </p:spPr>
        <p:txBody>
          <a:bodyPr/>
          <a:lstStyle/>
          <a:p>
            <a:pPr algn="ctr"/>
            <a:r>
              <a:rPr lang="ru-RU" dirty="0" smtClean="0"/>
              <a:t>Комплексное пособие «Альбом по развитию речи»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2" y="1385761"/>
            <a:ext cx="4173416" cy="556455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93" y="159628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7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pPr algn="ctr"/>
            <a:r>
              <a:rPr lang="ru-RU" dirty="0" smtClean="0"/>
              <a:t>Папки по лексическим темам с дидактическими играми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7" y="2097577"/>
            <a:ext cx="5440484" cy="40803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1411" y="2157412"/>
            <a:ext cx="5372101" cy="40290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1232" y="3106248"/>
            <a:ext cx="4287718" cy="32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33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1883" y="-1136772"/>
            <a:ext cx="6820633" cy="9094177"/>
          </a:xfrm>
        </p:spPr>
      </p:pic>
    </p:spTree>
    <p:extLst>
      <p:ext uri="{BB962C8B-B14F-4D97-AF65-F5344CB8AC3E}">
        <p14:creationId xmlns:p14="http://schemas.microsoft.com/office/powerpoint/2010/main" val="174336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7744" y="-1216513"/>
            <a:ext cx="7299081" cy="9732108"/>
          </a:xfrm>
        </p:spPr>
      </p:pic>
    </p:spTree>
    <p:extLst>
      <p:ext uri="{BB962C8B-B14F-4D97-AF65-F5344CB8AC3E}">
        <p14:creationId xmlns:p14="http://schemas.microsoft.com/office/powerpoint/2010/main" val="16932950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4967" y="-1143366"/>
            <a:ext cx="6860198" cy="9146931"/>
          </a:xfrm>
        </p:spPr>
      </p:pic>
    </p:spTree>
    <p:extLst>
      <p:ext uri="{BB962C8B-B14F-4D97-AF65-F5344CB8AC3E}">
        <p14:creationId xmlns:p14="http://schemas.microsoft.com/office/powerpoint/2010/main" val="5841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2280" y="-1249973"/>
            <a:ext cx="7499839" cy="9999785"/>
          </a:xfrm>
        </p:spPr>
      </p:pic>
    </p:spTree>
    <p:extLst>
      <p:ext uri="{BB962C8B-B14F-4D97-AF65-F5344CB8AC3E}">
        <p14:creationId xmlns:p14="http://schemas.microsoft.com/office/powerpoint/2010/main" val="349596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4261" y="-1242646"/>
            <a:ext cx="7455877" cy="9941169"/>
          </a:xfrm>
        </p:spPr>
      </p:pic>
    </p:spTree>
    <p:extLst>
      <p:ext uri="{BB962C8B-B14F-4D97-AF65-F5344CB8AC3E}">
        <p14:creationId xmlns:p14="http://schemas.microsoft.com/office/powerpoint/2010/main" val="311862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6"/>
          <a:stretch/>
        </p:blipFill>
        <p:spPr>
          <a:xfrm>
            <a:off x="2203205" y="-1"/>
            <a:ext cx="7644179" cy="8390665"/>
          </a:xfrm>
        </p:spPr>
      </p:pic>
    </p:spTree>
    <p:extLst>
      <p:ext uri="{BB962C8B-B14F-4D97-AF65-F5344CB8AC3E}">
        <p14:creationId xmlns:p14="http://schemas.microsoft.com/office/powerpoint/2010/main" val="157276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384" y="-805963"/>
            <a:ext cx="6418385" cy="85578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0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8633" y="203810"/>
            <a:ext cx="5331802" cy="710906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6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379" y="-698623"/>
            <a:ext cx="5449033" cy="72653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3355" y="-718771"/>
            <a:ext cx="4312628" cy="5750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5920" y="3359396"/>
            <a:ext cx="3035544" cy="40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3631" y="727159"/>
            <a:ext cx="7228973" cy="542173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481" y="14726"/>
            <a:ext cx="5134947" cy="684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49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76754" y="-665285"/>
            <a:ext cx="4255477" cy="56739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47792" y="1926980"/>
            <a:ext cx="4237892" cy="565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0637" y="916989"/>
            <a:ext cx="7335921" cy="550194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3126" y="613610"/>
            <a:ext cx="7347284" cy="55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04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2648" y="-430548"/>
            <a:ext cx="8811793" cy="6608845"/>
          </a:xfrm>
        </p:spPr>
      </p:pic>
    </p:spTree>
    <p:extLst>
      <p:ext uri="{BB962C8B-B14F-4D97-AF65-F5344CB8AC3E}">
        <p14:creationId xmlns:p14="http://schemas.microsoft.com/office/powerpoint/2010/main" val="113130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9279" y="-914484"/>
            <a:ext cx="9432089" cy="7074067"/>
          </a:xfrm>
        </p:spPr>
      </p:pic>
    </p:spTree>
    <p:extLst>
      <p:ext uri="{BB962C8B-B14F-4D97-AF65-F5344CB8AC3E}">
        <p14:creationId xmlns:p14="http://schemas.microsoft.com/office/powerpoint/2010/main" val="3450470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r="4711" b="6709"/>
          <a:stretch/>
        </p:blipFill>
        <p:spPr>
          <a:xfrm rot="5400000">
            <a:off x="8833050" y="3499050"/>
            <a:ext cx="2980087" cy="37378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6829" y="-657896"/>
            <a:ext cx="3947381" cy="52631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61983" y="-613612"/>
            <a:ext cx="9978189" cy="748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0142" y="63928"/>
            <a:ext cx="3944449" cy="525926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3" y="1930230"/>
            <a:ext cx="6570360" cy="4927770"/>
          </a:xfrm>
        </p:spPr>
      </p:pic>
    </p:spTree>
    <p:extLst>
      <p:ext uri="{BB962C8B-B14F-4D97-AF65-F5344CB8AC3E}">
        <p14:creationId xmlns:p14="http://schemas.microsoft.com/office/powerpoint/2010/main" val="410160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461" y="685800"/>
            <a:ext cx="4845539" cy="363415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94" y="1577641"/>
            <a:ext cx="7040479" cy="5280359"/>
          </a:xfrm>
        </p:spPr>
      </p:pic>
    </p:spTree>
    <p:extLst>
      <p:ext uri="{BB962C8B-B14F-4D97-AF65-F5344CB8AC3E}">
        <p14:creationId xmlns:p14="http://schemas.microsoft.com/office/powerpoint/2010/main" val="24650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885461" y="0"/>
            <a:ext cx="9087339" cy="6815504"/>
          </a:xfrm>
        </p:spPr>
      </p:pic>
    </p:spTree>
    <p:extLst>
      <p:ext uri="{BB962C8B-B14F-4D97-AF65-F5344CB8AC3E}">
        <p14:creationId xmlns:p14="http://schemas.microsoft.com/office/powerpoint/2010/main" val="2150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8155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883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7" y="-445477"/>
            <a:ext cx="10845800" cy="8134350"/>
          </a:xfrm>
        </p:spPr>
      </p:pic>
    </p:spTree>
    <p:extLst>
      <p:ext uri="{BB962C8B-B14F-4D97-AF65-F5344CB8AC3E}">
        <p14:creationId xmlns:p14="http://schemas.microsoft.com/office/powerpoint/2010/main" val="2996318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1939" y="320918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Дидактическая игра </a:t>
            </a:r>
            <a:br>
              <a:rPr lang="ru-RU" dirty="0" smtClean="0"/>
            </a:br>
            <a:r>
              <a:rPr lang="ru-RU" dirty="0" smtClean="0"/>
              <a:t>«Чем похожи, чем отличаются?»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0478" y="826476"/>
            <a:ext cx="5169877" cy="6893169"/>
          </a:xfrm>
        </p:spPr>
      </p:pic>
      <p:sp>
        <p:nvSpPr>
          <p:cNvPr id="5" name="Прямоугольник 4"/>
          <p:cNvSpPr/>
          <p:nvPr/>
        </p:nvSpPr>
        <p:spPr>
          <a:xfrm>
            <a:off x="844062" y="2171700"/>
            <a:ext cx="36341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учить детей находить черты сходства и отличия, развитие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1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2997" y="-650265"/>
            <a:ext cx="4415937" cy="588791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0576" y="1626576"/>
            <a:ext cx="4484077" cy="59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99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087" y="1644064"/>
            <a:ext cx="6951913" cy="5213935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87642" y="158164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Дидактическая игра </a:t>
            </a:r>
            <a:br>
              <a:rPr lang="ru-RU" dirty="0" smtClean="0"/>
            </a:br>
            <a:r>
              <a:rPr lang="ru-RU" dirty="0" smtClean="0"/>
              <a:t>«Классификация»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28772" y="2237412"/>
            <a:ext cx="43113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умения классифицировать предметы.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0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474" y="-57150"/>
            <a:ext cx="9601200" cy="1485900"/>
          </a:xfrm>
        </p:spPr>
        <p:txBody>
          <a:bodyPr/>
          <a:lstStyle/>
          <a:p>
            <a:pPr algn="ctr"/>
            <a:r>
              <a:rPr lang="ru-RU" dirty="0"/>
              <a:t>Дидактическая игра </a:t>
            </a:r>
            <a:br>
              <a:rPr lang="ru-RU" dirty="0"/>
            </a:br>
            <a:r>
              <a:rPr lang="ru-RU" dirty="0" smtClean="0"/>
              <a:t>«Назови одним словом»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28750"/>
            <a:ext cx="7239000" cy="5429250"/>
          </a:xfrm>
        </p:spPr>
      </p:pic>
      <p:sp>
        <p:nvSpPr>
          <p:cNvPr id="5" name="Прямоугольник 4"/>
          <p:cNvSpPr/>
          <p:nvPr/>
        </p:nvSpPr>
        <p:spPr>
          <a:xfrm>
            <a:off x="641684" y="2123573"/>
            <a:ext cx="43113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умения классифицировать предметы.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1685" y="2123573"/>
            <a:ext cx="43113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умения классифицировать предметы.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11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95" y="1441532"/>
            <a:ext cx="7202905" cy="5402179"/>
          </a:xfrm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499937" y="12432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Дидактическая игра </a:t>
            </a:r>
            <a:br>
              <a:rPr lang="ru-RU" dirty="0" smtClean="0"/>
            </a:br>
            <a:r>
              <a:rPr lang="ru-RU" dirty="0" smtClean="0"/>
              <a:t>«Скажи наоборот»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28772" y="2237412"/>
            <a:ext cx="43113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словаря антонимов.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6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29960"/>
            <a:ext cx="9601200" cy="1485900"/>
          </a:xfrm>
        </p:spPr>
        <p:txBody>
          <a:bodyPr/>
          <a:lstStyle/>
          <a:p>
            <a:r>
              <a:rPr lang="ru-RU" dirty="0"/>
              <a:t>Дидактическая игра </a:t>
            </a:r>
            <a:br>
              <a:rPr lang="ru-RU" dirty="0"/>
            </a:br>
            <a:r>
              <a:rPr lang="ru-RU" dirty="0" smtClean="0"/>
              <a:t>«Чей хвост? Чьи уши?»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8033" y="2982472"/>
            <a:ext cx="5144167" cy="38581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029" y="545431"/>
            <a:ext cx="4560971" cy="63125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2641" y="1400389"/>
            <a:ext cx="68783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образования и употребления в самостоятельной речи притяжательных прилагательных.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5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0147" y="151397"/>
            <a:ext cx="10611853" cy="1485900"/>
          </a:xfrm>
        </p:spPr>
        <p:txBody>
          <a:bodyPr/>
          <a:lstStyle/>
          <a:p>
            <a:r>
              <a:rPr lang="ru-RU" dirty="0" smtClean="0"/>
              <a:t>«Сезонная артикуляционная гимнастика»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043" y="775536"/>
            <a:ext cx="8333874" cy="6250405"/>
          </a:xfrm>
        </p:spPr>
      </p:pic>
    </p:spTree>
    <p:extLst>
      <p:ext uri="{BB962C8B-B14F-4D97-AF65-F5344CB8AC3E}">
        <p14:creationId xmlns:p14="http://schemas.microsoft.com/office/powerpoint/2010/main" val="10403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9515" y="0"/>
            <a:ext cx="9601200" cy="1485900"/>
          </a:xfrm>
        </p:spPr>
        <p:txBody>
          <a:bodyPr/>
          <a:lstStyle/>
          <a:p>
            <a:pPr algn="ctr"/>
            <a:r>
              <a:rPr lang="ru-RU" dirty="0" smtClean="0"/>
              <a:t>«Артикуляционная гимнастика с Микки и Мини Маусом»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84" y="1239252"/>
            <a:ext cx="7491663" cy="5618748"/>
          </a:xfrm>
        </p:spPr>
      </p:pic>
    </p:spTree>
    <p:extLst>
      <p:ext uri="{BB962C8B-B14F-4D97-AF65-F5344CB8AC3E}">
        <p14:creationId xmlns:p14="http://schemas.microsoft.com/office/powerpoint/2010/main" val="321002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52" y="696829"/>
            <a:ext cx="8214895" cy="6161171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pPr algn="ctr"/>
            <a:r>
              <a:rPr lang="ru-RU" dirty="0" smtClean="0"/>
              <a:t>«Футбол»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9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pPr algn="ctr"/>
            <a:r>
              <a:rPr lang="ru-RU" dirty="0"/>
              <a:t>«Артикуляционные гимнастики с Дедушкой Морозом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" r="1260"/>
          <a:stretch/>
        </p:blipFill>
        <p:spPr>
          <a:xfrm>
            <a:off x="2183731" y="1219199"/>
            <a:ext cx="7858627" cy="5659459"/>
          </a:xfrm>
        </p:spPr>
      </p:pic>
    </p:spTree>
    <p:extLst>
      <p:ext uri="{BB962C8B-B14F-4D97-AF65-F5344CB8AC3E}">
        <p14:creationId xmlns:p14="http://schemas.microsoft.com/office/powerpoint/2010/main" val="2618469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pPr algn="ctr"/>
            <a:r>
              <a:rPr lang="ru-RU" dirty="0"/>
              <a:t>«Артикуляционные гимнастики </a:t>
            </a:r>
            <a:r>
              <a:rPr lang="ru-RU" dirty="0" smtClean="0"/>
              <a:t>со Снегурочкой»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21" y="1233237"/>
            <a:ext cx="7521742" cy="5641307"/>
          </a:xfrm>
        </p:spPr>
      </p:pic>
    </p:spTree>
    <p:extLst>
      <p:ext uri="{BB962C8B-B14F-4D97-AF65-F5344CB8AC3E}">
        <p14:creationId xmlns:p14="http://schemas.microsoft.com/office/powerpoint/2010/main" val="10660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pPr algn="ctr"/>
            <a:r>
              <a:rPr lang="ru-RU" dirty="0"/>
              <a:t>«Письмо от Дедушки мороза»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60" y="747462"/>
            <a:ext cx="8147384" cy="61105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t="12651" r="12105" b="18109"/>
          <a:stretch/>
        </p:blipFill>
        <p:spPr>
          <a:xfrm>
            <a:off x="-409074" y="1822785"/>
            <a:ext cx="3561347" cy="2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51816" y="-794238"/>
            <a:ext cx="4448907" cy="59318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48432" y="1914433"/>
            <a:ext cx="4237343" cy="564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1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pPr algn="ctr"/>
            <a:r>
              <a:rPr lang="ru-RU" dirty="0"/>
              <a:t>«Волшебные шары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8153400" cy="61150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853" y="1851861"/>
            <a:ext cx="4739105" cy="355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9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5979" y="0"/>
            <a:ext cx="9601200" cy="790074"/>
          </a:xfrm>
        </p:spPr>
        <p:txBody>
          <a:bodyPr/>
          <a:lstStyle/>
          <a:p>
            <a:pPr algn="ctr"/>
            <a:r>
              <a:rPr lang="ru-RU" dirty="0" smtClean="0"/>
              <a:t>«Артикуляционные кубики»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9637" y="1580733"/>
            <a:ext cx="6031163" cy="4523372"/>
          </a:xfrm>
        </p:spPr>
      </p:pic>
    </p:spTree>
    <p:extLst>
      <p:ext uri="{BB962C8B-B14F-4D97-AF65-F5344CB8AC3E}">
        <p14:creationId xmlns:p14="http://schemas.microsoft.com/office/powerpoint/2010/main" val="42262866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pPr algn="ctr"/>
            <a:r>
              <a:rPr lang="ru-RU" dirty="0" smtClean="0"/>
              <a:t>Игры для проведения дыхательной гимнастики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27221" y="1309437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«Ворота»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74" y="2052386"/>
            <a:ext cx="6644104" cy="49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305" y="0"/>
            <a:ext cx="9601200" cy="1485900"/>
          </a:xfrm>
        </p:spPr>
        <p:txBody>
          <a:bodyPr/>
          <a:lstStyle/>
          <a:p>
            <a:pPr algn="ctr"/>
            <a:r>
              <a:rPr lang="ru-RU" dirty="0" smtClean="0"/>
              <a:t>«Горячий чай»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05" y="560471"/>
            <a:ext cx="10107864" cy="7580898"/>
          </a:xfrm>
        </p:spPr>
      </p:pic>
    </p:spTree>
    <p:extLst>
      <p:ext uri="{BB962C8B-B14F-4D97-AF65-F5344CB8AC3E}">
        <p14:creationId xmlns:p14="http://schemas.microsoft.com/office/powerpoint/2010/main" val="12163422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937" y="0"/>
            <a:ext cx="9601200" cy="1485900"/>
          </a:xfrm>
        </p:spPr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Поддувалочки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693"/>
            <a:ext cx="7521742" cy="56413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9689" y="2650960"/>
            <a:ext cx="6256421" cy="469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13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8063" y="0"/>
            <a:ext cx="9601200" cy="1485900"/>
          </a:xfrm>
        </p:spPr>
        <p:txBody>
          <a:bodyPr/>
          <a:lstStyle/>
          <a:p>
            <a:pPr algn="ctr"/>
            <a:r>
              <a:rPr lang="ru-RU" dirty="0"/>
              <a:t>Альбом для дыхательной гимнастики на различные темы </a:t>
            </a:r>
            <a:r>
              <a:rPr lang="ru-RU" dirty="0" smtClean="0"/>
              <a:t>недели.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058"/>
            <a:ext cx="3581400" cy="26860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8452" y="4272213"/>
            <a:ext cx="3368842" cy="2526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r="8937"/>
          <a:stretch/>
        </p:blipFill>
        <p:spPr>
          <a:xfrm rot="5400000">
            <a:off x="5325978" y="1245017"/>
            <a:ext cx="3256547" cy="30966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2"/>
          <a:stretch/>
        </p:blipFill>
        <p:spPr>
          <a:xfrm rot="5400000">
            <a:off x="8221475" y="2887476"/>
            <a:ext cx="4251614" cy="368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2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135" y="360947"/>
            <a:ext cx="4195011" cy="4098759"/>
          </a:xfrm>
        </p:spPr>
        <p:txBody>
          <a:bodyPr/>
          <a:lstStyle/>
          <a:p>
            <a:r>
              <a:rPr lang="ru-RU" dirty="0"/>
              <a:t>Альбомы по автоматизации звуков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4400" y="-609600"/>
            <a:ext cx="8534400" cy="64008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9" y="2971800"/>
            <a:ext cx="5309937" cy="398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9" y="3248526"/>
            <a:ext cx="4812632" cy="36094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31368" cy="32485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5"/>
          <a:stretch/>
        </p:blipFill>
        <p:spPr>
          <a:xfrm>
            <a:off x="5338011" y="-200527"/>
            <a:ext cx="4275221" cy="3449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306" y="3058026"/>
            <a:ext cx="5066631" cy="379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44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26" y="54142"/>
            <a:ext cx="4962357" cy="37217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6"/>
          <a:stretch/>
        </p:blipFill>
        <p:spPr>
          <a:xfrm>
            <a:off x="-112295" y="3400926"/>
            <a:ext cx="4924926" cy="3457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48" y="-112293"/>
            <a:ext cx="4454352" cy="33407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3093" y="2041859"/>
            <a:ext cx="4309110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0569" y="470568"/>
            <a:ext cx="3764548" cy="28234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7158" y="497306"/>
            <a:ext cx="3978444" cy="29838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87" y="-1"/>
            <a:ext cx="5304594" cy="39784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625" y="3630531"/>
            <a:ext cx="4379495" cy="3284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78444"/>
            <a:ext cx="3915611" cy="29367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r="10644"/>
          <a:stretch/>
        </p:blipFill>
        <p:spPr>
          <a:xfrm rot="5400000">
            <a:off x="4226092" y="3722688"/>
            <a:ext cx="3424990" cy="295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721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7937" y="-1143000"/>
            <a:ext cx="6858000" cy="9144000"/>
          </a:xfrm>
        </p:spPr>
      </p:pic>
    </p:spTree>
    <p:extLst>
      <p:ext uri="{BB962C8B-B14F-4D97-AF65-F5344CB8AC3E}">
        <p14:creationId xmlns:p14="http://schemas.microsoft.com/office/powerpoint/2010/main" val="37068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3033" y="0"/>
            <a:ext cx="9601200" cy="1485900"/>
          </a:xfrm>
        </p:spPr>
        <p:txBody>
          <a:bodyPr/>
          <a:lstStyle/>
          <a:p>
            <a:pPr algn="ctr"/>
            <a:r>
              <a:rPr lang="ru-RU" dirty="0" smtClean="0"/>
              <a:t>«Яйца для курицы»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7975600" cy="59817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364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75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78205"/>
            <a:ext cx="9601200" cy="1485900"/>
          </a:xfrm>
        </p:spPr>
        <p:txBody>
          <a:bodyPr/>
          <a:lstStyle/>
          <a:p>
            <a:r>
              <a:rPr lang="ru-RU" dirty="0" smtClean="0"/>
              <a:t>«Стишок для Дедушки Мороза»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12" y="753979"/>
            <a:ext cx="8138694" cy="6104021"/>
          </a:xfrm>
        </p:spPr>
      </p:pic>
    </p:spTree>
    <p:extLst>
      <p:ext uri="{BB962C8B-B14F-4D97-AF65-F5344CB8AC3E}">
        <p14:creationId xmlns:p14="http://schemas.microsoft.com/office/powerpoint/2010/main" val="3752674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799" y="172453"/>
            <a:ext cx="9601200" cy="1485900"/>
          </a:xfrm>
        </p:spPr>
        <p:txBody>
          <a:bodyPr/>
          <a:lstStyle/>
          <a:p>
            <a:r>
              <a:rPr lang="ru-RU" dirty="0" smtClean="0"/>
              <a:t>«Рыбки»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0"/>
            <a:ext cx="7239000" cy="5429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694" y="0"/>
            <a:ext cx="5069305" cy="380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6696" y="1419726"/>
            <a:ext cx="10700084" cy="3581400"/>
          </a:xfrm>
        </p:spPr>
        <p:txBody>
          <a:bodyPr>
            <a:normAutofit/>
          </a:bodyPr>
          <a:lstStyle/>
          <a:p>
            <a:pPr algn="just"/>
            <a:r>
              <a:rPr lang="ru-RU" sz="4000" smtClean="0"/>
              <a:t>Хорошая речь - важнейшее условие всестороннего полноценного развития ребенка.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4584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3894" y="705853"/>
            <a:ext cx="10451431" cy="5161547"/>
          </a:xfrm>
        </p:spPr>
        <p:txBody>
          <a:bodyPr/>
          <a:lstStyle/>
          <a:p>
            <a:pPr algn="just"/>
            <a:r>
              <a:rPr lang="ru-RU" sz="4400" dirty="0"/>
              <a:t>И</a:t>
            </a:r>
            <a:r>
              <a:rPr lang="ru-RU" sz="4400" dirty="0" smtClean="0"/>
              <a:t>гры </a:t>
            </a:r>
            <a:r>
              <a:rPr lang="ru-RU" sz="4400" dirty="0"/>
              <a:t>и упражнения создают необходимые предпосылки к формированию устной и письменной речи у детей с задержкой психического развития.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373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Дидактические </a:t>
            </a:r>
            <a:r>
              <a:rPr lang="ru-RU"/>
              <a:t>игры </a:t>
            </a:r>
            <a:r>
              <a:rPr lang="ru-RU" smtClean="0"/>
              <a:t>развивают: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Речь;</a:t>
            </a:r>
          </a:p>
          <a:p>
            <a:r>
              <a:rPr lang="ru-RU" sz="3200" dirty="0" smtClean="0"/>
              <a:t>Память;</a:t>
            </a:r>
          </a:p>
          <a:p>
            <a:r>
              <a:rPr lang="ru-RU" sz="3200" dirty="0" smtClean="0"/>
              <a:t>Внимание;</a:t>
            </a:r>
          </a:p>
          <a:p>
            <a:r>
              <a:rPr lang="ru-RU" sz="3200" dirty="0"/>
              <a:t>М</a:t>
            </a:r>
            <a:r>
              <a:rPr lang="ru-RU" sz="3200" dirty="0" smtClean="0"/>
              <a:t>ышление;</a:t>
            </a:r>
          </a:p>
          <a:p>
            <a:r>
              <a:rPr lang="ru-RU" sz="3200" dirty="0" smtClean="0"/>
              <a:t>Самоконтроль.</a:t>
            </a:r>
          </a:p>
        </p:txBody>
      </p:sp>
    </p:spTree>
    <p:extLst>
      <p:ext uri="{BB962C8B-B14F-4D97-AF65-F5344CB8AC3E}">
        <p14:creationId xmlns:p14="http://schemas.microsoft.com/office/powerpoint/2010/main" val="31888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1996440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/>
              <a:t>Спасибо за внимание!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0199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954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7750" y="-400050"/>
            <a:ext cx="91440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348</TotalTime>
  <Words>272</Words>
  <Application>Microsoft Office PowerPoint</Application>
  <PresentationFormat>Широкоэкранный</PresentationFormat>
  <Paragraphs>44</Paragraphs>
  <Slides>76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9" baseType="lpstr">
      <vt:lpstr>Franklin Gothic Book</vt:lpstr>
      <vt:lpstr>Times New Roman</vt:lpstr>
      <vt:lpstr>Crop</vt:lpstr>
      <vt:lpstr>Повышение уровня  развития речи  у детей с ЗПР  через дидактические игры </vt:lpstr>
      <vt:lpstr>Презентация PowerPoint</vt:lpstr>
      <vt:lpstr>Папки по лексическим темам с дидактическими играми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Комплексное пособие «Альбом по развитию речи»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Дидактическая игра  «Чем похожи, чем отличаются?»</vt:lpstr>
      <vt:lpstr>Дидактическая игра  «Классификация»</vt:lpstr>
      <vt:lpstr>Дидактическая игра  «Назови одним словом»</vt:lpstr>
      <vt:lpstr>Дидактическая игра  «Скажи наоборот»</vt:lpstr>
      <vt:lpstr>Дидактическая игра  «Чей хвост? Чьи уши?»</vt:lpstr>
      <vt:lpstr>«Сезонная артикуляционная гимнастика»</vt:lpstr>
      <vt:lpstr>«Артикуляционная гимнастика с Микки и Мини Маусом»</vt:lpstr>
      <vt:lpstr>«Футбол»</vt:lpstr>
      <vt:lpstr>«Артикуляционные гимнастики с Дедушкой Морозом»</vt:lpstr>
      <vt:lpstr>«Артикуляционные гимнастики со Снегурочкой» </vt:lpstr>
      <vt:lpstr>«Письмо от Дедушки мороза»</vt:lpstr>
      <vt:lpstr>«Волшебные шары»</vt:lpstr>
      <vt:lpstr>«Артикуляционные кубики»</vt:lpstr>
      <vt:lpstr>Игры для проведения дыхательной гимнастики</vt:lpstr>
      <vt:lpstr>«Горячий чай»</vt:lpstr>
      <vt:lpstr>«Поддувалочки»</vt:lpstr>
      <vt:lpstr>Альбом для дыхательной гимнастики на различные темы недели.</vt:lpstr>
      <vt:lpstr>Альбомы по автоматизации звуков</vt:lpstr>
      <vt:lpstr>Презентация PowerPoint</vt:lpstr>
      <vt:lpstr>Презентация PowerPoint</vt:lpstr>
      <vt:lpstr>Презентация PowerPoint</vt:lpstr>
      <vt:lpstr>«Яйца для курицы»</vt:lpstr>
      <vt:lpstr>«Стишок для Дедушки Мороза»</vt:lpstr>
      <vt:lpstr>«Рыбки»</vt:lpstr>
      <vt:lpstr>Презентация PowerPoint</vt:lpstr>
      <vt:lpstr>Презентация PowerPoint</vt:lpstr>
      <vt:lpstr>Дидактические игры развивают: </vt:lpstr>
      <vt:lpstr>Спасибо за внимание!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Повышение уровня  развития речи  у детей с ЗПР  через дидактические игры </dc:title>
  <dc:creator>RePack by Diakov</dc:creator>
  <cp:lastModifiedBy>RePack by Diakov</cp:lastModifiedBy>
  <cp:revision>29</cp:revision>
  <dcterms:created xsi:type="dcterms:W3CDTF">2022-10-22T14:15:00Z</dcterms:created>
  <dcterms:modified xsi:type="dcterms:W3CDTF">2022-10-25T04:45:45Z</dcterms:modified>
</cp:coreProperties>
</file>