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2" r:id="rId5"/>
    <p:sldId id="273" r:id="rId6"/>
    <p:sldId id="274" r:id="rId7"/>
    <p:sldId id="276" r:id="rId8"/>
    <p:sldId id="279" r:id="rId9"/>
    <p:sldId id="278" r:id="rId10"/>
    <p:sldId id="27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-34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13-2C4A-4856-87C0-5830D4445589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C1F-CF8E-4080-975D-17AD88927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281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13-2C4A-4856-87C0-5830D4445589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C1F-CF8E-4080-975D-17AD88927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45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13-2C4A-4856-87C0-5830D4445589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C1F-CF8E-4080-975D-17AD88927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484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13-2C4A-4856-87C0-5830D4445589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C1F-CF8E-4080-975D-17AD88927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64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13-2C4A-4856-87C0-5830D4445589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C1F-CF8E-4080-975D-17AD88927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792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13-2C4A-4856-87C0-5830D4445589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C1F-CF8E-4080-975D-17AD88927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155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13-2C4A-4856-87C0-5830D4445589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C1F-CF8E-4080-975D-17AD88927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441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13-2C4A-4856-87C0-5830D4445589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C1F-CF8E-4080-975D-17AD88927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507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13-2C4A-4856-87C0-5830D4445589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C1F-CF8E-4080-975D-17AD88927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048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13-2C4A-4856-87C0-5830D4445589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C1F-CF8E-4080-975D-17AD88927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675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13-2C4A-4856-87C0-5830D4445589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C1F-CF8E-4080-975D-17AD88927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15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56C13-2C4A-4856-87C0-5830D4445589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C7C1F-CF8E-4080-975D-17AD88927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357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28563/437/179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ordwall.net/play/28903/709/84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28563/437/179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28903/709/84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0526" y="365759"/>
            <a:ext cx="9980024" cy="4519749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Monotype Corsiva" panose="03010101010201010101" pitchFamily="66" charset="0"/>
                <a:ea typeface="Kozuka Mincho Pro L" panose="02020300000000000000" pitchFamily="18" charset="-128"/>
              </a:rPr>
              <a:t>Муниципальный </a:t>
            </a:r>
            <a:r>
              <a:rPr lang="ru-RU" sz="2800" dirty="0">
                <a:latin typeface="Monotype Corsiva" panose="03010101010201010101" pitchFamily="66" charset="0"/>
                <a:ea typeface="Kozuka Mincho Pro L" panose="02020300000000000000" pitchFamily="18" charset="-128"/>
              </a:rPr>
              <a:t>конкурс дидактических игр и пособий по </a:t>
            </a:r>
            <a:r>
              <a:rPr lang="ru-RU" sz="2800" dirty="0" smtClean="0">
                <a:latin typeface="Monotype Corsiva" panose="03010101010201010101" pitchFamily="66" charset="0"/>
                <a:ea typeface="Kozuka Mincho Pro L" panose="02020300000000000000" pitchFamily="18" charset="-128"/>
              </a:rPr>
              <a:t/>
            </a:r>
            <a:br>
              <a:rPr lang="ru-RU" sz="2800" dirty="0" smtClean="0">
                <a:latin typeface="Monotype Corsiva" panose="03010101010201010101" pitchFamily="66" charset="0"/>
                <a:ea typeface="Kozuka Mincho Pro L" panose="02020300000000000000" pitchFamily="18" charset="-128"/>
              </a:rPr>
            </a:br>
            <a:r>
              <a:rPr lang="ru-RU" sz="2800" dirty="0" smtClean="0">
                <a:latin typeface="Monotype Corsiva" panose="03010101010201010101" pitchFamily="66" charset="0"/>
                <a:ea typeface="Kozuka Mincho Pro L" panose="02020300000000000000" pitchFamily="18" charset="-128"/>
              </a:rPr>
              <a:t>ознакомлению  </a:t>
            </a:r>
            <a:r>
              <a:rPr lang="ru-RU" sz="2800" dirty="0">
                <a:latin typeface="Monotype Corsiva" panose="03010101010201010101" pitchFamily="66" charset="0"/>
                <a:ea typeface="Kozuka Mincho Pro L" panose="02020300000000000000" pitchFamily="18" charset="-128"/>
              </a:rPr>
              <a:t>дошкольников </a:t>
            </a:r>
            <a:r>
              <a:rPr lang="ru-RU" sz="2800" dirty="0" smtClean="0">
                <a:latin typeface="Monotype Corsiva" panose="03010101010201010101" pitchFamily="66" charset="0"/>
                <a:ea typeface="Kozuka Mincho Pro L" panose="02020300000000000000" pitchFamily="18" charset="-128"/>
              </a:rPr>
              <a:t>с </a:t>
            </a:r>
            <a:r>
              <a:rPr lang="ru-RU" sz="2800" dirty="0">
                <a:latin typeface="Monotype Corsiva" panose="03010101010201010101" pitchFamily="66" charset="0"/>
                <a:ea typeface="Kozuka Mincho Pro L" panose="02020300000000000000" pitchFamily="18" charset="-128"/>
              </a:rPr>
              <a:t>народным творчеством</a:t>
            </a:r>
            <a:br>
              <a:rPr lang="ru-RU" sz="2800" dirty="0">
                <a:latin typeface="Monotype Corsiva" panose="03010101010201010101" pitchFamily="66" charset="0"/>
                <a:ea typeface="Kozuka Mincho Pro L" panose="02020300000000000000" pitchFamily="18" charset="-128"/>
              </a:rPr>
            </a:b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Kozuka Mincho Pro L" panose="02020300000000000000" pitchFamily="18" charset="-128"/>
              </a:rPr>
              <a:t>Серия обучающих игр по ознакомлению</a:t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Kozuka Mincho Pro L" panose="02020300000000000000" pitchFamily="18" charset="-128"/>
              </a:rPr>
            </a:b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Kozuka Mincho Pro L" panose="02020300000000000000" pitchFamily="18" charset="-128"/>
              </a:rPr>
              <a:t>детей с народными промыслами. </a:t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Kozuka Mincho Pro L" panose="02020300000000000000" pitchFamily="18" charset="-128"/>
              </a:rPr>
            </a:b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Kozuka Mincho Pro L" panose="02020300000000000000" pitchFamily="18" charset="-128"/>
              </a:rPr>
              <a:t>Обучающие игры </a:t>
            </a:r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Kozuka Mincho Pro L" panose="02020300000000000000" pitchFamily="18" charset="-128"/>
              </a:rPr>
            </a:b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Kozuka Mincho Pro L" panose="02020300000000000000" pitchFamily="18" charset="-128"/>
              </a:rPr>
              <a:t>«Выбери правильно элемент росписи», </a:t>
            </a:r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Kozuka Mincho Pro L" panose="02020300000000000000" pitchFamily="18" charset="-128"/>
              </a:rPr>
            </a:b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Kozuka Mincho Pro L" panose="02020300000000000000" pitchFamily="18" charset="-128"/>
              </a:rPr>
              <a:t>«Викторина «Народные промыслы России», .</a:t>
            </a:r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Kozuka Mincho Pro L" panose="02020300000000000000" pitchFamily="18" charset="-128"/>
              </a:rPr>
            </a:b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Kozuka Mincho Pro L" panose="02020300000000000000" pitchFamily="18" charset="-128"/>
              </a:rPr>
              <a:t>Вид ресурса: обучающая игра на сайте https://wordwall.net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Kozuka Mincho Pro L" panose="02020300000000000000" pitchFamily="18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14774" y="4990011"/>
            <a:ext cx="4798151" cy="1423851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Monotype Corsiva" pitchFamily="66" charset="0"/>
                <a:ea typeface="Verdana" panose="020B0604030504040204" pitchFamily="34" charset="0"/>
                <a:cs typeface="Verdana" panose="020B0604030504040204" pitchFamily="34" charset="0"/>
              </a:rPr>
              <a:t>Разработала</a:t>
            </a:r>
            <a:r>
              <a:rPr lang="en-US" sz="2800" dirty="0" smtClean="0">
                <a:latin typeface="Monotype Corsiva" pitchFamily="66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ru-RU" sz="2800" dirty="0" smtClean="0">
                <a:latin typeface="Monotype Corsiva" pitchFamily="66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smtClean="0">
                <a:latin typeface="Monotype Corsiva" pitchFamily="66" charset="0"/>
                <a:ea typeface="Verdana" panose="020B0604030504040204" pitchFamily="34" charset="0"/>
                <a:cs typeface="Verdana" panose="020B0604030504040204" pitchFamily="34" charset="0"/>
              </a:rPr>
              <a:t>Юдина Валентина Николаевна воспитатель </a:t>
            </a:r>
            <a:r>
              <a:rPr lang="en-US" sz="2800" dirty="0" smtClean="0">
                <a:latin typeface="Monotype Corsiva" pitchFamily="66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ru-RU" sz="2800" dirty="0" smtClean="0">
                <a:latin typeface="Monotype Corsiva" pitchFamily="66" charset="0"/>
                <a:ea typeface="Verdana" panose="020B0604030504040204" pitchFamily="34" charset="0"/>
                <a:cs typeface="Verdana" panose="020B0604030504040204" pitchFamily="34" charset="0"/>
              </a:rPr>
              <a:t>категории МОАУ СОШ№24</a:t>
            </a:r>
            <a:endParaRPr lang="ru-RU" sz="2800" dirty="0">
              <a:latin typeface="Monotype Corsiva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48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01782" y="809897"/>
            <a:ext cx="9313817" cy="4741817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Monotype Corsiva" panose="03010101010201010101" pitchFamily="66" charset="0"/>
              </a:rPr>
              <a:t>Источники</a:t>
            </a:r>
            <a:r>
              <a:rPr lang="ru-RU" sz="4800" dirty="0">
                <a:latin typeface="Monotype Corsiva" panose="03010101010201010101" pitchFamily="66" charset="0"/>
              </a:rPr>
              <a:t>:</a:t>
            </a:r>
            <a:br>
              <a:rPr lang="ru-RU" sz="4800" dirty="0">
                <a:latin typeface="Monotype Corsiva" panose="03010101010201010101" pitchFamily="66" charset="0"/>
              </a:rPr>
            </a:br>
            <a:r>
              <a:rPr lang="ru-RU" sz="4800" dirty="0">
                <a:latin typeface="Monotype Corsiva" panose="03010101010201010101" pitchFamily="66" charset="0"/>
              </a:rPr>
              <a:t/>
            </a:r>
            <a:br>
              <a:rPr lang="ru-RU" sz="4800" dirty="0">
                <a:latin typeface="Monotype Corsiva" panose="03010101010201010101" pitchFamily="66" charset="0"/>
              </a:rPr>
            </a:br>
            <a:r>
              <a:rPr lang="ru-RU" sz="4800" dirty="0" smtClean="0">
                <a:latin typeface="Monotype Corsiva" panose="03010101010201010101" pitchFamily="66" charset="0"/>
              </a:rPr>
              <a:t>https</a:t>
            </a:r>
            <a:r>
              <a:rPr lang="ru-RU" sz="4800" dirty="0">
                <a:latin typeface="Monotype Corsiva" panose="03010101010201010101" pitchFamily="66" charset="0"/>
              </a:rPr>
              <a:t>://wordwall.net/ru/</a:t>
            </a:r>
            <a:br>
              <a:rPr lang="ru-RU" sz="4800" dirty="0">
                <a:latin typeface="Monotype Corsiva" panose="03010101010201010101" pitchFamily="66" charset="0"/>
              </a:rPr>
            </a:br>
            <a:r>
              <a:rPr lang="ru-RU" sz="4800" dirty="0">
                <a:latin typeface="Monotype Corsiva" panose="03010101010201010101" pitchFamily="66" charset="0"/>
              </a:rPr>
              <a:t>Иллюстрации предоставлены автоматически системой  </a:t>
            </a:r>
            <a:r>
              <a:rPr lang="ru-RU" sz="4800" dirty="0" err="1">
                <a:latin typeface="Monotype Corsiva" panose="03010101010201010101" pitchFamily="66" charset="0"/>
              </a:rPr>
              <a:t>Bing</a:t>
            </a:r>
            <a:r>
              <a:rPr lang="ru-RU" sz="4800" dirty="0">
                <a:latin typeface="Monotype Corsiva" panose="03010101010201010101" pitchFamily="66" charset="0"/>
              </a:rPr>
              <a:t> на сервисе https://wordwall.net</a:t>
            </a:r>
            <a:endParaRPr lang="ru-RU" sz="4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77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5150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Monotype Corsiva" panose="03010101010201010101" pitchFamily="66" charset="0"/>
                <a:ea typeface="Kozuka Mincho Pro L" panose="02020300000000000000" pitchFamily="18" charset="-128"/>
              </a:rPr>
              <a:t>Серия </a:t>
            </a:r>
            <a:r>
              <a:rPr lang="ru-RU" sz="4000" b="1" dirty="0">
                <a:latin typeface="Monotype Corsiva" panose="03010101010201010101" pitchFamily="66" charset="0"/>
                <a:ea typeface="Kozuka Mincho Pro L" panose="02020300000000000000" pitchFamily="18" charset="-128"/>
              </a:rPr>
              <a:t>обучающих игр по ознакомлению</a:t>
            </a:r>
            <a:br>
              <a:rPr lang="ru-RU" sz="4000" b="1" dirty="0">
                <a:latin typeface="Monotype Corsiva" panose="03010101010201010101" pitchFamily="66" charset="0"/>
                <a:ea typeface="Kozuka Mincho Pro L" panose="02020300000000000000" pitchFamily="18" charset="-128"/>
              </a:rPr>
            </a:br>
            <a:r>
              <a:rPr lang="ru-RU" sz="4000" b="1" dirty="0">
                <a:latin typeface="Monotype Corsiva" panose="03010101010201010101" pitchFamily="66" charset="0"/>
                <a:ea typeface="Kozuka Mincho Pro L" panose="02020300000000000000" pitchFamily="18" charset="-128"/>
              </a:rPr>
              <a:t>детей с народными промыслами. </a:t>
            </a:r>
            <a:br>
              <a:rPr lang="ru-RU" sz="4000" b="1" dirty="0">
                <a:latin typeface="Monotype Corsiva" panose="03010101010201010101" pitchFamily="66" charset="0"/>
                <a:ea typeface="Kozuka Mincho Pro L" panose="02020300000000000000" pitchFamily="18" charset="-128"/>
              </a:rPr>
            </a:br>
            <a:endParaRPr lang="ru-RU" sz="4000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50868"/>
            <a:ext cx="10612902" cy="42795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Monotype Corsiva" pitchFamily="66" charset="0"/>
                <a:cs typeface="Times New Roman" pitchFamily="18" charset="0"/>
              </a:rPr>
              <a:t>Пояснительная записка</a:t>
            </a:r>
            <a:r>
              <a:rPr lang="ru-RU" dirty="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dirty="0">
                <a:latin typeface="Monotype Corsiva" pitchFamily="66" charset="0"/>
                <a:cs typeface="Times New Roman" pitchFamily="18" charset="0"/>
              </a:rPr>
            </a:br>
            <a:r>
              <a:rPr lang="ru-RU" b="1" dirty="0">
                <a:latin typeface="Monotype Corsiva" pitchFamily="66" charset="0"/>
                <a:cs typeface="Times New Roman" pitchFamily="18" charset="0"/>
              </a:rPr>
              <a:t>Ресурс</a:t>
            </a:r>
            <a:r>
              <a:rPr lang="ru-RU" dirty="0">
                <a:latin typeface="Monotype Corsiva" pitchFamily="66" charset="0"/>
                <a:cs typeface="Times New Roman" pitchFamily="18" charset="0"/>
              </a:rPr>
              <a:t>: Обучающие игры «Наведите порядок», «Опасные предметы в доме», «Сформулируй правило».</a:t>
            </a:r>
            <a:br>
              <a:rPr lang="ru-RU" dirty="0">
                <a:latin typeface="Monotype Corsiva" pitchFamily="66" charset="0"/>
                <a:cs typeface="Times New Roman" pitchFamily="18" charset="0"/>
              </a:rPr>
            </a:br>
            <a:r>
              <a:rPr lang="ru-RU" b="1" dirty="0">
                <a:latin typeface="Monotype Corsiva" pitchFamily="66" charset="0"/>
                <a:cs typeface="Times New Roman" pitchFamily="18" charset="0"/>
              </a:rPr>
              <a:t>Подготовила</a:t>
            </a:r>
            <a:r>
              <a:rPr lang="ru-RU" dirty="0">
                <a:latin typeface="Monotype Corsiva" pitchFamily="66" charset="0"/>
                <a:cs typeface="Times New Roman" pitchFamily="18" charset="0"/>
              </a:rPr>
              <a:t>: Юдина Валентина Николаевна</a:t>
            </a:r>
            <a:br>
              <a:rPr lang="ru-RU" dirty="0">
                <a:latin typeface="Monotype Corsiva" pitchFamily="66" charset="0"/>
                <a:cs typeface="Times New Roman" pitchFamily="18" charset="0"/>
              </a:rPr>
            </a:br>
            <a:r>
              <a:rPr lang="ru-RU" dirty="0">
                <a:latin typeface="Monotype Corsiva" pitchFamily="66" charset="0"/>
                <a:cs typeface="Times New Roman" pitchFamily="18" charset="0"/>
              </a:rPr>
              <a:t>Воспитатель МОАУ СОШ№24 </a:t>
            </a:r>
            <a:r>
              <a:rPr lang="ru-RU" dirty="0" err="1">
                <a:latin typeface="Monotype Corsiva" pitchFamily="66" charset="0"/>
                <a:cs typeface="Times New Roman" pitchFamily="18" charset="0"/>
              </a:rPr>
              <a:t>г.Орска</a:t>
            </a:r>
            <a:r>
              <a:rPr lang="ru-RU" dirty="0">
                <a:latin typeface="Monotype Corsiva" pitchFamily="66" charset="0"/>
                <a:cs typeface="Times New Roman" pitchFamily="18" charset="0"/>
              </a:rPr>
              <a:t> дошкольные группы</a:t>
            </a:r>
            <a:br>
              <a:rPr lang="ru-RU" dirty="0">
                <a:latin typeface="Monotype Corsiva" pitchFamily="66" charset="0"/>
                <a:cs typeface="Times New Roman" pitchFamily="18" charset="0"/>
              </a:rPr>
            </a:br>
            <a:r>
              <a:rPr lang="ru-RU" b="1" dirty="0">
                <a:latin typeface="Monotype Corsiva" pitchFamily="66" charset="0"/>
                <a:cs typeface="Times New Roman" pitchFamily="18" charset="0"/>
              </a:rPr>
              <a:t>Тип ресурса</a:t>
            </a:r>
            <a:r>
              <a:rPr lang="ru-RU" dirty="0">
                <a:latin typeface="Monotype Corsiva" pitchFamily="66" charset="0"/>
                <a:cs typeface="Times New Roman" pitchFamily="18" charset="0"/>
              </a:rPr>
              <a:t>: учебно – дидактический материал </a:t>
            </a:r>
            <a:br>
              <a:rPr lang="ru-RU" dirty="0">
                <a:latin typeface="Monotype Corsiva" pitchFamily="66" charset="0"/>
                <a:cs typeface="Times New Roman" pitchFamily="18" charset="0"/>
              </a:rPr>
            </a:br>
            <a:r>
              <a:rPr lang="ru-RU" b="1" dirty="0">
                <a:latin typeface="Monotype Corsiva" pitchFamily="66" charset="0"/>
                <a:cs typeface="Times New Roman" pitchFamily="18" charset="0"/>
              </a:rPr>
              <a:t>Возраст участников игры: </a:t>
            </a:r>
            <a:r>
              <a:rPr lang="ru-RU" dirty="0">
                <a:latin typeface="Monotype Corsiva" pitchFamily="66" charset="0"/>
                <a:cs typeface="Times New Roman" pitchFamily="18" charset="0"/>
              </a:rPr>
              <a:t>дошкольники 6-7 лет.</a:t>
            </a:r>
            <a:br>
              <a:rPr lang="ru-RU" dirty="0">
                <a:latin typeface="Monotype Corsiva" pitchFamily="66" charset="0"/>
                <a:cs typeface="Times New Roman" pitchFamily="18" charset="0"/>
              </a:rPr>
            </a:br>
            <a:r>
              <a:rPr lang="ru-RU" b="1" dirty="0">
                <a:latin typeface="Monotype Corsiva" pitchFamily="66" charset="0"/>
                <a:cs typeface="Times New Roman" pitchFamily="18" charset="0"/>
              </a:rPr>
              <a:t>Группа:</a:t>
            </a:r>
            <a:r>
              <a:rPr lang="ru-RU" dirty="0">
                <a:latin typeface="Monotype Corsiva" pitchFamily="66" charset="0"/>
                <a:cs typeface="Times New Roman" pitchFamily="18" charset="0"/>
              </a:rPr>
              <a:t> подготовительная.</a:t>
            </a:r>
            <a:br>
              <a:rPr lang="ru-RU" dirty="0">
                <a:latin typeface="Monotype Corsiva" pitchFamily="66" charset="0"/>
                <a:cs typeface="Times New Roman" pitchFamily="18" charset="0"/>
              </a:rPr>
            </a:br>
            <a:r>
              <a:rPr lang="ru-RU" b="1" dirty="0">
                <a:latin typeface="Monotype Corsiva" pitchFamily="66" charset="0"/>
                <a:cs typeface="Times New Roman" pitchFamily="18" charset="0"/>
              </a:rPr>
              <a:t>Вид ресурса:</a:t>
            </a:r>
            <a:r>
              <a:rPr lang="ru-RU" dirty="0">
                <a:latin typeface="Monotype Corsiva" pitchFamily="66" charset="0"/>
                <a:cs typeface="Times New Roman" pitchFamily="18" charset="0"/>
              </a:rPr>
              <a:t> обучающая игра на сайте </a:t>
            </a:r>
            <a:r>
              <a:rPr lang="ru-RU" u="sng" dirty="0">
                <a:latin typeface="Monotype Corsiva" pitchFamily="66" charset="0"/>
                <a:cs typeface="Times New Roman" pitchFamily="18" charset="0"/>
                <a:hlinkClick r:id="rId3"/>
              </a:rPr>
              <a:t>https://wordwall.net/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20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87829"/>
            <a:ext cx="10515600" cy="110285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latin typeface="Monotype Corsiva" pitchFamily="66" charset="0"/>
                <a:cs typeface="Times New Roman" pitchFamily="18" charset="0"/>
              </a:rPr>
              <a:t>Ссылки </a:t>
            </a:r>
            <a:r>
              <a:rPr lang="ru-RU" sz="4800" b="1" dirty="0">
                <a:latin typeface="Monotype Corsiva" pitchFamily="66" charset="0"/>
                <a:cs typeface="Times New Roman" pitchFamily="18" charset="0"/>
              </a:rPr>
              <a:t>на игры:</a:t>
            </a:r>
            <a:r>
              <a:rPr lang="ru-RU" sz="3600" b="1" dirty="0">
                <a:solidFill>
                  <a:schemeClr val="bg1"/>
                </a:solidFill>
              </a:rPr>
              <a:t/>
            </a:r>
            <a:br>
              <a:rPr lang="ru-RU" sz="3600" b="1" dirty="0">
                <a:solidFill>
                  <a:schemeClr val="bg1"/>
                </a:solidFill>
              </a:rPr>
            </a:br>
            <a:endParaRPr lang="ru-RU" sz="48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75582"/>
            <a:ext cx="10612902" cy="47548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000" dirty="0">
                <a:latin typeface="Monotype Corsiva" panose="03010101010201010101" pitchFamily="66" charset="0"/>
                <a:ea typeface="Kozuka Mincho Pro L" panose="02020300000000000000" pitchFamily="18" charset="-128"/>
              </a:rPr>
              <a:t>Обучающие </a:t>
            </a:r>
            <a:r>
              <a:rPr lang="ru-RU" sz="3000" dirty="0" smtClean="0">
                <a:latin typeface="Monotype Corsiva" panose="03010101010201010101" pitchFamily="66" charset="0"/>
                <a:ea typeface="Kozuka Mincho Pro L" panose="02020300000000000000" pitchFamily="18" charset="-128"/>
              </a:rPr>
              <a:t>игры:</a:t>
            </a:r>
            <a:r>
              <a:rPr lang="ru-RU" sz="3000" dirty="0">
                <a:latin typeface="Monotype Corsiva" panose="03010101010201010101" pitchFamily="66" charset="0"/>
                <a:ea typeface="Kozuka Mincho Pro L" panose="02020300000000000000" pitchFamily="18" charset="-128"/>
              </a:rPr>
              <a:t/>
            </a:r>
            <a:br>
              <a:rPr lang="ru-RU" sz="3000" dirty="0">
                <a:latin typeface="Monotype Corsiva" panose="03010101010201010101" pitchFamily="66" charset="0"/>
                <a:ea typeface="Kozuka Mincho Pro L" panose="02020300000000000000" pitchFamily="18" charset="-128"/>
              </a:rPr>
            </a:br>
            <a:r>
              <a:rPr lang="ru-RU" sz="3000" dirty="0">
                <a:latin typeface="Monotype Corsiva" panose="03010101010201010101" pitchFamily="66" charset="0"/>
                <a:ea typeface="Kozuka Mincho Pro L" panose="02020300000000000000" pitchFamily="18" charset="-128"/>
              </a:rPr>
              <a:t>«Выбери правильно элемент росписи</a:t>
            </a:r>
            <a:r>
              <a:rPr lang="ru-RU" sz="3000" dirty="0" smtClean="0">
                <a:latin typeface="Monotype Corsiva" panose="03010101010201010101" pitchFamily="66" charset="0"/>
                <a:ea typeface="Kozuka Mincho Pro L" panose="02020300000000000000" pitchFamily="18" charset="-128"/>
              </a:rPr>
              <a:t>»</a:t>
            </a:r>
            <a:endParaRPr lang="ru-RU" sz="3000" u="sng" dirty="0" smtClean="0">
              <a:hlinkClick r:id="rId3"/>
            </a:endParaRPr>
          </a:p>
          <a:p>
            <a:pPr marL="0" indent="0">
              <a:buNone/>
            </a:pPr>
            <a:r>
              <a:rPr lang="en-US" sz="2000" u="sng" dirty="0" smtClean="0">
                <a:hlinkClick r:id="rId3"/>
              </a:rPr>
              <a:t>https</a:t>
            </a:r>
            <a:r>
              <a:rPr lang="en-US" sz="2000" u="sng" dirty="0">
                <a:hlinkClick r:id="rId3"/>
              </a:rPr>
              <a:t>://wordwall.net/play/28563/437/179</a:t>
            </a:r>
            <a:r>
              <a:rPr lang="en-US" sz="2000" dirty="0"/>
              <a:t/>
            </a:r>
            <a:br>
              <a:rPr lang="en-US" sz="2000" dirty="0"/>
            </a:b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000" dirty="0">
                <a:latin typeface="Monotype Corsiva" panose="03010101010201010101" pitchFamily="66" charset="0"/>
                <a:ea typeface="Kozuka Mincho Pro L" panose="02020300000000000000" pitchFamily="18" charset="-128"/>
              </a:rPr>
              <a:t>«Викторина «Народные промыслы России</a:t>
            </a:r>
            <a:r>
              <a:rPr lang="ru-RU" sz="3000" dirty="0" smtClean="0">
                <a:latin typeface="Monotype Corsiva" panose="03010101010201010101" pitchFamily="66" charset="0"/>
                <a:ea typeface="Kozuka Mincho Pro L" panose="02020300000000000000" pitchFamily="18" charset="-128"/>
              </a:rPr>
              <a:t>»</a:t>
            </a:r>
            <a:endParaRPr lang="ru-RU" sz="3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u="sng" dirty="0">
                <a:hlinkClick r:id="rId4"/>
              </a:rPr>
              <a:t>https://wordwall.net/play/28903/709/844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000" b="1" dirty="0" smtClean="0">
                <a:latin typeface="Monotype Corsiva" pitchFamily="66" charset="0"/>
                <a:cs typeface="Times New Roman" pitchFamily="18" charset="0"/>
              </a:rPr>
              <a:t>Использование </a:t>
            </a:r>
            <a:r>
              <a:rPr lang="ru-RU" sz="3000" b="1" dirty="0">
                <a:latin typeface="Monotype Corsiva" pitchFamily="66" charset="0"/>
                <a:cs typeface="Times New Roman" pitchFamily="18" charset="0"/>
              </a:rPr>
              <a:t>ресурса:</a:t>
            </a:r>
            <a:r>
              <a:rPr lang="ru-RU" sz="3000" dirty="0">
                <a:latin typeface="Monotype Corsiva" pitchFamily="66" charset="0"/>
                <a:cs typeface="Times New Roman" pitchFamily="18" charset="0"/>
              </a:rPr>
              <a:t> для систематизации и закрепления знаний в  совместной и свободной деятельности детей, а так же для использования родителями в домашних условиях.</a:t>
            </a:r>
            <a:r>
              <a:rPr lang="ru-RU" sz="3000" b="1" dirty="0">
                <a:latin typeface="Monotype Corsiva" pitchFamily="66" charset="0"/>
                <a:cs typeface="Times New Roman" pitchFamily="18" charset="0"/>
              </a:rPr>
              <a:t> </a:t>
            </a:r>
            <a:br>
              <a:rPr lang="ru-RU" sz="3000" b="1" dirty="0">
                <a:latin typeface="Monotype Corsiva" pitchFamily="66" charset="0"/>
                <a:cs typeface="Times New Roman" pitchFamily="18" charset="0"/>
              </a:rPr>
            </a:br>
            <a:r>
              <a:rPr lang="ru-RU" sz="3000" b="1" dirty="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000" b="1" dirty="0">
                <a:latin typeface="Monotype Corsiva" pitchFamily="66" charset="0"/>
                <a:cs typeface="Times New Roman" pitchFamily="18" charset="0"/>
              </a:rPr>
            </a:br>
            <a:r>
              <a:rPr lang="ru-RU" sz="3000" b="1" dirty="0">
                <a:latin typeface="Monotype Corsiva" pitchFamily="66" charset="0"/>
                <a:cs typeface="Times New Roman" pitchFamily="18" charset="0"/>
              </a:rPr>
              <a:t>Цель:</a:t>
            </a:r>
            <a:r>
              <a:rPr lang="ru-RU" sz="3000" dirty="0">
                <a:latin typeface="Monotype Corsiva" pitchFamily="66" charset="0"/>
                <a:cs typeface="Times New Roman" pitchFamily="18" charset="0"/>
              </a:rPr>
              <a:t> проверка и систематизация знаний </a:t>
            </a:r>
            <a:r>
              <a:rPr lang="ru-RU" sz="3000" dirty="0" smtClean="0">
                <a:latin typeface="Monotype Corsiva" pitchFamily="66" charset="0"/>
                <a:cs typeface="Times New Roman" pitchFamily="18" charset="0"/>
              </a:rPr>
              <a:t>о народном творчестве, </a:t>
            </a:r>
            <a:r>
              <a:rPr lang="ru-RU" sz="3000" dirty="0">
                <a:latin typeface="Monotype Corsiva" pitchFamily="66" charset="0"/>
                <a:cs typeface="Times New Roman" pitchFamily="18" charset="0"/>
              </a:rPr>
              <a:t>расширение кругозора, развитие познавательного интереса к изучаемой теме, активизация аналитической деятельности. </a:t>
            </a:r>
            <a:r>
              <a:rPr lang="ru-RU" sz="3000" dirty="0">
                <a:latin typeface="Monotype Corsiva" pitchFamily="66" charset="0"/>
              </a:rPr>
              <a:t/>
            </a:r>
            <a:br>
              <a:rPr lang="ru-RU" sz="3000" dirty="0">
                <a:latin typeface="Monotype Corsiva" pitchFamily="66" charset="0"/>
              </a:rPr>
            </a:br>
            <a:endParaRPr lang="ru-RU" sz="3000" dirty="0" smtClean="0">
              <a:latin typeface="Monotype Corsiva" pitchFamily="66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83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66206"/>
            <a:ext cx="10515600" cy="10244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latin typeface="Monotype Corsiva" panose="03010101010201010101" pitchFamily="66" charset="0"/>
                <a:ea typeface="Kozuka Mincho Pro L" panose="02020300000000000000" pitchFamily="18" charset="-128"/>
              </a:rPr>
              <a:t>«Выбери </a:t>
            </a:r>
            <a:r>
              <a:rPr lang="ru-RU" sz="4800" b="1" dirty="0">
                <a:latin typeface="Monotype Corsiva" panose="03010101010201010101" pitchFamily="66" charset="0"/>
                <a:ea typeface="Kozuka Mincho Pro L" panose="02020300000000000000" pitchFamily="18" charset="-128"/>
              </a:rPr>
              <a:t>правильно элемент росписи</a:t>
            </a:r>
            <a:r>
              <a:rPr lang="ru-RU" sz="4800" b="1" dirty="0" smtClean="0">
                <a:latin typeface="Monotype Corsiva" panose="03010101010201010101" pitchFamily="66" charset="0"/>
                <a:ea typeface="Kozuka Mincho Pro L" panose="02020300000000000000" pitchFamily="18" charset="-128"/>
              </a:rPr>
              <a:t>»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Kozuka Mincho Pro L" panose="02020300000000000000" pitchFamily="18" charset="-128"/>
              </a:rPr>
              <a:t/>
            </a:r>
            <a:b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Kozuka Mincho Pro L" panose="02020300000000000000" pitchFamily="18" charset="-128"/>
              </a:rPr>
            </a:br>
            <a:endParaRPr lang="ru-RU" sz="4800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23851"/>
            <a:ext cx="10612902" cy="4906611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2400" b="1" dirty="0">
                <a:latin typeface="Monotype Corsiva" pitchFamily="66" charset="0"/>
                <a:cs typeface="Times New Roman" pitchFamily="18" charset="0"/>
              </a:rPr>
              <a:t>Работа с </a:t>
            </a:r>
            <a:r>
              <a:rPr lang="ru-RU" sz="2400" b="1" dirty="0" smtClean="0">
                <a:latin typeface="Monotype Corsiva" pitchFamily="66" charset="0"/>
                <a:cs typeface="Times New Roman" pitchFamily="18" charset="0"/>
              </a:rPr>
              <a:t>ресурсом</a:t>
            </a:r>
            <a:r>
              <a:rPr lang="ru-RU" sz="2400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Monotype Corsiva" pitchFamily="66" charset="0"/>
                <a:cs typeface="Times New Roman" pitchFamily="18" charset="0"/>
              </a:rPr>
              <a:t>  </a:t>
            </a:r>
            <a:r>
              <a:rPr lang="en-US" sz="2400" u="sng" dirty="0" smtClean="0">
                <a:hlinkClick r:id="rId3"/>
              </a:rPr>
              <a:t>https</a:t>
            </a:r>
            <a:r>
              <a:rPr lang="en-US" sz="2400" u="sng" dirty="0">
                <a:hlinkClick r:id="rId3"/>
              </a:rPr>
              <a:t>://wordwall.net/play/28563/437/179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ru-RU" sz="2400" dirty="0" smtClean="0">
                <a:latin typeface="Monotype Corsiva" pitchFamily="66" charset="0"/>
                <a:cs typeface="Times New Roman" pitchFamily="18" charset="0"/>
              </a:rPr>
              <a:t>Открываем </a:t>
            </a:r>
            <a:r>
              <a:rPr lang="ru-RU" sz="2400" dirty="0">
                <a:latin typeface="Monotype Corsiva" pitchFamily="66" charset="0"/>
                <a:cs typeface="Times New Roman" pitchFamily="18" charset="0"/>
              </a:rPr>
              <a:t>страницу игры, знакомимся с инструкцией и включаемся в игру. </a:t>
            </a:r>
            <a:br>
              <a:rPr lang="ru-RU" sz="2400" dirty="0"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latin typeface="Monotype Corsiva" pitchFamily="66" charset="0"/>
                <a:cs typeface="Times New Roman" pitchFamily="18" charset="0"/>
              </a:rPr>
              <a:t>Правила </a:t>
            </a:r>
            <a:r>
              <a:rPr lang="ru-RU" sz="2400" b="1" dirty="0">
                <a:latin typeface="Monotype Corsiva" pitchFamily="66" charset="0"/>
                <a:cs typeface="Times New Roman" pitchFamily="18" charset="0"/>
              </a:rPr>
              <a:t>игры</a:t>
            </a:r>
            <a:r>
              <a:rPr lang="ru-RU" sz="2400" dirty="0">
                <a:latin typeface="Monotype Corsiva" pitchFamily="66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Monotype Corsiva" pitchFamily="66" charset="0"/>
                <a:cs typeface="Times New Roman" pitchFamily="18" charset="0"/>
              </a:rPr>
              <a:t>  Детям </a:t>
            </a:r>
            <a:r>
              <a:rPr lang="ru-RU" sz="2400" dirty="0">
                <a:latin typeface="Monotype Corsiva" pitchFamily="66" charset="0"/>
                <a:cs typeface="Times New Roman" pitchFamily="18" charset="0"/>
              </a:rPr>
              <a:t>необходимо поочерёдно открывать </a:t>
            </a:r>
            <a:r>
              <a:rPr lang="ru-RU" sz="2400" dirty="0" smtClean="0">
                <a:latin typeface="Monotype Corsiva" pitchFamily="66" charset="0"/>
                <a:cs typeface="Times New Roman" pitchFamily="18" charset="0"/>
              </a:rPr>
              <a:t>16 окошечек, </a:t>
            </a:r>
            <a:r>
              <a:rPr lang="ru-RU" sz="2400" dirty="0">
                <a:latin typeface="Monotype Corsiva" pitchFamily="66" charset="0"/>
                <a:cs typeface="Times New Roman" pitchFamily="18" charset="0"/>
              </a:rPr>
              <a:t>на которых </a:t>
            </a:r>
            <a:r>
              <a:rPr lang="ru-RU" sz="2400" dirty="0" smtClean="0">
                <a:latin typeface="Monotype Corsiva" pitchFamily="66" charset="0"/>
                <a:cs typeface="Times New Roman" pitchFamily="18" charset="0"/>
              </a:rPr>
              <a:t>изображены элементы Городецкой росписи и Урало – Сибирской росписи. Когда окошечко с элементом той или иной росписи открывается появляются две картинки: одна с изображением изделия с Городецкой росписью, вторая с Урало- Сибирской росписью.  Ребенку необходимо выбрать одну из картинок, то есть определить элемент какой росписи открылся в окошке.  </a:t>
            </a:r>
            <a:r>
              <a:rPr lang="ru-RU" sz="2400" dirty="0">
                <a:latin typeface="Monotype Corsiva" pitchFamily="66" charset="0"/>
                <a:cs typeface="Times New Roman" pitchFamily="18" charset="0"/>
              </a:rPr>
              <a:t>Если ребенок не правильно </a:t>
            </a:r>
            <a:r>
              <a:rPr lang="ru-RU" sz="2400" dirty="0" smtClean="0">
                <a:latin typeface="Monotype Corsiva" pitchFamily="66" charset="0"/>
                <a:cs typeface="Times New Roman" pitchFamily="18" charset="0"/>
              </a:rPr>
              <a:t>определяет роспись </a:t>
            </a:r>
            <a:r>
              <a:rPr lang="ru-RU" sz="2400" dirty="0">
                <a:latin typeface="Monotype Corsiva" pitchFamily="66" charset="0"/>
                <a:cs typeface="Times New Roman" pitchFamily="18" charset="0"/>
              </a:rPr>
              <a:t>и </a:t>
            </a:r>
            <a:r>
              <a:rPr lang="ru-RU" sz="2400" dirty="0" smtClean="0">
                <a:latin typeface="Monotype Corsiva" pitchFamily="66" charset="0"/>
                <a:cs typeface="Times New Roman" pitchFamily="18" charset="0"/>
              </a:rPr>
              <a:t>нажимает на другую картинку , </a:t>
            </a:r>
            <a:r>
              <a:rPr lang="ru-RU" sz="2400" dirty="0">
                <a:latin typeface="Monotype Corsiva" pitchFamily="66" charset="0"/>
                <a:cs typeface="Times New Roman" pitchFamily="18" charset="0"/>
              </a:rPr>
              <a:t>то появляется красный крестик и звучит характерный звук. В концы игры можно проверить ответы, выяснить ошибки и записать ребенка в таблицу лидеров</a:t>
            </a:r>
            <a:r>
              <a:rPr lang="ru-RU" sz="2400" dirty="0">
                <a:latin typeface="Monotype Corsiva" pitchFamily="66" charset="0"/>
              </a:rPr>
              <a:t>.</a:t>
            </a:r>
            <a:br>
              <a:rPr lang="ru-RU" sz="2400" dirty="0">
                <a:latin typeface="Monotype Corsiva" pitchFamily="66" charset="0"/>
              </a:rPr>
            </a:br>
            <a:endParaRPr lang="ru-RU" sz="2400" dirty="0" smtClean="0">
              <a:latin typeface="Monotype Corsiva" pitchFamily="66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6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264" y="365125"/>
            <a:ext cx="10737668" cy="2267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latin typeface="Monotype Corsiva" panose="03010101010201010101" pitchFamily="66" charset="0"/>
              </a:rPr>
              <a:t>Откройте </a:t>
            </a:r>
            <a:r>
              <a:rPr lang="ru-RU" sz="3600" dirty="0" smtClean="0">
                <a:latin typeface="Monotype Corsiva" panose="03010101010201010101" pitchFamily="66" charset="0"/>
              </a:rPr>
              <a:t>окошко. Если роспись </a:t>
            </a:r>
            <a:r>
              <a:rPr lang="ru-RU" sz="3600" dirty="0">
                <a:latin typeface="Monotype Corsiva" panose="03010101010201010101" pitchFamily="66" charset="0"/>
              </a:rPr>
              <a:t>выбрали не правильно , то картинка закрывается и ребенку необходимо будет открывать это окошечко  столько раз. пока не найдет правильный ответ</a:t>
            </a:r>
            <a:r>
              <a:rPr lang="ru-RU" sz="4800" dirty="0">
                <a:latin typeface="Monotype Corsiva" panose="03010101010201010101" pitchFamily="66" charset="0"/>
              </a:rPr>
              <a:t>. </a:t>
            </a:r>
            <a:r>
              <a:rPr lang="ru-RU" sz="3600" dirty="0">
                <a:latin typeface="Monotype Corsiva" panose="03010101010201010101" pitchFamily="66" charset="0"/>
              </a:rPr>
              <a:t>В конце игры можно проверить ответы, выяснить ошибки.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03" y="2736302"/>
            <a:ext cx="2072343" cy="331868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451" y="2697474"/>
            <a:ext cx="2037806" cy="33310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7"/>
          <a:stretch/>
        </p:blipFill>
        <p:spPr>
          <a:xfrm>
            <a:off x="5029201" y="2730132"/>
            <a:ext cx="2076994" cy="33310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929" y="2632157"/>
            <a:ext cx="2045699" cy="33310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1"/>
          <a:stretch/>
        </p:blipFill>
        <p:spPr>
          <a:xfrm>
            <a:off x="7325541" y="2730132"/>
            <a:ext cx="2008959" cy="329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9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latin typeface="Monotype Corsiva" panose="03010101010201010101" pitchFamily="66" charset="0"/>
              </a:rPr>
              <a:t>Открываем окошечко, </a:t>
            </a:r>
            <a:r>
              <a:rPr lang="ru-RU" sz="4800" dirty="0">
                <a:latin typeface="Monotype Corsiva" panose="03010101010201010101" pitchFamily="66" charset="0"/>
              </a:rPr>
              <a:t>выбираем </a:t>
            </a:r>
            <a:r>
              <a:rPr lang="ru-RU" sz="4800" dirty="0" smtClean="0">
                <a:latin typeface="Monotype Corsiva" panose="03010101010201010101" pitchFamily="66" charset="0"/>
              </a:rPr>
              <a:t>роспись Записываем </a:t>
            </a:r>
            <a:r>
              <a:rPr lang="ru-RU" sz="4800" dirty="0">
                <a:latin typeface="Monotype Corsiva" panose="03010101010201010101" pitchFamily="66" charset="0"/>
              </a:rPr>
              <a:t>результаты в таблицу лидеров</a:t>
            </a:r>
            <a:endParaRPr lang="ru-RU" sz="4800" dirty="0"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46" y="2353580"/>
            <a:ext cx="2001592" cy="388819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94" y="2338250"/>
            <a:ext cx="2017658" cy="39188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331" y="2364375"/>
            <a:ext cx="1998617" cy="38927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8"/>
          <a:stretch/>
        </p:blipFill>
        <p:spPr>
          <a:xfrm>
            <a:off x="7505072" y="2338247"/>
            <a:ext cx="1919317" cy="38927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263" y="2338247"/>
            <a:ext cx="1894115" cy="389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72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61703"/>
            <a:ext cx="10515600" cy="118871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latin typeface="Monotype Corsiva" panose="03010101010201010101" pitchFamily="66" charset="0"/>
              </a:rPr>
              <a:t>Викторина </a:t>
            </a:r>
            <a:r>
              <a:rPr lang="ru-RU" sz="4800" dirty="0">
                <a:latin typeface="Monotype Corsiva" panose="03010101010201010101" pitchFamily="66" charset="0"/>
              </a:rPr>
              <a:t>«Народные промыслы России»</a:t>
            </a:r>
            <a:br>
              <a:rPr lang="ru-RU" sz="4800" dirty="0">
                <a:latin typeface="Monotype Corsiva" panose="03010101010201010101" pitchFamily="66" charset="0"/>
              </a:rPr>
            </a:br>
            <a:endParaRPr lang="ru-RU" sz="48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75582"/>
            <a:ext cx="10612902" cy="47548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>
                <a:latin typeface="Monotype Corsiva" pitchFamily="66" charset="0"/>
                <a:cs typeface="Times New Roman" pitchFamily="18" charset="0"/>
              </a:rPr>
              <a:t>Работа с ресурсом</a:t>
            </a:r>
            <a:r>
              <a:rPr lang="ru-RU" sz="2400" dirty="0">
                <a:latin typeface="Monotype Corsiva" pitchFamily="66" charset="0"/>
                <a:cs typeface="Times New Roman" pitchFamily="18" charset="0"/>
              </a:rPr>
              <a:t>   </a:t>
            </a:r>
            <a:endParaRPr lang="ru-RU" sz="2400" u="sng" dirty="0" smtClean="0"/>
          </a:p>
          <a:p>
            <a:pPr marL="0" indent="0">
              <a:buNone/>
            </a:pPr>
            <a:r>
              <a:rPr lang="en-US" sz="2400" u="sng" dirty="0">
                <a:hlinkClick r:id="rId3"/>
              </a:rPr>
              <a:t>https://wordwall.net/play/28903/709/844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Monotype Corsiva" pitchFamily="66" charset="0"/>
                <a:cs typeface="Times New Roman" pitchFamily="18" charset="0"/>
              </a:rPr>
              <a:t>Открываем </a:t>
            </a:r>
            <a:r>
              <a:rPr lang="ru-RU" sz="2400" dirty="0">
                <a:latin typeface="Monotype Corsiva" pitchFamily="66" charset="0"/>
                <a:cs typeface="Times New Roman" pitchFamily="18" charset="0"/>
              </a:rPr>
              <a:t>страницу игры, знакомимся с инструкцией и включаемся в игру. </a:t>
            </a:r>
            <a:br>
              <a:rPr lang="ru-RU" sz="2400" dirty="0"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latin typeface="Monotype Corsiva" pitchFamily="66" charset="0"/>
                <a:cs typeface="Times New Roman" pitchFamily="18" charset="0"/>
              </a:rPr>
              <a:t>Правила </a:t>
            </a:r>
            <a:r>
              <a:rPr lang="ru-RU" sz="2400" b="1" dirty="0">
                <a:latin typeface="Monotype Corsiva" pitchFamily="66" charset="0"/>
                <a:cs typeface="Times New Roman" pitchFamily="18" charset="0"/>
              </a:rPr>
              <a:t>игры</a:t>
            </a:r>
            <a:r>
              <a:rPr lang="ru-RU" sz="2400" dirty="0">
                <a:latin typeface="Monotype Corsiva" pitchFamily="66" charset="0"/>
                <a:cs typeface="Times New Roman" pitchFamily="18" charset="0"/>
              </a:rPr>
              <a:t>:  </a:t>
            </a:r>
            <a:r>
              <a:rPr lang="ru-RU" sz="24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Monotype Corsiva" pitchFamily="66" charset="0"/>
              </a:rPr>
              <a:t>Детям </a:t>
            </a:r>
            <a:r>
              <a:rPr lang="ru-RU" sz="2400" dirty="0">
                <a:latin typeface="Monotype Corsiva" pitchFamily="66" charset="0"/>
              </a:rPr>
              <a:t>необходимо 7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>
                <a:latin typeface="Monotype Corsiva" pitchFamily="66" charset="0"/>
              </a:rPr>
              <a:t>картинок, на которых изображены </a:t>
            </a:r>
            <a:r>
              <a:rPr lang="ru-RU" sz="2400" dirty="0" smtClean="0">
                <a:latin typeface="Monotype Corsiva" pitchFamily="66" charset="0"/>
              </a:rPr>
              <a:t>изделия народных промыслов (Дымковская игрушка, Богородская игрушка, Семеновская матрешка, Урало-Сибирская роспись, Городецкая роспись, </a:t>
            </a:r>
            <a:r>
              <a:rPr lang="ru-RU" sz="2400" dirty="0" err="1" smtClean="0">
                <a:latin typeface="Monotype Corsiva" pitchFamily="66" charset="0"/>
              </a:rPr>
              <a:t>Жостовская</a:t>
            </a:r>
            <a:r>
              <a:rPr lang="ru-RU" sz="2400" dirty="0" smtClean="0">
                <a:latin typeface="Monotype Corsiva" pitchFamily="66" charset="0"/>
              </a:rPr>
              <a:t> роспись, Гжель) , соотнести с названием этих промыслов.</a:t>
            </a:r>
            <a:r>
              <a:rPr lang="ru-RU" sz="24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dirty="0">
                <a:latin typeface="Monotype Corsiva" pitchFamily="66" charset="0"/>
                <a:cs typeface="Times New Roman" pitchFamily="18" charset="0"/>
              </a:rPr>
              <a:t>Если ребенок не правильно определяет роспись и нажимает на другую </a:t>
            </a:r>
            <a:r>
              <a:rPr lang="ru-RU" sz="2400" dirty="0" smtClean="0">
                <a:latin typeface="Monotype Corsiva" pitchFamily="66" charset="0"/>
                <a:cs typeface="Times New Roman" pitchFamily="18" charset="0"/>
              </a:rPr>
              <a:t>строку </a:t>
            </a:r>
            <a:r>
              <a:rPr lang="ru-RU" sz="2400" dirty="0">
                <a:latin typeface="Monotype Corsiva" pitchFamily="66" charset="0"/>
                <a:cs typeface="Times New Roman" pitchFamily="18" charset="0"/>
              </a:rPr>
              <a:t>, то появляется красный крестик и звучит характерный звук. Если ребенок ещё не умеет читать, </a:t>
            </a:r>
            <a:r>
              <a:rPr lang="ru-RU" sz="2400" dirty="0" smtClean="0">
                <a:latin typeface="Monotype Corsiva" pitchFamily="66" charset="0"/>
                <a:cs typeface="Times New Roman" pitchFamily="18" charset="0"/>
              </a:rPr>
              <a:t>то  </a:t>
            </a:r>
            <a:r>
              <a:rPr lang="ru-RU" sz="2400" dirty="0">
                <a:latin typeface="Monotype Corsiva" pitchFamily="66" charset="0"/>
                <a:cs typeface="Times New Roman" pitchFamily="18" charset="0"/>
              </a:rPr>
              <a:t>педагог или родитель  должны помочь выбрать нужную </a:t>
            </a:r>
            <a:r>
              <a:rPr lang="ru-RU" sz="2400" dirty="0" smtClean="0">
                <a:latin typeface="Monotype Corsiva" pitchFamily="66" charset="0"/>
                <a:cs typeface="Times New Roman" pitchFamily="18" charset="0"/>
              </a:rPr>
              <a:t>карточку </a:t>
            </a:r>
            <a:r>
              <a:rPr lang="ru-RU" sz="2400" dirty="0">
                <a:latin typeface="Monotype Corsiva" pitchFamily="66" charset="0"/>
                <a:cs typeface="Times New Roman" pitchFamily="18" charset="0"/>
              </a:rPr>
              <a:t>с </a:t>
            </a:r>
            <a:r>
              <a:rPr lang="ru-RU" sz="2400" dirty="0" smtClean="0">
                <a:latin typeface="Monotype Corsiva" pitchFamily="66" charset="0"/>
                <a:cs typeface="Times New Roman" pitchFamily="18" charset="0"/>
              </a:rPr>
              <a:t>названием росписи или игрушки. В </a:t>
            </a:r>
            <a:r>
              <a:rPr lang="ru-RU" sz="2400" dirty="0">
                <a:latin typeface="Monotype Corsiva" pitchFamily="66" charset="0"/>
                <a:cs typeface="Times New Roman" pitchFamily="18" charset="0"/>
              </a:rPr>
              <a:t>концы игры можно проверить ответы, выяснить ошибки и записать ребенка в таблицу лидеров</a:t>
            </a:r>
            <a:r>
              <a:rPr lang="ru-RU" sz="2400" dirty="0">
                <a:latin typeface="Monotype Corsiva" pitchFamily="66" charset="0"/>
              </a:rPr>
              <a:t>.</a:t>
            </a:r>
          </a:p>
          <a:p>
            <a:pPr marL="0" indent="0">
              <a:buNone/>
            </a:pPr>
            <a:r>
              <a:rPr lang="ru-RU" sz="2400" dirty="0">
                <a:latin typeface="Monotype Corsiva" pitchFamily="66" charset="0"/>
              </a:rPr>
              <a:t/>
            </a:r>
            <a:br>
              <a:rPr lang="ru-RU" sz="2400" dirty="0">
                <a:latin typeface="Monotype Corsiva" pitchFamily="66" charset="0"/>
              </a:rPr>
            </a:br>
            <a:r>
              <a:rPr lang="ru-RU" sz="2400" dirty="0">
                <a:latin typeface="Monotype Corsiva" pitchFamily="66" charset="0"/>
              </a:rPr>
              <a:t/>
            </a:r>
            <a:br>
              <a:rPr lang="ru-RU" sz="2400" dirty="0">
                <a:latin typeface="Monotype Corsiva" pitchFamily="66" charset="0"/>
              </a:rPr>
            </a:br>
            <a:endParaRPr lang="ru-RU" sz="2400" dirty="0">
              <a:latin typeface="Monotype Corsiva" pitchFamily="66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ru-RU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00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6079" y="365125"/>
            <a:ext cx="8216537" cy="168574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Monotype Corsiva" panose="03010101010201010101" pitchFamily="66" charset="0"/>
              </a:rPr>
              <a:t>Открываем </a:t>
            </a:r>
            <a:r>
              <a:rPr lang="ru-RU" sz="4000" dirty="0">
                <a:latin typeface="Monotype Corsiva" panose="03010101010201010101" pitchFamily="66" charset="0"/>
              </a:rPr>
              <a:t>картинку, выбираем </a:t>
            </a:r>
            <a:r>
              <a:rPr lang="ru-RU" sz="4000" dirty="0" smtClean="0">
                <a:latin typeface="Monotype Corsiva" panose="03010101010201010101" pitchFamily="66" charset="0"/>
              </a:rPr>
              <a:t>к какому народному промыслу  она относится.</a:t>
            </a:r>
            <a:endParaRPr lang="ru-RU" sz="4000" dirty="0"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36" b="9555"/>
          <a:stretch/>
        </p:blipFill>
        <p:spPr>
          <a:xfrm>
            <a:off x="828854" y="548639"/>
            <a:ext cx="2280105" cy="232518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3"/>
          <a:stretch/>
        </p:blipFill>
        <p:spPr>
          <a:xfrm>
            <a:off x="516529" y="3180806"/>
            <a:ext cx="2043791" cy="30697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/>
          <a:stretch/>
        </p:blipFill>
        <p:spPr>
          <a:xfrm>
            <a:off x="2717075" y="3180806"/>
            <a:ext cx="2050868" cy="30697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4"/>
          <a:stretch/>
        </p:blipFill>
        <p:spPr>
          <a:xfrm>
            <a:off x="4954361" y="2050869"/>
            <a:ext cx="2239736" cy="35269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3"/>
          <a:stretch/>
        </p:blipFill>
        <p:spPr>
          <a:xfrm>
            <a:off x="7335339" y="2063931"/>
            <a:ext cx="2082982" cy="352697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4" b="1"/>
          <a:stretch/>
        </p:blipFill>
        <p:spPr>
          <a:xfrm>
            <a:off x="9542960" y="2050869"/>
            <a:ext cx="2030731" cy="352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44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99469" cy="1751058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Monotype Corsiva" panose="03010101010201010101" pitchFamily="66" charset="0"/>
              </a:rPr>
              <a:t>Проверяем ответы. Записываем </a:t>
            </a:r>
            <a:r>
              <a:rPr lang="ru-RU" sz="4800" dirty="0">
                <a:latin typeface="Monotype Corsiva" panose="03010101010201010101" pitchFamily="66" charset="0"/>
              </a:rPr>
              <a:t>результаты в таблицу лидеров</a:t>
            </a:r>
            <a:endParaRPr lang="ru-RU" sz="4800" dirty="0"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1" b="38081"/>
          <a:stretch/>
        </p:blipFill>
        <p:spPr>
          <a:xfrm>
            <a:off x="1240971" y="2312125"/>
            <a:ext cx="3138941" cy="386660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4" b="35810"/>
          <a:stretch/>
        </p:blipFill>
        <p:spPr>
          <a:xfrm>
            <a:off x="4840333" y="2272938"/>
            <a:ext cx="3086100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138</Words>
  <Application>Microsoft Office PowerPoint</Application>
  <PresentationFormat>Произвольный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Муниципальный конкурс дидактических игр и пособий по  ознакомлению  дошкольников с народным творчеством Серия обучающих игр по ознакомлению детей с народными промыслами.  Обучающие игры  «Выбери правильно элемент росписи»,  «Викторина «Народные промыслы России», . Вид ресурса: обучающая игра на сайте https://wordwall.net</vt:lpstr>
      <vt:lpstr>Серия обучающих игр по ознакомлению детей с народными промыслами.  </vt:lpstr>
      <vt:lpstr>Ссылки на игры: </vt:lpstr>
      <vt:lpstr>«Выбери правильно элемент росписи» </vt:lpstr>
      <vt:lpstr>Откройте окошко. Если роспись выбрали не правильно , то картинка закрывается и ребенку необходимо будет открывать это окошечко  столько раз. пока не найдет правильный ответ. В конце игры можно проверить ответы, выяснить ошибки.</vt:lpstr>
      <vt:lpstr>Открываем окошечко, выбираем роспись Записываем результаты в таблицу лидеров</vt:lpstr>
      <vt:lpstr>Викторина «Народные промыслы России» </vt:lpstr>
      <vt:lpstr>Открываем картинку, выбираем к какому народному промыслу  она относится.</vt:lpstr>
      <vt:lpstr>Проверяем ответы. Записываем результаты в таблицу лидеров</vt:lpstr>
      <vt:lpstr>Источники:  https://wordwall.net/ru/ Иллюстрации предоставлены автоматически системой  Bing на сервисе https://wordwall.net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Михаил Успех</dc:creator>
  <cp:lastModifiedBy>User</cp:lastModifiedBy>
  <cp:revision>42</cp:revision>
  <dcterms:created xsi:type="dcterms:W3CDTF">2019-01-06T10:50:02Z</dcterms:created>
  <dcterms:modified xsi:type="dcterms:W3CDTF">2024-01-23T19:35:47Z</dcterms:modified>
</cp:coreProperties>
</file>