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5"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7" r:id="rId30"/>
    <p:sldId id="284" r:id="rId31"/>
    <p:sldId id="286" r:id="rId32"/>
    <p:sldId id="287" r:id="rId33"/>
    <p:sldId id="288" r:id="rId34"/>
    <p:sldId id="289" r:id="rId35"/>
    <p:sldId id="290" r:id="rId36"/>
    <p:sldId id="291" r:id="rId37"/>
    <p:sldId id="292" r:id="rId38"/>
    <p:sldId id="293" r:id="rId39"/>
    <p:sldId id="295" r:id="rId40"/>
    <p:sldId id="296"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4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298A1-5F8E-4447-8064-429FB27327E6}" type="datetimeFigureOut">
              <a:rPr lang="ru-RU" smtClean="0"/>
              <a:t>12.01.2022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8169E-CF24-431F-8AD6-2764D6620F0F}" type="slidenum">
              <a:rPr lang="ru-RU" smtClean="0"/>
              <a:t>‹#›</a:t>
            </a:fld>
            <a:endParaRPr lang="ru-RU"/>
          </a:p>
        </p:txBody>
      </p:sp>
    </p:spTree>
    <p:extLst>
      <p:ext uri="{BB962C8B-B14F-4D97-AF65-F5344CB8AC3E}">
        <p14:creationId xmlns:p14="http://schemas.microsoft.com/office/powerpoint/2010/main" val="76410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C8169E-CF24-431F-8AD6-2764D6620F0F}" type="slidenum">
              <a:rPr lang="ru-RU" smtClean="0"/>
              <a:t>2</a:t>
            </a:fld>
            <a:endParaRPr lang="ru-RU"/>
          </a:p>
        </p:txBody>
      </p:sp>
    </p:spTree>
    <p:extLst>
      <p:ext uri="{BB962C8B-B14F-4D97-AF65-F5344CB8AC3E}">
        <p14:creationId xmlns:p14="http://schemas.microsoft.com/office/powerpoint/2010/main" val="126059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C8169E-CF24-431F-8AD6-2764D6620F0F}" type="slidenum">
              <a:rPr lang="ru-RU" smtClean="0"/>
              <a:t>5</a:t>
            </a:fld>
            <a:endParaRPr lang="ru-RU"/>
          </a:p>
        </p:txBody>
      </p:sp>
    </p:spTree>
    <p:extLst>
      <p:ext uri="{BB962C8B-B14F-4D97-AF65-F5344CB8AC3E}">
        <p14:creationId xmlns:p14="http://schemas.microsoft.com/office/powerpoint/2010/main" val="56457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C8169E-CF24-431F-8AD6-2764D6620F0F}" type="slidenum">
              <a:rPr lang="ru-RU" smtClean="0"/>
              <a:t>14</a:t>
            </a:fld>
            <a:endParaRPr lang="ru-RU"/>
          </a:p>
        </p:txBody>
      </p:sp>
    </p:spTree>
    <p:extLst>
      <p:ext uri="{BB962C8B-B14F-4D97-AF65-F5344CB8AC3E}">
        <p14:creationId xmlns:p14="http://schemas.microsoft.com/office/powerpoint/2010/main" val="272692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C8169E-CF24-431F-8AD6-2764D6620F0F}" type="slidenum">
              <a:rPr lang="ru-RU" smtClean="0"/>
              <a:t>15</a:t>
            </a:fld>
            <a:endParaRPr lang="ru-RU"/>
          </a:p>
        </p:txBody>
      </p:sp>
    </p:spTree>
    <p:extLst>
      <p:ext uri="{BB962C8B-B14F-4D97-AF65-F5344CB8AC3E}">
        <p14:creationId xmlns:p14="http://schemas.microsoft.com/office/powerpoint/2010/main" val="379760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37A8D6-BE79-46F3-96CD-8D7135D62CA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ADDC1D1B-4D24-440C-B569-63A0CD0B2F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80B1E3A2-7910-4717-839C-FA64D98DB3DA}"/>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CCF8BC09-F93F-4A4F-ADCB-F3657FC315A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A61B9EB-252F-4F42-9BC9-E8A39DA04C61}"/>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67744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C7D1574-2BFC-4948-A0DB-BBCD1F0CD2F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2324D749-6500-4665-A9E5-1307AC8025C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48ED855-D188-4F29-8ABC-F9DDE4F44E95}"/>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078289CF-630E-48CB-9A50-BA8ADF555B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E8D22AD-5ED1-46D1-A8CF-E1622C6CB2B1}"/>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296593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C76CC06F-AC72-496A-B960-57ACA334842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948611A3-FE85-4F36-9F07-EB469678C5E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2105EFB-8E31-4B41-90C3-0EEE7B2129DC}"/>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A05DC42D-4178-4482-81F5-7A350266DCE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1C2BAEA-E6AA-4ABF-8245-3A6F5371534D}"/>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244599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869DFEA-0D20-4372-850A-C17BF6D9A19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CE66D05F-F956-45AD-83BC-B99252C1409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6CD006D-E65B-4F73-8010-B8BC0FF6CDF4}"/>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55DE1A56-6A3B-4A1C-9D9A-DD7C5B502F5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4A57EEA-19EE-4A73-AAB2-F84AB8D0E3C2}"/>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134450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7833FB-563B-46AB-9280-17A19846504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9D1F41D-4352-4E4B-BB5F-75F6B5DA8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80346A6-6AAE-49E2-8A19-C9A3963B832C}"/>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2BC96E7A-AEC5-473F-AE5A-F14B93F693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0C3AFB5-62C4-46CD-AF9B-8FF01181FD9F}"/>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384833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729534C-62A4-4D48-815B-652EA0ECE3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02EB347-92B8-4DB3-B249-BD8591B41FC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2F628A89-D7BB-4BCB-9431-1C7D8E84426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6932A9B9-D602-48D5-A1BF-61B15576E1BD}"/>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6" name="Нижний колонтитул 5">
            <a:extLst>
              <a:ext uri="{FF2B5EF4-FFF2-40B4-BE49-F238E27FC236}">
                <a16:creationId xmlns:a16="http://schemas.microsoft.com/office/drawing/2014/main" xmlns="" id="{856EB4A4-E6A1-41BA-A2E7-6482721F7B0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AEF1DE2-9EDC-47EC-B658-452443DE1452}"/>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148352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67910F-79F5-4D76-9D80-24FD42FB57E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17BE5B73-A0D5-4A58-BDC9-480B7F292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A74ED3DA-03BA-4F84-AAF7-C1F2DBC77DB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F590E184-3A96-4967-87C2-CA38EBC9B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726F1F8B-B02E-4932-9C5D-890892C2686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030CBB77-D051-4E2F-BF0F-885B0064FA61}"/>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8" name="Нижний колонтитул 7">
            <a:extLst>
              <a:ext uri="{FF2B5EF4-FFF2-40B4-BE49-F238E27FC236}">
                <a16:creationId xmlns:a16="http://schemas.microsoft.com/office/drawing/2014/main" xmlns="" id="{B17ED6C2-471F-4256-9F34-47948B2C494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46E99A09-E3C0-40EE-8E15-BAE38FBAB307}"/>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124191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2D94467-75CA-4822-B258-60C15441A4C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CE8B13D3-173B-4B50-B617-6B8C7C5EB82B}"/>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4" name="Нижний колонтитул 3">
            <a:extLst>
              <a:ext uri="{FF2B5EF4-FFF2-40B4-BE49-F238E27FC236}">
                <a16:creationId xmlns:a16="http://schemas.microsoft.com/office/drawing/2014/main" xmlns="" id="{680ACEDA-0684-4A11-8643-C83CEF94E82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A2956FD2-AC03-4DE2-B21E-1C5D620DD732}"/>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8134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2CAF42F1-4493-4BC5-88D1-915EF9AC308E}"/>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3" name="Нижний колонтитул 2">
            <a:extLst>
              <a:ext uri="{FF2B5EF4-FFF2-40B4-BE49-F238E27FC236}">
                <a16:creationId xmlns:a16="http://schemas.microsoft.com/office/drawing/2014/main" xmlns="" id="{2F2622A9-E031-443F-9139-1810961078E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277C4257-680D-4ECF-8624-2073B80A4ACE}"/>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125393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58B4EBF-2D0C-437B-8B0F-4493E2C42A8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4CDFAC9E-C1CA-4970-A2CC-9466DE472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0716E58-B7BD-4999-957A-578EEB7A0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15B693C-A59C-44BC-81EE-1D274A9D81C4}"/>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6" name="Нижний колонтитул 5">
            <a:extLst>
              <a:ext uri="{FF2B5EF4-FFF2-40B4-BE49-F238E27FC236}">
                <a16:creationId xmlns:a16="http://schemas.microsoft.com/office/drawing/2014/main" xmlns="" id="{E1315B05-BC40-4E19-9BC2-4D61517750A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F42B5E59-CF6E-4F30-9048-AFC9B4929A17}"/>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314941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C670176-9069-44E3-AD79-1671048DFF1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5D2095EA-2D14-49FA-9D37-A8CC994DF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7920B422-E820-4E34-AB0B-B323C55BC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A69E922-2029-4E68-B40C-65081172842B}"/>
              </a:ext>
            </a:extLst>
          </p:cNvPr>
          <p:cNvSpPr>
            <a:spLocks noGrp="1"/>
          </p:cNvSpPr>
          <p:nvPr>
            <p:ph type="dt" sz="half" idx="10"/>
          </p:nvPr>
        </p:nvSpPr>
        <p:spPr/>
        <p:txBody>
          <a:bodyPr/>
          <a:lstStyle/>
          <a:p>
            <a:fld id="{587A2372-C623-4ED6-89B3-72DD285A6C41}" type="datetimeFigureOut">
              <a:rPr lang="ru-RU" smtClean="0"/>
              <a:t>12.01.2022</a:t>
            </a:fld>
            <a:endParaRPr lang="ru-RU"/>
          </a:p>
        </p:txBody>
      </p:sp>
      <p:sp>
        <p:nvSpPr>
          <p:cNvPr id="6" name="Нижний колонтитул 5">
            <a:extLst>
              <a:ext uri="{FF2B5EF4-FFF2-40B4-BE49-F238E27FC236}">
                <a16:creationId xmlns:a16="http://schemas.microsoft.com/office/drawing/2014/main" xmlns="" id="{93396DF1-0A14-472B-A481-082C6612E22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6D66870-CDA1-42C0-995C-4A09FF81581F}"/>
              </a:ext>
            </a:extLst>
          </p:cNvPr>
          <p:cNvSpPr>
            <a:spLocks noGrp="1"/>
          </p:cNvSpPr>
          <p:nvPr>
            <p:ph type="sldNum" sz="quarter" idx="12"/>
          </p:nvPr>
        </p:nvSpPr>
        <p:spPr/>
        <p:txBody>
          <a:bodyPr/>
          <a:lstStyle/>
          <a:p>
            <a:fld id="{7A37A77B-7444-4C06-A9B2-55852E54EB9C}" type="slidenum">
              <a:rPr lang="ru-RU" smtClean="0"/>
              <a:t>‹#›</a:t>
            </a:fld>
            <a:endParaRPr lang="ru-RU"/>
          </a:p>
        </p:txBody>
      </p:sp>
    </p:spTree>
    <p:extLst>
      <p:ext uri="{BB962C8B-B14F-4D97-AF65-F5344CB8AC3E}">
        <p14:creationId xmlns:p14="http://schemas.microsoft.com/office/powerpoint/2010/main" val="295329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E87BA7-A78A-402C-ACB0-13F438426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CDE72726-7215-483B-97A7-18C55C815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655F3AA-2880-48DA-A89D-48FE0FDFB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A2372-C623-4ED6-89B3-72DD285A6C41}" type="datetimeFigureOut">
              <a:rPr lang="ru-RU" smtClean="0"/>
              <a:t>12.01.2022</a:t>
            </a:fld>
            <a:endParaRPr lang="ru-RU"/>
          </a:p>
        </p:txBody>
      </p:sp>
      <p:sp>
        <p:nvSpPr>
          <p:cNvPr id="5" name="Нижний колонтитул 4">
            <a:extLst>
              <a:ext uri="{FF2B5EF4-FFF2-40B4-BE49-F238E27FC236}">
                <a16:creationId xmlns:a16="http://schemas.microsoft.com/office/drawing/2014/main" xmlns="" id="{C5A4C631-6B8A-421C-A2AE-271FB6D71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8598FA17-5423-4A80-86D8-D3B2B81C8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7A77B-7444-4C06-A9B2-55852E54EB9C}" type="slidenum">
              <a:rPr lang="ru-RU" smtClean="0"/>
              <a:t>‹#›</a:t>
            </a:fld>
            <a:endParaRPr lang="ru-RU"/>
          </a:p>
        </p:txBody>
      </p:sp>
    </p:spTree>
    <p:extLst>
      <p:ext uri="{BB962C8B-B14F-4D97-AF65-F5344CB8AC3E}">
        <p14:creationId xmlns:p14="http://schemas.microsoft.com/office/powerpoint/2010/main" val="40329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ripedia.ru/articles/article/show/osmanskaia_impierii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ibliotekar.ru/2-8-99-24-obrazovanie-pri-petre-1/2.htm#_%D0%9D%D0%B0%D0%B2%D0%B8%D0%B3%D0%B0%D1%86%D0%BA%D0%B0%D1%8F_%D1%88%D0%BA%D0%BE%D0%BB%D0%B0" TargetMode="External"/><Relationship Id="rId1" Type="http://schemas.openxmlformats.org/officeDocument/2006/relationships/slideLayout" Target="../slideLayouts/slideLayout2.xml"/><Relationship Id="rId4" Type="http://schemas.openxmlformats.org/officeDocument/2006/relationships/hyperlink" Target="http://www.bibliotekar.ru/2-8-99-24-obrazovanie-pri-petre-1/2.htm#_%D0%A2%D0%B5%D0%BA%D1%81%D1%82_%D1%83%D0%BA%D0%B0%D0%B7%D0%B0_%D0%BE%D0%B1_%D0%BE%D1%81%D0%BD%D0%BE%D0%B2%D0%B0%D0%BD%D0%B8%D0%B8%20%D0%A8%D0%BA%D0%BE%D0%BB%D1%8B%20%D0%BC%D0%B0%D1%82%D0%B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adaily.com/ru/news/2017/10/2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prlib.ru/history/61949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teresnyefakty.org/poltavskaya-bitva/"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ulture.ru/s/petr-i/" TargetMode="External"/><Relationship Id="rId2" Type="http://schemas.openxmlformats.org/officeDocument/2006/relationships/hyperlink" Target="https://www.culture.ru/institutes/7616/muzei-antropologii-i-etnografii-im-petra-velikogo-ran-kunstkamera" TargetMode="External"/><Relationship Id="rId1" Type="http://schemas.openxmlformats.org/officeDocument/2006/relationships/slideLayout" Target="../slideLayouts/slideLayout2.xml"/><Relationship Id="rId5" Type="http://schemas.openxmlformats.org/officeDocument/2006/relationships/hyperlink" Target="https://www.culture.ru/s/vopros/coffe/"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1087;&#1077;&#1090;&#1088;1.&#1088;&#1091;&#1089;/%D0%B2%D0%BD%D0%B5%D1%88%D0%BD%D1%8F%D1%8F-%D0%BF%D0%BE%D0%BB%D0%B8%D1%82%D0%B8%D0%BA%D0%B0/%D0%B2%D0%BE%D0%B9%D0%BD%D1%8B-%D0%B8-%D0%BF%D0%BE%D1%85%D0%BE%D0%B4%D1%8B/%D1%81%D0%B5%D0%B2%D0%B5%D1%80%D0%BD%D0%B0%D1%8F-%D0%B2%D0%BE%D0%B9%D0%BD%D0%B0-1700-172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4F6B61-05E6-4946-9EDB-784D32BF7E33}"/>
              </a:ext>
            </a:extLst>
          </p:cNvPr>
          <p:cNvSpPr>
            <a:spLocks noGrp="1"/>
          </p:cNvSpPr>
          <p:nvPr>
            <p:ph type="ctrTitle"/>
          </p:nvPr>
        </p:nvSpPr>
        <p:spPr>
          <a:xfrm>
            <a:off x="163311" y="71021"/>
            <a:ext cx="11741091" cy="1655763"/>
          </a:xfrm>
          <a:solidFill>
            <a:schemeClr val="accent2"/>
          </a:solidFill>
        </p:spPr>
        <p:txBody>
          <a:bodyPr/>
          <a:lstStyle/>
          <a:p>
            <a:r>
              <a:rPr lang="ru-RU" dirty="0">
                <a:latin typeface="Times New Roman" panose="02020603050405020304" pitchFamily="18" charset="0"/>
                <a:cs typeface="Times New Roman" panose="02020603050405020304" pitchFamily="18" charset="0"/>
              </a:rPr>
              <a:t>Игра </a:t>
            </a:r>
            <a:br>
              <a:rPr lang="ru-RU" dirty="0">
                <a:latin typeface="Times New Roman" panose="02020603050405020304" pitchFamily="18" charset="0"/>
                <a:cs typeface="Times New Roman" panose="02020603050405020304" pitchFamily="18" charset="0"/>
              </a:rPr>
            </a:br>
            <a:r>
              <a:rPr lang="ru-RU" sz="5400" dirty="0">
                <a:latin typeface="Times New Roman" panose="02020603050405020304" pitchFamily="18" charset="0"/>
                <a:cs typeface="Times New Roman" panose="02020603050405020304" pitchFamily="18" charset="0"/>
              </a:rPr>
              <a:t>«Гордость России-Пётр Великий»</a:t>
            </a:r>
          </a:p>
        </p:txBody>
      </p:sp>
      <p:sp>
        <p:nvSpPr>
          <p:cNvPr id="3" name="Подзаголовок 2">
            <a:extLst>
              <a:ext uri="{FF2B5EF4-FFF2-40B4-BE49-F238E27FC236}">
                <a16:creationId xmlns:a16="http://schemas.microsoft.com/office/drawing/2014/main" xmlns="" id="{A1BF4127-EE22-4069-8961-4F8788BCCA63}"/>
              </a:ext>
            </a:extLst>
          </p:cNvPr>
          <p:cNvSpPr>
            <a:spLocks noGrp="1"/>
          </p:cNvSpPr>
          <p:nvPr>
            <p:ph type="subTitle" idx="1"/>
          </p:nvPr>
        </p:nvSpPr>
        <p:spPr>
          <a:xfrm>
            <a:off x="5095782" y="2183908"/>
            <a:ext cx="7096218" cy="4057094"/>
          </a:xfrm>
        </p:spPr>
        <p:txBody>
          <a:bodyPr/>
          <a:lstStyle/>
          <a:p>
            <a:r>
              <a:rPr lang="ru-RU" sz="2800" b="1" dirty="0">
                <a:latin typeface="Times New Roman" panose="02020603050405020304" pitchFamily="18" charset="0"/>
                <a:cs typeface="Times New Roman" panose="02020603050405020304" pitchFamily="18" charset="0"/>
              </a:rPr>
              <a:t>Игра-</a:t>
            </a:r>
            <a:r>
              <a:rPr lang="ru-RU" sz="2800" b="1" dirty="0" err="1">
                <a:latin typeface="Times New Roman" panose="02020603050405020304" pitchFamily="18" charset="0"/>
                <a:cs typeface="Times New Roman" panose="02020603050405020304" pitchFamily="18" charset="0"/>
              </a:rPr>
              <a:t>ходилка</a:t>
            </a:r>
            <a:endParaRPr lang="ru-RU" sz="2800" b="1" dirty="0">
              <a:latin typeface="Times New Roman" panose="02020603050405020304" pitchFamily="18" charset="0"/>
              <a:cs typeface="Times New Roman" panose="02020603050405020304" pitchFamily="18" charset="0"/>
            </a:endParaRPr>
          </a:p>
          <a:p>
            <a:pPr algn="l"/>
            <a:r>
              <a:rPr lang="ru-RU" sz="2800" b="1" dirty="0">
                <a:latin typeface="Times New Roman" panose="02020603050405020304" pitchFamily="18" charset="0"/>
                <a:cs typeface="Times New Roman" panose="02020603050405020304" pitchFamily="18" charset="0"/>
              </a:rPr>
              <a:t>Авторы:</a:t>
            </a:r>
            <a:r>
              <a:rPr lang="ru-RU" sz="2800" dirty="0">
                <a:latin typeface="Times New Roman" panose="02020603050405020304" pitchFamily="18" charset="0"/>
                <a:cs typeface="Times New Roman" panose="02020603050405020304" pitchFamily="18" charset="0"/>
              </a:rPr>
              <a:t> </a:t>
            </a:r>
          </a:p>
          <a:p>
            <a:r>
              <a:rPr lang="ru-RU" sz="2800" dirty="0">
                <a:latin typeface="Times New Roman" panose="02020603050405020304" pitchFamily="18" charset="0"/>
                <a:cs typeface="Times New Roman" panose="02020603050405020304" pitchFamily="18" charset="0"/>
              </a:rPr>
              <a:t>Амелина Александра, Мясникова Ксения,</a:t>
            </a:r>
          </a:p>
          <a:p>
            <a:r>
              <a:rPr lang="ru-RU" sz="2800" dirty="0">
                <a:latin typeface="Times New Roman" panose="02020603050405020304" pitchFamily="18" charset="0"/>
                <a:cs typeface="Times New Roman" panose="02020603050405020304" pitchFamily="18" charset="0"/>
              </a:rPr>
              <a:t>учащиеся 7Б класса, МБОУ «СОШ №17» ГО </a:t>
            </a:r>
            <a:r>
              <a:rPr lang="ru-RU" sz="2800" dirty="0" err="1">
                <a:latin typeface="Times New Roman" panose="02020603050405020304" pitchFamily="18" charset="0"/>
                <a:cs typeface="Times New Roman" panose="02020603050405020304" pitchFamily="18" charset="0"/>
              </a:rPr>
              <a:t>Рефтинский</a:t>
            </a:r>
            <a:endParaRPr lang="ru-RU" sz="2800" dirty="0">
              <a:latin typeface="Times New Roman" panose="02020603050405020304" pitchFamily="18" charset="0"/>
              <a:cs typeface="Times New Roman" panose="02020603050405020304" pitchFamily="18" charset="0"/>
            </a:endParaRPr>
          </a:p>
          <a:p>
            <a:r>
              <a:rPr lang="ru-RU" sz="2800" b="1" dirty="0">
                <a:latin typeface="Times New Roman" panose="02020603050405020304" pitchFamily="18" charset="0"/>
                <a:cs typeface="Times New Roman" panose="02020603050405020304" pitchFamily="18" charset="0"/>
              </a:rPr>
              <a:t>Руководитель:</a:t>
            </a:r>
            <a:r>
              <a:rPr lang="ru-RU" sz="2800" dirty="0">
                <a:latin typeface="Times New Roman" panose="02020603050405020304" pitchFamily="18" charset="0"/>
                <a:cs typeface="Times New Roman" panose="02020603050405020304" pitchFamily="18" charset="0"/>
              </a:rPr>
              <a:t> Разживина Евгения Игоревна</a:t>
            </a: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3447D804-D985-42C8-82B2-54617912CCF4}"/>
              </a:ext>
            </a:extLst>
          </p:cNvPr>
          <p:cNvPicPr>
            <a:picLocks noChangeAspect="1"/>
          </p:cNvPicPr>
          <p:nvPr/>
        </p:nvPicPr>
        <p:blipFill rotWithShape="1">
          <a:blip r:embed="rId2"/>
          <a:srcRect t="14628" b="14822"/>
          <a:stretch/>
        </p:blipFill>
        <p:spPr>
          <a:xfrm>
            <a:off x="278721" y="1763815"/>
            <a:ext cx="4817061" cy="487232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8420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F734C3-BC90-49F2-9940-2E751450F203}"/>
              </a:ext>
            </a:extLst>
          </p:cNvPr>
          <p:cNvSpPr>
            <a:spLocks noGrp="1"/>
          </p:cNvSpPr>
          <p:nvPr>
            <p:ph idx="1"/>
          </p:nvPr>
        </p:nvSpPr>
        <p:spPr>
          <a:xfrm>
            <a:off x="0" y="0"/>
            <a:ext cx="12064753" cy="6176963"/>
          </a:xfrm>
        </p:spPr>
        <p:txBody>
          <a:bodyPr>
            <a:normAutofit/>
          </a:bodyPr>
          <a:lstStyle/>
          <a:p>
            <a:pPr algn="just" fontAlgn="t"/>
            <a:r>
              <a:rPr lang="ru-RU" b="1" dirty="0">
                <a:highlight>
                  <a:srgbClr val="FF0000"/>
                </a:highlight>
                <a:latin typeface="Times New Roman" panose="02020603050405020304" pitchFamily="18" charset="0"/>
                <a:cs typeface="Times New Roman" panose="02020603050405020304" pitchFamily="18" charset="0"/>
              </a:rPr>
              <a:t>КОНСТАНТИНОПОЛЬСКИЙ МИР </a:t>
            </a:r>
            <a:r>
              <a:rPr lang="ru-RU" b="1" dirty="0">
                <a:latin typeface="Times New Roman" panose="02020603050405020304" pitchFamily="18" charset="0"/>
                <a:cs typeface="Times New Roman" panose="02020603050405020304" pitchFamily="18" charset="0"/>
              </a:rPr>
              <a:t>1700 ГОДА - трак­тат, за­клю­чён­ный ме­ж­ду Рос­си­ей и </a:t>
            </a:r>
            <a:r>
              <a:rPr lang="ru-RU" b="1" dirty="0">
                <a:latin typeface="Times New Roman" panose="02020603050405020304" pitchFamily="18" charset="0"/>
                <a:cs typeface="Times New Roman" panose="02020603050405020304" pitchFamily="18" charset="0"/>
                <a:hlinkClick r:id="rId2"/>
              </a:rPr>
              <a:t>Ос­ман­ской им­пе­ри­ей</a:t>
            </a:r>
            <a:r>
              <a:rPr lang="ru-RU" b="1" dirty="0">
                <a:latin typeface="Times New Roman" panose="02020603050405020304" pitchFamily="18" charset="0"/>
                <a:cs typeface="Times New Roman" panose="02020603050405020304" pitchFamily="18" charset="0"/>
              </a:rPr>
              <a:t> на 30 лет в раз­ви­тие со­гла­ше­ния о 2-лет­нем пе­ре­ми­рии, дос­тиг­ну­то­го на </a:t>
            </a:r>
            <a:r>
              <a:rPr lang="ru-RU" b="1" dirty="0" err="1">
                <a:latin typeface="Times New Roman" panose="02020603050405020304" pitchFamily="18" charset="0"/>
                <a:cs typeface="Times New Roman" panose="02020603050405020304" pitchFamily="18" charset="0"/>
              </a:rPr>
              <a:t>Кар­ло­виц­ком</a:t>
            </a:r>
            <a:r>
              <a:rPr lang="ru-RU" b="1" dirty="0">
                <a:latin typeface="Times New Roman" panose="02020603050405020304" pitchFamily="18" charset="0"/>
                <a:cs typeface="Times New Roman" panose="02020603050405020304" pitchFamily="18" charset="0"/>
              </a:rPr>
              <a:t> кон­грес­се 1698-1699 годов.</a:t>
            </a:r>
            <a:endParaRPr lang="ru-RU" dirty="0">
              <a:latin typeface="Times New Roman" panose="02020603050405020304" pitchFamily="18" charset="0"/>
              <a:cs typeface="Times New Roman" panose="02020603050405020304" pitchFamily="18" charset="0"/>
            </a:endParaRPr>
          </a:p>
          <a:p>
            <a:pPr algn="just" fontAlgn="t"/>
            <a:r>
              <a:rPr lang="ru-RU" dirty="0">
                <a:latin typeface="Times New Roman" panose="02020603050405020304" pitchFamily="18" charset="0"/>
                <a:cs typeface="Times New Roman" panose="02020603050405020304" pitchFamily="18" charset="0"/>
              </a:rPr>
              <a:t>Под­пи­сан </a:t>
            </a:r>
            <a:r>
              <a:rPr lang="ru-RU" dirty="0">
                <a:highlight>
                  <a:srgbClr val="FFFF00"/>
                </a:highlight>
                <a:latin typeface="Times New Roman" panose="02020603050405020304" pitchFamily="18" charset="0"/>
                <a:cs typeface="Times New Roman" panose="02020603050405020304" pitchFamily="18" charset="0"/>
              </a:rPr>
              <a:t>3(14) ию­ля </a:t>
            </a:r>
            <a:r>
              <a:rPr lang="ru-RU" dirty="0">
                <a:latin typeface="Times New Roman" panose="02020603050405020304" pitchFamily="18" charset="0"/>
                <a:cs typeface="Times New Roman" panose="02020603050405020304" pitchFamily="18" charset="0"/>
              </a:rPr>
              <a:t>в Кон­стан­ти­но­по­ле, со сто­ро­ны Рос­сии - чрез­вы­чай­ны­ми по­слан­ни­ка­ми Е.И. </a:t>
            </a:r>
            <a:r>
              <a:rPr lang="ru-RU" dirty="0" err="1">
                <a:latin typeface="Times New Roman" panose="02020603050405020304" pitchFamily="18" charset="0"/>
                <a:cs typeface="Times New Roman" panose="02020603050405020304" pitchFamily="18" charset="0"/>
              </a:rPr>
              <a:t>Ук­ра­ин­це­вым</a:t>
            </a:r>
            <a:r>
              <a:rPr lang="ru-RU" dirty="0">
                <a:latin typeface="Times New Roman" panose="02020603050405020304" pitchFamily="18" charset="0"/>
                <a:cs typeface="Times New Roman" panose="02020603050405020304" pitchFamily="18" charset="0"/>
              </a:rPr>
              <a:t> и дья­ком И.П. </a:t>
            </a:r>
            <a:r>
              <a:rPr lang="ru-RU" dirty="0" err="1">
                <a:latin typeface="Times New Roman" panose="02020603050405020304" pitchFamily="18" charset="0"/>
                <a:cs typeface="Times New Roman" panose="02020603050405020304" pitchFamily="18" charset="0"/>
              </a:rPr>
              <a:t>Че­ре­дее­вым</a:t>
            </a:r>
            <a:r>
              <a:rPr lang="ru-RU" dirty="0">
                <a:latin typeface="Times New Roman" panose="02020603050405020304" pitchFamily="18" charset="0"/>
                <a:cs typeface="Times New Roman" panose="02020603050405020304" pitchFamily="18" charset="0"/>
              </a:rPr>
              <a:t>, с турецкой сто­ро­ны - </a:t>
            </a:r>
            <a:r>
              <a:rPr lang="ru-RU" dirty="0" err="1">
                <a:latin typeface="Times New Roman" panose="02020603050405020304" pitchFamily="18" charset="0"/>
                <a:cs typeface="Times New Roman" panose="02020603050405020304" pitchFamily="18" charset="0"/>
              </a:rPr>
              <a:t>ни­шанд­жи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Мех­ме­дом-эфен­ди</a:t>
            </a:r>
            <a:r>
              <a:rPr lang="ru-RU" dirty="0">
                <a:latin typeface="Times New Roman" panose="02020603050405020304" pitchFamily="18" charset="0"/>
                <a:cs typeface="Times New Roman" panose="02020603050405020304" pitchFamily="18" charset="0"/>
              </a:rPr>
              <a:t> и великим дра­го­ма­ном Алек­сан­дром Мав­ро­кор­да­то (</a:t>
            </a:r>
            <a:r>
              <a:rPr lang="ru-RU" dirty="0" err="1">
                <a:latin typeface="Times New Roman" panose="02020603050405020304" pitchFamily="18" charset="0"/>
                <a:cs typeface="Times New Roman" panose="02020603050405020304" pitchFamily="18" charset="0"/>
              </a:rPr>
              <a:t>Шкар­ла­том</a:t>
            </a:r>
            <a:r>
              <a:rPr lang="ru-RU" dirty="0">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xmlns="" id="{D2757150-3D31-43DC-AE49-1DB570ED79EB}"/>
              </a:ext>
            </a:extLst>
          </p:cNvPr>
          <p:cNvPicPr>
            <a:picLocks noChangeAspect="1"/>
          </p:cNvPicPr>
          <p:nvPr/>
        </p:nvPicPr>
        <p:blipFill rotWithShape="1">
          <a:blip r:embed="rId3"/>
          <a:srcRect r="7351"/>
          <a:stretch/>
        </p:blipFill>
        <p:spPr>
          <a:xfrm>
            <a:off x="7477286" y="3088481"/>
            <a:ext cx="4412433" cy="317182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Объект 2">
            <a:extLst>
              <a:ext uri="{FF2B5EF4-FFF2-40B4-BE49-F238E27FC236}">
                <a16:creationId xmlns:a16="http://schemas.microsoft.com/office/drawing/2014/main" xmlns="" id="{3FD5B812-1420-4D12-AA84-2732896ECC5C}"/>
              </a:ext>
            </a:extLst>
          </p:cNvPr>
          <p:cNvSpPr txBox="1">
            <a:spLocks/>
          </p:cNvSpPr>
          <p:nvPr/>
        </p:nvSpPr>
        <p:spPr>
          <a:xfrm>
            <a:off x="0" y="3228004"/>
            <a:ext cx="7302253" cy="5098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t"/>
            <a:r>
              <a:rPr lang="ru-RU" dirty="0">
                <a:latin typeface="Times New Roman" panose="02020603050405020304" pitchFamily="18" charset="0"/>
                <a:cs typeface="Times New Roman" panose="02020603050405020304" pitchFamily="18" charset="0"/>
              </a:rPr>
              <a:t>Про­дле­ние ми­ра с тур­ка­ми бы­ло не­об­хо­ди­мо Рос­сии, что­бы иметь воз­мож­ность под­дер­жать сво­их со­юз­ни­ков Да­нию и Сак­со­нию, на­чав­ших во­ен. дей­ст­вия про­тив Шве­ции (см. Се­вер­ная вой­на 1700-1721 годов). Российское по­соль­ст­во при­бы­ло в Кон­стан­ти­но­поль на во­енном ко­раб­ле «Кре­пость», что под­чёр­ки­ва­ло при­сут­ст­вие во­енно-морских сил Рос­сии на Чёр­ном мо­ре.</a:t>
            </a:r>
          </a:p>
          <a:p>
            <a:endParaRPr lang="ru-RU" dirty="0"/>
          </a:p>
        </p:txBody>
      </p:sp>
    </p:spTree>
    <p:extLst>
      <p:ext uri="{BB962C8B-B14F-4D97-AF65-F5344CB8AC3E}">
        <p14:creationId xmlns:p14="http://schemas.microsoft.com/office/powerpoint/2010/main" val="162848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7E9AE5AA-10DC-4F8B-A519-0AF0F0D28B7F}"/>
              </a:ext>
            </a:extLst>
          </p:cNvPr>
          <p:cNvSpPr>
            <a:spLocks noGrp="1"/>
          </p:cNvSpPr>
          <p:nvPr>
            <p:ph idx="1"/>
          </p:nvPr>
        </p:nvSpPr>
        <p:spPr>
          <a:xfrm>
            <a:off x="0" y="0"/>
            <a:ext cx="12068269" cy="3241140"/>
          </a:xfrm>
        </p:spPr>
        <p:txBody>
          <a:bodyPr>
            <a:normAutofit/>
          </a:bodyPr>
          <a:lstStyle/>
          <a:p>
            <a:pPr algn="just"/>
            <a:r>
              <a:rPr lang="ru-RU" dirty="0">
                <a:highlight>
                  <a:srgbClr val="FF0000"/>
                </a:highlight>
                <a:latin typeface="Times New Roman" panose="02020603050405020304" pitchFamily="18" charset="0"/>
                <a:cs typeface="Times New Roman" panose="02020603050405020304" pitchFamily="18" charset="0"/>
              </a:rPr>
              <a:t>Северная война России со Швецией </a:t>
            </a:r>
            <a:r>
              <a:rPr lang="ru-RU" dirty="0">
                <a:latin typeface="Times New Roman" panose="02020603050405020304" pitchFamily="18" charset="0"/>
                <a:cs typeface="Times New Roman" panose="02020603050405020304" pitchFamily="18" charset="0"/>
              </a:rPr>
              <a:t>длилась 21 год с 1700 года по 1721 год. Ее итоги были весьма положительны для нашей страны, ведь в результате войны Петру удалось "прорубить окно в Европу". Россия осуществила главную свою цель - закрепилась на Балтийском море. </a:t>
            </a:r>
          </a:p>
        </p:txBody>
      </p:sp>
      <p:graphicFrame>
        <p:nvGraphicFramePr>
          <p:cNvPr id="5" name="Таблица 4">
            <a:extLst>
              <a:ext uri="{FF2B5EF4-FFF2-40B4-BE49-F238E27FC236}">
                <a16:creationId xmlns:a16="http://schemas.microsoft.com/office/drawing/2014/main" xmlns="" id="{095826E5-8F80-45D6-BF20-13275CFFC8C2}"/>
              </a:ext>
            </a:extLst>
          </p:cNvPr>
          <p:cNvGraphicFramePr>
            <a:graphicFrameLocks noGrp="1"/>
          </p:cNvGraphicFramePr>
          <p:nvPr>
            <p:extLst>
              <p:ext uri="{D42A27DB-BD31-4B8C-83A1-F6EECF244321}">
                <p14:modId xmlns:p14="http://schemas.microsoft.com/office/powerpoint/2010/main" val="2746317856"/>
              </p:ext>
            </p:extLst>
          </p:nvPr>
        </p:nvGraphicFramePr>
        <p:xfrm>
          <a:off x="284086" y="1633491"/>
          <a:ext cx="11784184" cy="2673980"/>
        </p:xfrm>
        <a:graphic>
          <a:graphicData uri="http://schemas.openxmlformats.org/drawingml/2006/table">
            <a:tbl>
              <a:tblPr/>
              <a:tblGrid>
                <a:gridCol w="11784184">
                  <a:extLst>
                    <a:ext uri="{9D8B030D-6E8A-4147-A177-3AD203B41FA5}">
                      <a16:colId xmlns:a16="http://schemas.microsoft.com/office/drawing/2014/main" xmlns="" val="4137755972"/>
                    </a:ext>
                  </a:extLst>
                </a:gridCol>
              </a:tblGrid>
              <a:tr h="2673980">
                <a:tc>
                  <a:txBody>
                    <a:bodyPr/>
                    <a:lstStyle/>
                    <a:p>
                      <a:pPr algn="just" fontAlgn="t"/>
                      <a:r>
                        <a:rPr lang="ru-RU" sz="2800" dirty="0">
                          <a:effectLst/>
                          <a:latin typeface="Times New Roman" panose="02020603050405020304" pitchFamily="18" charset="0"/>
                          <a:cs typeface="Times New Roman" panose="02020603050405020304" pitchFamily="18" charset="0"/>
                        </a:rPr>
                        <a:t>Северная война для России началась </a:t>
                      </a:r>
                      <a:r>
                        <a:rPr lang="ru-RU" sz="2800" dirty="0">
                          <a:effectLst/>
                          <a:highlight>
                            <a:srgbClr val="FFFF00"/>
                          </a:highlight>
                          <a:latin typeface="Times New Roman" panose="02020603050405020304" pitchFamily="18" charset="0"/>
                          <a:cs typeface="Times New Roman" panose="02020603050405020304" pitchFamily="18" charset="0"/>
                        </a:rPr>
                        <a:t>19 августа 1700 года</a:t>
                      </a:r>
                      <a:r>
                        <a:rPr lang="ru-RU" sz="2800" dirty="0">
                          <a:effectLst/>
                          <a:latin typeface="Times New Roman" panose="02020603050405020304" pitchFamily="18" charset="0"/>
                          <a:cs typeface="Times New Roman" panose="02020603050405020304" pitchFamily="18" charset="0"/>
                        </a:rPr>
                        <a:t>, но начало ее для союзников было просто кошмарным. Принимая во внимание, что Швецией правил еще совсем ребенок Карл 12, которому едва исполнилось 18 лет, ожидалось, что шведская армия угрозы собой не представляет и будет легко разгромлена. На деле же оказалось, что Карл 12 полководец достаточно сильный.</a:t>
                      </a:r>
                    </a:p>
                  </a:txBody>
                  <a:tcPr marL="87026" marR="87026" marT="43513" marB="43513">
                    <a:lnL>
                      <a:noFill/>
                    </a:lnL>
                    <a:lnR>
                      <a:noFill/>
                    </a:lnR>
                    <a:lnT>
                      <a:noFill/>
                    </a:lnT>
                    <a:lnB>
                      <a:noFill/>
                    </a:lnB>
                  </a:tcPr>
                </a:tc>
                <a:extLst>
                  <a:ext uri="{0D108BD9-81ED-4DB2-BD59-A6C34878D82A}">
                    <a16:rowId xmlns:a16="http://schemas.microsoft.com/office/drawing/2014/main" xmlns="" val="3032252668"/>
                  </a:ext>
                </a:extLst>
              </a:tr>
            </a:tbl>
          </a:graphicData>
        </a:graphic>
      </p:graphicFrame>
      <p:pic>
        <p:nvPicPr>
          <p:cNvPr id="6" name="Рисунок 5">
            <a:extLst>
              <a:ext uri="{FF2B5EF4-FFF2-40B4-BE49-F238E27FC236}">
                <a16:creationId xmlns:a16="http://schemas.microsoft.com/office/drawing/2014/main" xmlns="" id="{A81C07DC-150F-4897-8914-5A829EFA1AC5}"/>
              </a:ext>
            </a:extLst>
          </p:cNvPr>
          <p:cNvPicPr>
            <a:picLocks noChangeAspect="1"/>
          </p:cNvPicPr>
          <p:nvPr/>
        </p:nvPicPr>
        <p:blipFill rotWithShape="1">
          <a:blip r:embed="rId2"/>
          <a:srcRect t="23943"/>
          <a:stretch/>
        </p:blipFill>
        <p:spPr>
          <a:xfrm>
            <a:off x="7243366" y="4030488"/>
            <a:ext cx="4727250" cy="2157248"/>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a16="http://schemas.microsoft.com/office/drawing/2014/main" xmlns="" id="{57BB725C-F9EE-41F0-801A-F6F004AE4EE7}"/>
              </a:ext>
            </a:extLst>
          </p:cNvPr>
          <p:cNvSpPr/>
          <p:nvPr/>
        </p:nvSpPr>
        <p:spPr>
          <a:xfrm>
            <a:off x="221384" y="4254142"/>
            <a:ext cx="6924328" cy="2462213"/>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Понимая абсурдностью войны на 3 фронта, он решает разбить противников по одиночке. В течение нескольких дней он нанес сокрушительное поражение Дании. После этого настал черед Саксонии. Август 2 в это время осаждал Ригу, которая принадлежала Швеции. Карл 2 нанес своему противнику страшное поражение, вынудив того отступать.</a:t>
            </a:r>
            <a:endParaRPr lang="ru-RU" sz="2200" dirty="0"/>
          </a:p>
        </p:txBody>
      </p:sp>
    </p:spTree>
    <p:extLst>
      <p:ext uri="{BB962C8B-B14F-4D97-AF65-F5344CB8AC3E}">
        <p14:creationId xmlns:p14="http://schemas.microsoft.com/office/powerpoint/2010/main" val="107467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AEE66D-1907-4770-84B3-F1867EF6CED1}"/>
              </a:ext>
            </a:extLst>
          </p:cNvPr>
          <p:cNvSpPr>
            <a:spLocks noGrp="1"/>
          </p:cNvSpPr>
          <p:nvPr>
            <p:ph type="title"/>
          </p:nvPr>
        </p:nvSpPr>
        <p:spPr>
          <a:xfrm>
            <a:off x="3761913" y="6497060"/>
            <a:ext cx="3858087" cy="407232"/>
          </a:xfrm>
        </p:spPr>
        <p:txBody>
          <a:bodyPr>
            <a:normAutofit/>
          </a:bodyPr>
          <a:lstStyle/>
          <a:p>
            <a:r>
              <a:rPr lang="en-US" sz="1800" dirty="0">
                <a:latin typeface="Times New Roman" panose="02020603050405020304" pitchFamily="18" charset="0"/>
                <a:cs typeface="Times New Roman" panose="02020603050405020304" pitchFamily="18" charset="0"/>
              </a:rPr>
              <a:t>https://yandex.ru/images/search?pos</a:t>
            </a:r>
            <a:endParaRPr lang="ru-RU" sz="1800" dirty="0">
              <a:latin typeface="Times New Roman" panose="02020603050405020304" pitchFamily="18" charset="0"/>
              <a:cs typeface="Times New Roman" panose="02020603050405020304" pitchFamily="18" charset="0"/>
            </a:endParaRPr>
          </a:p>
        </p:txBody>
      </p:sp>
      <p:graphicFrame>
        <p:nvGraphicFramePr>
          <p:cNvPr id="4" name="Объект 3">
            <a:extLst>
              <a:ext uri="{FF2B5EF4-FFF2-40B4-BE49-F238E27FC236}">
                <a16:creationId xmlns:a16="http://schemas.microsoft.com/office/drawing/2014/main" xmlns="" id="{07AA5027-611D-4E15-B5CD-1E1D764B190D}"/>
              </a:ext>
            </a:extLst>
          </p:cNvPr>
          <p:cNvGraphicFramePr>
            <a:graphicFrameLocks noGrp="1"/>
          </p:cNvGraphicFramePr>
          <p:nvPr>
            <p:ph idx="1"/>
            <p:extLst>
              <p:ext uri="{D42A27DB-BD31-4B8C-83A1-F6EECF244321}">
                <p14:modId xmlns:p14="http://schemas.microsoft.com/office/powerpoint/2010/main" val="3135048772"/>
              </p:ext>
            </p:extLst>
          </p:nvPr>
        </p:nvGraphicFramePr>
        <p:xfrm>
          <a:off x="97654" y="0"/>
          <a:ext cx="11993732" cy="4561652"/>
        </p:xfrm>
        <a:graphic>
          <a:graphicData uri="http://schemas.openxmlformats.org/drawingml/2006/table">
            <a:tbl>
              <a:tblPr/>
              <a:tblGrid>
                <a:gridCol w="11993732">
                  <a:extLst>
                    <a:ext uri="{9D8B030D-6E8A-4147-A177-3AD203B41FA5}">
                      <a16:colId xmlns:a16="http://schemas.microsoft.com/office/drawing/2014/main" xmlns="" val="2770070510"/>
                    </a:ext>
                  </a:extLst>
                </a:gridCol>
              </a:tblGrid>
              <a:tr h="4561652">
                <a:tc>
                  <a:txBody>
                    <a:bodyPr/>
                    <a:lstStyle/>
                    <a:p>
                      <a:pPr algn="just" fontAlgn="t"/>
                      <a:r>
                        <a:rPr lang="ru-RU" sz="2800" dirty="0">
                          <a:effectLst/>
                          <a:latin typeface="Times New Roman" panose="02020603050405020304" pitchFamily="18" charset="0"/>
                          <a:cs typeface="Times New Roman" panose="02020603050405020304" pitchFamily="18" charset="0"/>
                        </a:rPr>
                        <a:t>Петр 1 решил нанести поражение противнику на его территории, но ни коем образом не учел, что Карл 12 стал не только талантливым, но и опытным полководцем. Петр отправляет войска в Нарву, шведскую крепость. Общая численность русских войск - 32 тысячи человек и 145 артиллерийских орудий. Карл 12 на помощь своему гарнизону отправил дополнительно 18 тысяч солдат. Сражение получилось скоротечным. Шведы ударили в стыки между русскими подразделениями и прорвали оборону. Более того, на сторону противника бежали многие иностранцы, которых Петр так ценил в российской армии. Это поражение современные историки называют "</a:t>
                      </a:r>
                      <a:r>
                        <a:rPr lang="ru-RU" sz="2800" b="1" dirty="0">
                          <a:effectLst/>
                          <a:highlight>
                            <a:srgbClr val="FF0000"/>
                          </a:highlight>
                          <a:latin typeface="Times New Roman" panose="02020603050405020304" pitchFamily="18" charset="0"/>
                          <a:cs typeface="Times New Roman" panose="02020603050405020304" pitchFamily="18" charset="0"/>
                        </a:rPr>
                        <a:t>нарвская конфузия</a:t>
                      </a:r>
                      <a:r>
                        <a:rPr lang="ru-RU" sz="2800" dirty="0">
                          <a:effectLst/>
                          <a:latin typeface="Times New Roman" panose="02020603050405020304" pitchFamily="18" charset="0"/>
                          <a:cs typeface="Times New Roman" panose="02020603050405020304" pitchFamily="18" charset="0"/>
                        </a:rPr>
                        <a:t>".</a:t>
                      </a:r>
                    </a:p>
                  </a:txBody>
                  <a:tcPr marL="87026" marR="87026" marT="43513" marB="43513">
                    <a:lnL>
                      <a:noFill/>
                    </a:lnL>
                    <a:lnR>
                      <a:noFill/>
                    </a:lnR>
                    <a:lnT>
                      <a:noFill/>
                    </a:lnT>
                    <a:lnB>
                      <a:noFill/>
                    </a:lnB>
                  </a:tcPr>
                </a:tc>
                <a:extLst>
                  <a:ext uri="{0D108BD9-81ED-4DB2-BD59-A6C34878D82A}">
                    <a16:rowId xmlns:a16="http://schemas.microsoft.com/office/drawing/2014/main" xmlns="" val="1008260734"/>
                  </a:ext>
                </a:extLst>
              </a:tr>
            </a:tbl>
          </a:graphicData>
        </a:graphic>
      </p:graphicFrame>
      <p:pic>
        <p:nvPicPr>
          <p:cNvPr id="5" name="Рисунок 4">
            <a:extLst>
              <a:ext uri="{FF2B5EF4-FFF2-40B4-BE49-F238E27FC236}">
                <a16:creationId xmlns:a16="http://schemas.microsoft.com/office/drawing/2014/main" xmlns="" id="{6509A383-4291-4E64-A792-31C3DE271FA7}"/>
              </a:ext>
            </a:extLst>
          </p:cNvPr>
          <p:cNvPicPr>
            <a:picLocks noChangeAspect="1"/>
          </p:cNvPicPr>
          <p:nvPr/>
        </p:nvPicPr>
        <p:blipFill rotWithShape="1">
          <a:blip r:embed="rId2"/>
          <a:srcRect t="5889" b="13852"/>
          <a:stretch/>
        </p:blipFill>
        <p:spPr>
          <a:xfrm>
            <a:off x="7620000" y="3948598"/>
            <a:ext cx="4572000" cy="2752078"/>
          </a:xfrm>
          <a:prstGeom prst="rect">
            <a:avLst/>
          </a:prstGeom>
        </p:spPr>
      </p:pic>
      <p:sp>
        <p:nvSpPr>
          <p:cNvPr id="3" name="Прямоугольник 2">
            <a:extLst>
              <a:ext uri="{FF2B5EF4-FFF2-40B4-BE49-F238E27FC236}">
                <a16:creationId xmlns:a16="http://schemas.microsoft.com/office/drawing/2014/main" xmlns="" id="{068CCCBB-30EE-463C-8C09-EB3A7D3E00F8}"/>
              </a:ext>
            </a:extLst>
          </p:cNvPr>
          <p:cNvSpPr/>
          <p:nvPr/>
        </p:nvSpPr>
        <p:spPr>
          <a:xfrm>
            <a:off x="97654" y="4401307"/>
            <a:ext cx="7421732" cy="1815882"/>
          </a:xfrm>
          <a:prstGeom prst="rect">
            <a:avLst/>
          </a:prstGeom>
        </p:spPr>
        <p:txBody>
          <a:bodyPr wrap="square">
            <a:spAutoFit/>
          </a:bodyPr>
          <a:lstStyle/>
          <a:p>
            <a:pPr algn="just" fontAlgn="t"/>
            <a:r>
              <a:rPr lang="ru-RU" sz="2800" dirty="0">
                <a:latin typeface="Times New Roman" panose="02020603050405020304" pitchFamily="18" charset="0"/>
                <a:cs typeface="Times New Roman" panose="02020603050405020304" pitchFamily="18" charset="0"/>
              </a:rPr>
              <a:t>По итогам нарвского сражения Россия потеряла 8 тысяч человек убитыми и всю артиллерию. Это был кошмарный итог противостояния.</a:t>
            </a:r>
          </a:p>
        </p:txBody>
      </p:sp>
    </p:spTree>
    <p:extLst>
      <p:ext uri="{BB962C8B-B14F-4D97-AF65-F5344CB8AC3E}">
        <p14:creationId xmlns:p14="http://schemas.microsoft.com/office/powerpoint/2010/main" val="22544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AE00317-EE26-4F60-AA9B-81ACF54B5191}"/>
              </a:ext>
            </a:extLst>
          </p:cNvPr>
          <p:cNvSpPr>
            <a:spLocks noGrp="1"/>
          </p:cNvSpPr>
          <p:nvPr>
            <p:ph type="title"/>
          </p:nvPr>
        </p:nvSpPr>
        <p:spPr>
          <a:xfrm>
            <a:off x="5768266" y="6481547"/>
            <a:ext cx="6423734" cy="389476"/>
          </a:xfrm>
        </p:spPr>
        <p:txBody>
          <a:bodyPr>
            <a:normAutofit/>
          </a:bodyPr>
          <a:lstStyle/>
          <a:p>
            <a:r>
              <a:rPr lang="en-US" sz="1800" dirty="0">
                <a:latin typeface="Times New Roman" panose="02020603050405020304" pitchFamily="18" charset="0"/>
                <a:cs typeface="Times New Roman" panose="02020603050405020304" pitchFamily="18" charset="0"/>
              </a:rPr>
              <a:t>http://www.bibliotekar.ru/2-8-99-24-obrazovanie-pri-petre-1/2.htm</a:t>
            </a:r>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8162399F-07A0-49CA-8382-57F5C3FCF175}"/>
              </a:ext>
            </a:extLst>
          </p:cNvPr>
          <p:cNvSpPr>
            <a:spLocks noGrp="1"/>
          </p:cNvSpPr>
          <p:nvPr>
            <p:ph idx="1"/>
          </p:nvPr>
        </p:nvSpPr>
        <p:spPr>
          <a:xfrm>
            <a:off x="-204186" y="2858610"/>
            <a:ext cx="8753383" cy="5009224"/>
          </a:xfrm>
        </p:spPr>
        <p:txBody>
          <a:bodyPr>
            <a:normAutofit/>
          </a:bodyPr>
          <a:lstStyle/>
          <a:p>
            <a:pPr algn="just"/>
            <a:r>
              <a:rPr lang="ru-RU" sz="2600" dirty="0">
                <a:latin typeface="Times New Roman" panose="02020603050405020304" pitchFamily="18" charset="0"/>
                <a:cs typeface="Times New Roman" panose="02020603050405020304" pitchFamily="18" charset="0"/>
              </a:rPr>
              <a:t>Ввиду этого летом того же 1701 г. «вместо того двора взята под те науки Сретенская по Земляному городу башня с </a:t>
            </a:r>
            <a:r>
              <a:rPr lang="ru-RU" sz="2600" dirty="0" err="1">
                <a:latin typeface="Times New Roman" panose="02020603050405020304" pitchFamily="18" charset="0"/>
                <a:cs typeface="Times New Roman" panose="02020603050405020304" pitchFamily="18" charset="0"/>
              </a:rPr>
              <a:t>полатами</a:t>
            </a:r>
            <a:r>
              <a:rPr lang="ru-RU" sz="2600" dirty="0">
                <a:latin typeface="Times New Roman" panose="02020603050405020304" pitchFamily="18" charset="0"/>
                <a:cs typeface="Times New Roman" panose="02020603050405020304" pitchFamily="18" charset="0"/>
              </a:rPr>
              <a:t>, на которой часы боевые». Это здание, построенное в 1692—1695 гг., было известно под названием </a:t>
            </a:r>
            <a:r>
              <a:rPr lang="ru-RU" sz="2600" u="sng" dirty="0">
                <a:latin typeface="Times New Roman" panose="02020603050405020304" pitchFamily="18" charset="0"/>
                <a:cs typeface="Times New Roman" panose="02020603050405020304" pitchFamily="18" charset="0"/>
                <a:hlinkClick r:id="rId2"/>
              </a:rPr>
              <a:t>Сухаревой башни но имени расположенного в этой местности стрелецкого Сухарева полка. Для приспособления ее под помещение </a:t>
            </a:r>
            <a:r>
              <a:rPr lang="ru-RU" sz="2600" b="1" u="sng" dirty="0">
                <a:highlight>
                  <a:srgbClr val="FF0000"/>
                </a:highlight>
                <a:latin typeface="Times New Roman" panose="02020603050405020304" pitchFamily="18" charset="0"/>
                <a:cs typeface="Times New Roman" panose="02020603050405020304" pitchFamily="18" charset="0"/>
                <a:hlinkClick r:id="rId2"/>
              </a:rPr>
              <a:t>Навигацкой школы</a:t>
            </a:r>
            <a:r>
              <a:rPr lang="ru-RU" sz="2600" b="1" dirty="0">
                <a:highlight>
                  <a:srgbClr val="FF0000"/>
                </a:highlight>
                <a:latin typeface="Times New Roman" panose="02020603050405020304" pitchFamily="18" charset="0"/>
                <a:cs typeface="Times New Roman" panose="02020603050405020304" pitchFamily="18" charset="0"/>
              </a:rPr>
              <a:t> </a:t>
            </a:r>
            <a:r>
              <a:rPr lang="ru-RU" sz="2600" dirty="0">
                <a:latin typeface="Times New Roman" panose="02020603050405020304" pitchFamily="18" charset="0"/>
                <a:cs typeface="Times New Roman" panose="02020603050405020304" pitchFamily="18" charset="0"/>
              </a:rPr>
              <a:t>потребовалось выстроить дополнительно «над прежними </a:t>
            </a:r>
            <a:r>
              <a:rPr lang="ru-RU" sz="2600" dirty="0" err="1">
                <a:latin typeface="Times New Roman" panose="02020603050405020304" pitchFamily="18" charset="0"/>
                <a:cs typeface="Times New Roman" panose="02020603050405020304" pitchFamily="18" charset="0"/>
              </a:rPr>
              <a:t>полатами</a:t>
            </a:r>
            <a:r>
              <a:rPr lang="ru-RU" sz="2600" dirty="0">
                <a:latin typeface="Times New Roman" panose="02020603050405020304" pitchFamily="18" charset="0"/>
                <a:cs typeface="Times New Roman" panose="02020603050405020304" pitchFamily="18" charset="0"/>
              </a:rPr>
              <a:t> вновь четыре </a:t>
            </a:r>
            <a:r>
              <a:rPr lang="ru-RU" sz="2600" dirty="0" err="1">
                <a:latin typeface="Times New Roman" panose="02020603050405020304" pitchFamily="18" charset="0"/>
                <a:cs typeface="Times New Roman" panose="02020603050405020304" pitchFamily="18" charset="0"/>
              </a:rPr>
              <a:t>полаты</a:t>
            </a:r>
            <a:r>
              <a:rPr lang="ru-RU" sz="2600" dirty="0">
                <a:latin typeface="Times New Roman" panose="02020603050405020304" pitchFamily="18" charset="0"/>
                <a:cs typeface="Times New Roman" panose="02020603050405020304" pitchFamily="18" charset="0"/>
              </a:rPr>
              <a:t>»</a:t>
            </a:r>
          </a:p>
          <a:p>
            <a:endParaRPr lang="ru-RU" dirty="0"/>
          </a:p>
        </p:txBody>
      </p:sp>
      <p:pic>
        <p:nvPicPr>
          <p:cNvPr id="4" name="Рисунок 3">
            <a:extLst>
              <a:ext uri="{FF2B5EF4-FFF2-40B4-BE49-F238E27FC236}">
                <a16:creationId xmlns:a16="http://schemas.microsoft.com/office/drawing/2014/main" xmlns="" id="{BBEE3FEE-A340-434A-AA7F-8AEAF091B20A}"/>
              </a:ext>
            </a:extLst>
          </p:cNvPr>
          <p:cNvPicPr>
            <a:picLocks noChangeAspect="1"/>
          </p:cNvPicPr>
          <p:nvPr/>
        </p:nvPicPr>
        <p:blipFill rotWithShape="1">
          <a:blip r:embed="rId3"/>
          <a:srcRect l="8120" r="32479"/>
          <a:stretch/>
        </p:blipFill>
        <p:spPr>
          <a:xfrm>
            <a:off x="8975324" y="2959684"/>
            <a:ext cx="2976977" cy="332801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3FADA5A1-0D67-4A81-A2EA-E51A9B37DCD8}"/>
              </a:ext>
            </a:extLst>
          </p:cNvPr>
          <p:cNvSpPr/>
          <p:nvPr/>
        </p:nvSpPr>
        <p:spPr>
          <a:xfrm>
            <a:off x="1" y="0"/>
            <a:ext cx="12126896" cy="2959684"/>
          </a:xfrm>
          <a:prstGeom prst="rect">
            <a:avLst/>
          </a:prstGeom>
        </p:spPr>
        <p:txBody>
          <a:bodyPr wrap="square">
            <a:spAutoFit/>
          </a:bodyPr>
          <a:lstStyle/>
          <a:p>
            <a:pPr algn="just"/>
            <a:r>
              <a:rPr lang="ru-RU" sz="2600" b="1" i="1" u="sng" dirty="0">
                <a:highlight>
                  <a:srgbClr val="FFFF00"/>
                </a:highlight>
                <a:latin typeface="Times New Roman" panose="02020603050405020304" pitchFamily="18" charset="0"/>
                <a:cs typeface="Times New Roman" panose="02020603050405020304" pitchFamily="18" charset="0"/>
                <a:hlinkClick r:id="rId4"/>
              </a:rPr>
              <a:t>14 января 1701 г</a:t>
            </a:r>
            <a:r>
              <a:rPr lang="ru-RU" sz="2600" b="1" i="1" u="sng" dirty="0">
                <a:latin typeface="Times New Roman" panose="02020603050405020304" pitchFamily="18" charset="0"/>
                <a:cs typeface="Times New Roman" panose="02020603050405020304" pitchFamily="18" charset="0"/>
                <a:hlinkClick r:id="rId4"/>
              </a:rPr>
              <a:t>. был издан </a:t>
            </a:r>
            <a:r>
              <a:rPr lang="ru-RU" sz="2600" b="1" i="1" u="sng" dirty="0">
                <a:highlight>
                  <a:srgbClr val="FF0000"/>
                </a:highlight>
                <a:latin typeface="Times New Roman" panose="02020603050405020304" pitchFamily="18" charset="0"/>
                <a:cs typeface="Times New Roman" panose="02020603050405020304" pitchFamily="18" charset="0"/>
                <a:hlinkClick r:id="rId4"/>
              </a:rPr>
              <a:t>указ</a:t>
            </a:r>
            <a:r>
              <a:rPr lang="ru-RU" sz="2600" b="1" i="1" u="sng" dirty="0">
                <a:latin typeface="Times New Roman" panose="02020603050405020304" pitchFamily="18" charset="0"/>
                <a:cs typeface="Times New Roman" panose="02020603050405020304" pitchFamily="18" charset="0"/>
                <a:hlinkClick r:id="rId4"/>
              </a:rPr>
              <a:t>, которым повелевалось быть «математических и </a:t>
            </a:r>
            <a:r>
              <a:rPr lang="ru-RU" sz="2600" b="1" i="1" u="sng" dirty="0" err="1">
                <a:latin typeface="Times New Roman" panose="02020603050405020304" pitchFamily="18" charset="0"/>
                <a:cs typeface="Times New Roman" panose="02020603050405020304" pitchFamily="18" charset="0"/>
                <a:hlinkClick r:id="rId4"/>
              </a:rPr>
              <a:t>навигацких</a:t>
            </a:r>
            <a:r>
              <a:rPr lang="ru-RU" sz="2600" b="1" i="1" u="sng" dirty="0">
                <a:latin typeface="Times New Roman" panose="02020603050405020304" pitchFamily="18" charset="0"/>
                <a:cs typeface="Times New Roman" panose="02020603050405020304" pitchFamily="18" charset="0"/>
                <a:hlinkClick r:id="rId4"/>
              </a:rPr>
              <a:t>, то есть, мореходных хитростно искусств учению»</a:t>
            </a:r>
            <a:endParaRPr lang="ru-RU" sz="2600" dirty="0">
              <a:latin typeface="Times New Roman" panose="02020603050405020304" pitchFamily="18" charset="0"/>
              <a:cs typeface="Times New Roman" panose="02020603050405020304" pitchFamily="18" charset="0"/>
            </a:endParaRPr>
          </a:p>
          <a:p>
            <a:pPr algn="just"/>
            <a:r>
              <a:rPr lang="ru-RU" sz="2600" dirty="0">
                <a:latin typeface="Times New Roman" panose="02020603050405020304" pitchFamily="18" charset="0"/>
                <a:cs typeface="Times New Roman" panose="02020603050405020304" pitchFamily="18" charset="0"/>
              </a:rPr>
              <a:t>Под школу были отведены сначала помещения мастерских Полотняного двора в </a:t>
            </a:r>
            <a:r>
              <a:rPr lang="ru-RU" sz="2600" dirty="0" err="1">
                <a:latin typeface="Times New Roman" panose="02020603050405020304" pitchFamily="18" charset="0"/>
                <a:cs typeface="Times New Roman" panose="02020603050405020304" pitchFamily="18" charset="0"/>
              </a:rPr>
              <a:t>Кадашевской</a:t>
            </a:r>
            <a:r>
              <a:rPr lang="ru-RU" sz="2600" dirty="0">
                <a:latin typeface="Times New Roman" panose="02020603050405020304" pitchFamily="18" charset="0"/>
                <a:cs typeface="Times New Roman" panose="02020603050405020304" pitchFamily="18" charset="0"/>
              </a:rPr>
              <a:t> слободе, в Замоскворечье. </a:t>
            </a:r>
          </a:p>
          <a:p>
            <a:pPr algn="just"/>
            <a:r>
              <a:rPr lang="ru-RU" sz="2600" dirty="0">
                <a:latin typeface="Times New Roman" panose="02020603050405020304" pitchFamily="18" charset="0"/>
                <a:cs typeface="Times New Roman" panose="02020603050405020304" pitchFamily="18" charset="0"/>
              </a:rPr>
              <a:t>Однако учителя «сказали, что им на том дворе учить тех наук учеников невозможно, для того что тот двор построен на мосте низком, а надобно де тех наук двору потребив быть ради смотрения в совершенстве </a:t>
            </a:r>
            <a:r>
              <a:rPr lang="ru-RU" sz="2600" dirty="0" err="1">
                <a:latin typeface="Times New Roman" panose="02020603050405020304" pitchFamily="18" charset="0"/>
                <a:cs typeface="Times New Roman" panose="02020603050405020304" pitchFamily="18" charset="0"/>
              </a:rPr>
              <a:t>аризонта</a:t>
            </a:r>
            <a:r>
              <a:rPr lang="ru-RU" sz="2600" dirty="0">
                <a:latin typeface="Times New Roman" panose="02020603050405020304" pitchFamily="18" charset="0"/>
                <a:cs typeface="Times New Roman" panose="02020603050405020304" pitchFamily="18" charset="0"/>
              </a:rPr>
              <a:t> на месте высоком». </a:t>
            </a:r>
          </a:p>
        </p:txBody>
      </p:sp>
    </p:spTree>
    <p:extLst>
      <p:ext uri="{BB962C8B-B14F-4D97-AF65-F5344CB8AC3E}">
        <p14:creationId xmlns:p14="http://schemas.microsoft.com/office/powerpoint/2010/main" val="3976412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FBAAC421-D072-4D6D-BBFF-E8BE12F24E87}"/>
              </a:ext>
            </a:extLst>
          </p:cNvPr>
          <p:cNvSpPr>
            <a:spLocks noGrp="1"/>
          </p:cNvSpPr>
          <p:nvPr>
            <p:ph idx="1"/>
          </p:nvPr>
        </p:nvSpPr>
        <p:spPr>
          <a:xfrm>
            <a:off x="0" y="0"/>
            <a:ext cx="7190913" cy="6858000"/>
          </a:xfrm>
        </p:spPr>
        <p:txBody>
          <a:bodyPr>
            <a:normAutofit/>
          </a:bodyPr>
          <a:lstStyle/>
          <a:p>
            <a:pPr algn="just"/>
            <a:r>
              <a:rPr lang="ru-RU" dirty="0">
                <a:highlight>
                  <a:srgbClr val="FFFF00"/>
                </a:highlight>
                <a:latin typeface="Times New Roman" panose="02020603050405020304" pitchFamily="18" charset="0"/>
                <a:cs typeface="Times New Roman" panose="02020603050405020304" pitchFamily="18" charset="0"/>
              </a:rPr>
              <a:t>2 октября 1702 года </a:t>
            </a:r>
            <a:r>
              <a:rPr lang="ru-RU" dirty="0">
                <a:latin typeface="Times New Roman" panose="02020603050405020304" pitchFamily="18" charset="0"/>
                <a:cs typeface="Times New Roman" panose="02020603050405020304" pitchFamily="18" charset="0"/>
              </a:rPr>
              <a:t>в ходе Великой Северной войны русские войска штурмом овладели шведской крепостью </a:t>
            </a:r>
            <a:r>
              <a:rPr lang="ru-RU" dirty="0">
                <a:highlight>
                  <a:srgbClr val="FF0000"/>
                </a:highlight>
                <a:latin typeface="Times New Roman" panose="02020603050405020304" pitchFamily="18" charset="0"/>
                <a:cs typeface="Times New Roman" panose="02020603050405020304" pitchFamily="18" charset="0"/>
              </a:rPr>
              <a:t>Нотебург</a:t>
            </a:r>
            <a:r>
              <a:rPr lang="ru-RU" dirty="0">
                <a:latin typeface="Times New Roman" panose="02020603050405020304" pitchFamily="18" charset="0"/>
                <a:cs typeface="Times New Roman" panose="02020603050405020304" pitchFamily="18" charset="0"/>
              </a:rPr>
              <a:t> в истоке Невы. Решающую роль в этой победе сыграла артиллерия, которой руководил лично царь Петр I, принимавший участи в сражении в должности бомбардир-капитана. </a:t>
            </a:r>
            <a:br>
              <a:rPr lang="ru-RU" dirty="0">
                <a:latin typeface="Times New Roman" panose="02020603050405020304" pitchFamily="18" charset="0"/>
                <a:cs typeface="Times New Roman" panose="02020603050405020304" pitchFamily="18" charset="0"/>
              </a:rPr>
            </a:br>
            <a:endParaRPr lang="ru-RU" sz="1800" u="sng"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FA410AD7-EF07-40AF-86B8-476699BD58CE}"/>
              </a:ext>
            </a:extLst>
          </p:cNvPr>
          <p:cNvPicPr>
            <a:picLocks noChangeAspect="1"/>
          </p:cNvPicPr>
          <p:nvPr/>
        </p:nvPicPr>
        <p:blipFill>
          <a:blip r:embed="rId3"/>
          <a:stretch>
            <a:fillRect/>
          </a:stretch>
        </p:blipFill>
        <p:spPr>
          <a:xfrm>
            <a:off x="7201613" y="130159"/>
            <a:ext cx="4938258" cy="3429000"/>
          </a:xfrm>
          <a:prstGeom prst="rect">
            <a:avLst/>
          </a:prstGeom>
        </p:spPr>
      </p:pic>
      <p:sp>
        <p:nvSpPr>
          <p:cNvPr id="5" name="Прямоугольник 4">
            <a:extLst>
              <a:ext uri="{FF2B5EF4-FFF2-40B4-BE49-F238E27FC236}">
                <a16:creationId xmlns:a16="http://schemas.microsoft.com/office/drawing/2014/main" xmlns="" id="{D222C865-06F8-4E66-8FC4-94FDF1E07ED2}"/>
              </a:ext>
            </a:extLst>
          </p:cNvPr>
          <p:cNvSpPr/>
          <p:nvPr/>
        </p:nvSpPr>
        <p:spPr>
          <a:xfrm>
            <a:off x="8284135" y="6436643"/>
            <a:ext cx="3907865" cy="369332"/>
          </a:xfrm>
          <a:prstGeom prst="rect">
            <a:avLst/>
          </a:prstGeom>
        </p:spPr>
        <p:txBody>
          <a:bodyPr wrap="none">
            <a:spAutoFit/>
          </a:bodyPr>
          <a:lstStyle/>
          <a:p>
            <a:r>
              <a:rPr lang="ru-RU"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https://eadaily.com/ru/news/2017/10/22/</a:t>
            </a:r>
            <a:endParaRPr lang="ru-RU" dirty="0"/>
          </a:p>
        </p:txBody>
      </p:sp>
      <p:sp>
        <p:nvSpPr>
          <p:cNvPr id="6" name="Прямоугольник 5">
            <a:extLst>
              <a:ext uri="{FF2B5EF4-FFF2-40B4-BE49-F238E27FC236}">
                <a16:creationId xmlns:a16="http://schemas.microsoft.com/office/drawing/2014/main" xmlns="" id="{B5F3908D-59DE-4BBE-8A7C-197181B1879B}"/>
              </a:ext>
            </a:extLst>
          </p:cNvPr>
          <p:cNvSpPr/>
          <p:nvPr/>
        </p:nvSpPr>
        <p:spPr>
          <a:xfrm>
            <a:off x="184951" y="3559159"/>
            <a:ext cx="11822098" cy="3108543"/>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Готовясь к штурму Нотебурга, Петр I приказал в Архангельске построить тринадцать кораблей, из которых два судна — «Святой дух» и «Курьер» — волоком через болота и тайгу </a:t>
            </a:r>
            <a:r>
              <a:rPr lang="ru-RU" sz="2800" dirty="0" err="1">
                <a:latin typeface="Times New Roman" panose="02020603050405020304" pitchFamily="18" charset="0"/>
                <a:cs typeface="Times New Roman" panose="02020603050405020304" pitchFamily="18" charset="0"/>
              </a:rPr>
              <a:t>заонежские</a:t>
            </a:r>
            <a:r>
              <a:rPr lang="ru-RU" sz="2800" dirty="0">
                <a:latin typeface="Times New Roman" panose="02020603050405020304" pitchFamily="18" charset="0"/>
                <a:cs typeface="Times New Roman" panose="02020603050405020304" pitchFamily="18" charset="0"/>
              </a:rPr>
              <a:t> мужики дотащили от Белого моря до Онежского озера, где спустили на воду, а далее по Свири и Ладожскому озеру корабли пришли к истокам Невы. </a:t>
            </a:r>
          </a:p>
          <a:p>
            <a:pPr algn="just"/>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51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5FEBBF4-6ACB-4719-B9A1-57D5BD93FDC4}"/>
              </a:ext>
            </a:extLst>
          </p:cNvPr>
          <p:cNvSpPr>
            <a:spLocks noGrp="1"/>
          </p:cNvSpPr>
          <p:nvPr>
            <p:ph type="title"/>
          </p:nvPr>
        </p:nvSpPr>
        <p:spPr>
          <a:xfrm>
            <a:off x="71021" y="517250"/>
            <a:ext cx="12191999" cy="2234827"/>
          </a:xfrm>
        </p:spPr>
        <p:txBody>
          <a:bodyPr>
            <a:noAutofit/>
          </a:bodyPr>
          <a:lstStyle/>
          <a:p>
            <a:pPr algn="just" fontAlgn="base"/>
            <a:r>
              <a:rPr lang="ru-RU" sz="2800" b="1" dirty="0">
                <a:latin typeface="Times New Roman" panose="02020603050405020304" pitchFamily="18" charset="0"/>
                <a:cs typeface="Times New Roman" panose="02020603050405020304" pitchFamily="18" charset="0"/>
              </a:rPr>
              <a:t>Для выхода русской армии Петра I к берегам Невы и Финскому заливу необходимо было взять защищавшую ее устье </a:t>
            </a:r>
            <a:r>
              <a:rPr lang="ru-RU" sz="2800" b="1" dirty="0">
                <a:highlight>
                  <a:srgbClr val="FF0000"/>
                </a:highlight>
                <a:latin typeface="Times New Roman" panose="02020603050405020304" pitchFamily="18" charset="0"/>
                <a:cs typeface="Times New Roman" panose="02020603050405020304" pitchFamily="18" charset="0"/>
              </a:rPr>
              <a:t>крепость  Ниеншанц</a:t>
            </a:r>
            <a:r>
              <a:rPr lang="ru-RU" sz="2800" b="1" dirty="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Крепость была построена в 1349 году новгородцами для защиты устья Невы от шведов и называлась Канцы. В 1611 году она была захвачена шведами, перестроена и названа Ниеншанц. Со временем под стенами крепости вырос торговый город с двумя сотнями домов, верфью и причалом, у которого могли швартоваться большие корабли. Гарнизон крепости состоял из 600 человек при 76 пушках и 3 мортирах. </a:t>
            </a:r>
            <a:r>
              <a:rPr lang="ru-RU" sz="2800" dirty="0">
                <a:highlight>
                  <a:srgbClr val="FFFF00"/>
                </a:highlight>
                <a:latin typeface="Times New Roman" panose="02020603050405020304" pitchFamily="18" charset="0"/>
                <a:cs typeface="Times New Roman" panose="02020603050405020304" pitchFamily="18" charset="0"/>
              </a:rPr>
              <a:t>1 мая 1703 года</a:t>
            </a:r>
            <a:r>
              <a:rPr lang="ru-RU" sz="2800" dirty="0">
                <a:highlight>
                  <a:srgbClr val="FF0000"/>
                </a:highlight>
                <a:latin typeface="Times New Roman" panose="02020603050405020304" pitchFamily="18" charset="0"/>
                <a:cs typeface="Times New Roman" panose="02020603050405020304" pitchFamily="18" charset="0"/>
              </a:rPr>
              <a:t>-овладение Ниеншанцем</a:t>
            </a:r>
          </a:p>
        </p:txBody>
      </p:sp>
      <p:pic>
        <p:nvPicPr>
          <p:cNvPr id="4" name="Объект 3">
            <a:extLst>
              <a:ext uri="{FF2B5EF4-FFF2-40B4-BE49-F238E27FC236}">
                <a16:creationId xmlns:a16="http://schemas.microsoft.com/office/drawing/2014/main" xmlns="" id="{8D07ED10-5982-43CD-B5B2-A0ADE103846D}"/>
              </a:ext>
            </a:extLst>
          </p:cNvPr>
          <p:cNvPicPr>
            <a:picLocks noGrp="1" noChangeAspect="1"/>
          </p:cNvPicPr>
          <p:nvPr>
            <p:ph idx="1"/>
          </p:nvPr>
        </p:nvPicPr>
        <p:blipFill>
          <a:blip r:embed="rId3"/>
          <a:stretch>
            <a:fillRect/>
          </a:stretch>
        </p:blipFill>
        <p:spPr>
          <a:xfrm>
            <a:off x="244934" y="3429000"/>
            <a:ext cx="6104426" cy="319537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41AC9E88-8178-440B-AD61-9F6E6064DCC0}"/>
              </a:ext>
            </a:extLst>
          </p:cNvPr>
          <p:cNvSpPr/>
          <p:nvPr/>
        </p:nvSpPr>
        <p:spPr>
          <a:xfrm>
            <a:off x="8387112" y="6439709"/>
            <a:ext cx="365516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https://navalmuseum.ru/news?id=687</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33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3345FAEC-3A74-488B-9313-46070FA92E2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206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7920C9-BC08-4B74-94FE-E534D127594B}"/>
              </a:ext>
            </a:extLst>
          </p:cNvPr>
          <p:cNvSpPr>
            <a:spLocks noGrp="1"/>
          </p:cNvSpPr>
          <p:nvPr>
            <p:ph type="title"/>
          </p:nvPr>
        </p:nvSpPr>
        <p:spPr>
          <a:xfrm>
            <a:off x="1441882" y="6492875"/>
            <a:ext cx="3929109" cy="315912"/>
          </a:xfrm>
        </p:spPr>
        <p:txBody>
          <a:bodyPr>
            <a:normAutofit fontScale="90000"/>
          </a:bodyPr>
          <a:lstStyle/>
          <a:p>
            <a:r>
              <a:rPr lang="en-US" sz="1800" dirty="0">
                <a:latin typeface="Times New Roman" panose="02020603050405020304" pitchFamily="18" charset="0"/>
                <a:cs typeface="Times New Roman" panose="02020603050405020304" pitchFamily="18" charset="0"/>
              </a:rPr>
              <a:t>https://www.prlib.ru/history/619408</a:t>
            </a:r>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93B8C6B6-BFF2-41AF-A78C-B3C9D657E9B5}"/>
              </a:ext>
            </a:extLst>
          </p:cNvPr>
          <p:cNvSpPr>
            <a:spLocks noGrp="1"/>
          </p:cNvSpPr>
          <p:nvPr>
            <p:ph idx="1"/>
          </p:nvPr>
        </p:nvSpPr>
        <p:spPr>
          <a:xfrm>
            <a:off x="6320900" y="0"/>
            <a:ext cx="5788241" cy="6711518"/>
          </a:xfrm>
        </p:spPr>
        <p:txBody>
          <a:bodyPr>
            <a:normAutofit lnSpcReduction="10000"/>
          </a:bodyPr>
          <a:lstStyle/>
          <a:p>
            <a:pPr algn="just"/>
            <a:r>
              <a:rPr lang="ru-RU" dirty="0">
                <a:highlight>
                  <a:srgbClr val="FFFF00"/>
                </a:highlight>
                <a:latin typeface="Times New Roman" panose="02020603050405020304" pitchFamily="18" charset="0"/>
                <a:cs typeface="Times New Roman" panose="02020603050405020304" pitchFamily="18" charset="0"/>
              </a:rPr>
              <a:t>13 (24) июля 1704 г</a:t>
            </a:r>
            <a:r>
              <a:rPr lang="ru-RU" dirty="0">
                <a:latin typeface="Times New Roman" panose="02020603050405020304" pitchFamily="18" charset="0"/>
                <a:cs typeface="Times New Roman" panose="02020603050405020304" pitchFamily="18" charset="0"/>
              </a:rPr>
              <a:t>. во время </a:t>
            </a:r>
            <a:r>
              <a:rPr lang="ru-RU" dirty="0">
                <a:latin typeface="Times New Roman" panose="02020603050405020304" pitchFamily="18" charset="0"/>
                <a:cs typeface="Times New Roman" panose="02020603050405020304" pitchFamily="18" charset="0"/>
                <a:hlinkClick r:id="rId2"/>
              </a:rPr>
              <a:t>Северной войны 1700-1721 гг.</a:t>
            </a:r>
            <a:r>
              <a:rPr lang="ru-RU" dirty="0">
                <a:latin typeface="Times New Roman" panose="02020603050405020304" pitchFamily="18" charset="0"/>
                <a:cs typeface="Times New Roman" panose="02020603050405020304" pitchFamily="18" charset="0"/>
              </a:rPr>
              <a:t> русскими войсками была </a:t>
            </a:r>
            <a:r>
              <a:rPr lang="ru-RU" dirty="0">
                <a:highlight>
                  <a:srgbClr val="FF0000"/>
                </a:highlight>
                <a:latin typeface="Times New Roman" panose="02020603050405020304" pitchFamily="18" charset="0"/>
                <a:cs typeface="Times New Roman" panose="02020603050405020304" pitchFamily="18" charset="0"/>
              </a:rPr>
              <a:t>взята шведская крепость Дерпт</a:t>
            </a:r>
            <a:r>
              <a:rPr lang="ru-RU" dirty="0">
                <a:latin typeface="Times New Roman" panose="02020603050405020304" pitchFamily="18" charset="0"/>
                <a:cs typeface="Times New Roman" panose="02020603050405020304" pitchFamily="18" charset="0"/>
              </a:rPr>
              <a:t> (древнерусский город Юрьев, ныне эстонский город Тарту).</a:t>
            </a:r>
          </a:p>
          <a:p>
            <a:pPr algn="just"/>
            <a:r>
              <a:rPr lang="ru-RU" dirty="0">
                <a:latin typeface="Times New Roman" panose="02020603050405020304" pitchFamily="18" charset="0"/>
                <a:cs typeface="Times New Roman" panose="02020603050405020304" pitchFamily="18" charset="0"/>
              </a:rPr>
              <a:t>Осада Дерпта была поручена армии Б. П. Шереметева, зимовавшей около Пскова. После успеха на реке Эмбах (рус. </a:t>
            </a:r>
            <a:r>
              <a:rPr lang="ru-RU" dirty="0" err="1">
                <a:latin typeface="Times New Roman" panose="02020603050405020304" pitchFamily="18" charset="0"/>
                <a:cs typeface="Times New Roman" panose="02020603050405020304" pitchFamily="18" charset="0"/>
              </a:rPr>
              <a:t>Омовжа</a:t>
            </a:r>
            <a:r>
              <a:rPr lang="ru-RU" dirty="0">
                <a:latin typeface="Times New Roman" panose="02020603050405020304" pitchFamily="18" charset="0"/>
                <a:cs typeface="Times New Roman" panose="02020603050405020304" pitchFamily="18" charset="0"/>
              </a:rPr>
              <a:t>) весной 1704 г., когда русский отряд под командованием генерал-майора Карла Вердена захватил большую часть кораблей шведской флотилии </a:t>
            </a:r>
            <a:r>
              <a:rPr lang="ru-RU" dirty="0" err="1">
                <a:latin typeface="Times New Roman" panose="02020603050405020304" pitchFamily="18" charset="0"/>
                <a:cs typeface="Times New Roman" panose="02020603050405020304" pitchFamily="18" charset="0"/>
              </a:rPr>
              <a:t>Лошера</a:t>
            </a:r>
            <a:r>
              <a:rPr lang="ru-RU" dirty="0">
                <a:latin typeface="Times New Roman" panose="02020603050405020304" pitchFamily="18" charset="0"/>
                <a:cs typeface="Times New Roman" panose="02020603050405020304" pitchFamily="18" charset="0"/>
              </a:rPr>
              <a:t>, Петром I был отдан приказ брать Дерпт.</a:t>
            </a:r>
          </a:p>
          <a:p>
            <a:endParaRPr lang="ru-RU" dirty="0"/>
          </a:p>
        </p:txBody>
      </p:sp>
      <p:pic>
        <p:nvPicPr>
          <p:cNvPr id="4" name="Рисунок 3">
            <a:extLst>
              <a:ext uri="{FF2B5EF4-FFF2-40B4-BE49-F238E27FC236}">
                <a16:creationId xmlns:a16="http://schemas.microsoft.com/office/drawing/2014/main" xmlns="" id="{2620AD77-0308-400E-9577-301B78154F70}"/>
              </a:ext>
            </a:extLst>
          </p:cNvPr>
          <p:cNvPicPr>
            <a:picLocks noChangeAspect="1"/>
          </p:cNvPicPr>
          <p:nvPr/>
        </p:nvPicPr>
        <p:blipFill rotWithShape="1">
          <a:blip r:embed="rId3"/>
          <a:srcRect t="22745" r="50000" b="7451"/>
          <a:stretch/>
        </p:blipFill>
        <p:spPr>
          <a:xfrm>
            <a:off x="248575" y="49213"/>
            <a:ext cx="5992427" cy="6266255"/>
          </a:xfrm>
          <a:prstGeom prst="rect">
            <a:avLst/>
          </a:prstGeom>
        </p:spPr>
      </p:pic>
    </p:spTree>
    <p:extLst>
      <p:ext uri="{BB962C8B-B14F-4D97-AF65-F5344CB8AC3E}">
        <p14:creationId xmlns:p14="http://schemas.microsoft.com/office/powerpoint/2010/main" val="393536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9E5D4B7-AFAA-4DD8-AA4F-D955CCC14095}"/>
              </a:ext>
            </a:extLst>
          </p:cNvPr>
          <p:cNvSpPr>
            <a:spLocks noGrp="1"/>
          </p:cNvSpPr>
          <p:nvPr>
            <p:ph type="title"/>
          </p:nvPr>
        </p:nvSpPr>
        <p:spPr>
          <a:xfrm>
            <a:off x="0" y="5515833"/>
            <a:ext cx="4429226" cy="1226482"/>
          </a:xfrm>
        </p:spPr>
        <p:txBody>
          <a:bodyPr>
            <a:normAutofit/>
          </a:bodyPr>
          <a:lstStyle/>
          <a:p>
            <a:pPr algn="ctr"/>
            <a:r>
              <a:rPr lang="ru-RU" sz="2800" dirty="0">
                <a:latin typeface="Times New Roman" panose="02020603050405020304" pitchFamily="18" charset="0"/>
                <a:cs typeface="Times New Roman" panose="02020603050405020304" pitchFamily="18" charset="0"/>
              </a:rPr>
              <a:t>Адам Людвиг </a:t>
            </a:r>
            <a:r>
              <a:rPr lang="ru-RU" sz="2800" dirty="0" err="1">
                <a:latin typeface="Times New Roman" panose="02020603050405020304" pitchFamily="18" charset="0"/>
                <a:cs typeface="Times New Roman" panose="02020603050405020304" pitchFamily="18" charset="0"/>
              </a:rPr>
              <a:t>Левенгаупт</a:t>
            </a:r>
            <a:r>
              <a:rPr lang="ru-RU" sz="2800" dirty="0">
                <a:latin typeface="Times New Roman" panose="02020603050405020304" pitchFamily="18" charset="0"/>
                <a:cs typeface="Times New Roman" panose="02020603050405020304" pitchFamily="18" charset="0"/>
              </a:rPr>
              <a:t> (1659−1719)</a:t>
            </a:r>
            <a:endParaRPr lang="ru-RU" sz="2800" dirty="0"/>
          </a:p>
        </p:txBody>
      </p:sp>
      <p:pic>
        <p:nvPicPr>
          <p:cNvPr id="5" name="Объект 4">
            <a:extLst>
              <a:ext uri="{FF2B5EF4-FFF2-40B4-BE49-F238E27FC236}">
                <a16:creationId xmlns:a16="http://schemas.microsoft.com/office/drawing/2014/main" xmlns="" id="{FA38260E-712A-4885-B919-A03BFF72DDB1}"/>
              </a:ext>
            </a:extLst>
          </p:cNvPr>
          <p:cNvPicPr>
            <a:picLocks noGrp="1" noChangeAspect="1"/>
          </p:cNvPicPr>
          <p:nvPr>
            <p:ph idx="1"/>
          </p:nvPr>
        </p:nvPicPr>
        <p:blipFill rotWithShape="1">
          <a:blip r:embed="rId2"/>
          <a:srcRect r="16739"/>
          <a:stretch/>
        </p:blipFill>
        <p:spPr>
          <a:xfrm>
            <a:off x="7253465" y="88587"/>
            <a:ext cx="4699247" cy="551720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xmlns="" id="{E983F6BB-9FA6-4D6D-8330-8D10E8D25E97}"/>
              </a:ext>
            </a:extLst>
          </p:cNvPr>
          <p:cNvPicPr>
            <a:picLocks noChangeAspect="1"/>
          </p:cNvPicPr>
          <p:nvPr/>
        </p:nvPicPr>
        <p:blipFill>
          <a:blip r:embed="rId3"/>
          <a:stretch>
            <a:fillRect/>
          </a:stretch>
        </p:blipFill>
        <p:spPr>
          <a:xfrm>
            <a:off x="363252" y="133565"/>
            <a:ext cx="4279037" cy="5427246"/>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a:extLst>
              <a:ext uri="{FF2B5EF4-FFF2-40B4-BE49-F238E27FC236}">
                <a16:creationId xmlns:a16="http://schemas.microsoft.com/office/drawing/2014/main" xmlns="" id="{6D9F3E49-FBC6-40FC-A6D5-86582669B764}"/>
              </a:ext>
            </a:extLst>
          </p:cNvPr>
          <p:cNvSpPr/>
          <p:nvPr/>
        </p:nvSpPr>
        <p:spPr>
          <a:xfrm>
            <a:off x="8234955" y="6431925"/>
            <a:ext cx="395704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https://diletant.media/articles/45266611/</a:t>
            </a:r>
            <a:endParaRPr lang="ru-RU" dirty="0">
              <a:latin typeface="Times New Roman" panose="02020603050405020304" pitchFamily="18" charset="0"/>
              <a:cs typeface="Times New Roman" panose="02020603050405020304" pitchFamily="18" charset="0"/>
            </a:endParaRPr>
          </a:p>
        </p:txBody>
      </p:sp>
      <p:sp>
        <p:nvSpPr>
          <p:cNvPr id="6" name="Заголовок 1">
            <a:extLst>
              <a:ext uri="{FF2B5EF4-FFF2-40B4-BE49-F238E27FC236}">
                <a16:creationId xmlns:a16="http://schemas.microsoft.com/office/drawing/2014/main" xmlns="" id="{4F6AACBD-1B71-4E50-A4AF-914F389E2126}"/>
              </a:ext>
            </a:extLst>
          </p:cNvPr>
          <p:cNvSpPr txBox="1">
            <a:spLocks/>
          </p:cNvSpPr>
          <p:nvPr/>
        </p:nvSpPr>
        <p:spPr>
          <a:xfrm>
            <a:off x="7377430" y="5451716"/>
            <a:ext cx="4451318" cy="938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dirty="0">
                <a:latin typeface="Times New Roman" panose="02020603050405020304" pitchFamily="18" charset="0"/>
                <a:cs typeface="Times New Roman" panose="02020603050405020304" pitchFamily="18" charset="0"/>
              </a:rPr>
              <a:t>Петр Первый (1673−1725)</a:t>
            </a:r>
            <a:endParaRPr lang="ru-RU" sz="2800" dirty="0"/>
          </a:p>
        </p:txBody>
      </p:sp>
    </p:spTree>
    <p:extLst>
      <p:ext uri="{BB962C8B-B14F-4D97-AF65-F5344CB8AC3E}">
        <p14:creationId xmlns:p14="http://schemas.microsoft.com/office/powerpoint/2010/main" val="194495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B0CC2A-ED92-4657-89B4-9D406347FA84}"/>
              </a:ext>
            </a:extLst>
          </p:cNvPr>
          <p:cNvSpPr>
            <a:spLocks noGrp="1"/>
          </p:cNvSpPr>
          <p:nvPr>
            <p:ph type="title"/>
          </p:nvPr>
        </p:nvSpPr>
        <p:spPr>
          <a:xfrm>
            <a:off x="0" y="1"/>
            <a:ext cx="12192000" cy="488272"/>
          </a:xfrm>
          <a:solidFill>
            <a:srgbClr val="FF0000"/>
          </a:solidFill>
        </p:spPr>
        <p:txBody>
          <a:bodyPr>
            <a:normAutofit/>
          </a:bodyPr>
          <a:lstStyle/>
          <a:p>
            <a:r>
              <a:rPr lang="ru-RU" sz="2800" b="1" dirty="0">
                <a:latin typeface="Times New Roman" panose="02020603050405020304" pitchFamily="18" charset="0"/>
                <a:cs typeface="Times New Roman" panose="02020603050405020304" pitchFamily="18" charset="0"/>
              </a:rPr>
              <a:t>Петр: «Сражение у деревни Лесной – мать Полтавской битвы»</a:t>
            </a:r>
          </a:p>
        </p:txBody>
      </p:sp>
      <p:sp>
        <p:nvSpPr>
          <p:cNvPr id="5" name="Прямоугольник 4">
            <a:extLst>
              <a:ext uri="{FF2B5EF4-FFF2-40B4-BE49-F238E27FC236}">
                <a16:creationId xmlns:a16="http://schemas.microsoft.com/office/drawing/2014/main" xmlns="" id="{A0E3CE11-465E-428A-A27E-902FF5DED821}"/>
              </a:ext>
            </a:extLst>
          </p:cNvPr>
          <p:cNvSpPr/>
          <p:nvPr/>
        </p:nvSpPr>
        <p:spPr>
          <a:xfrm>
            <a:off x="100614" y="2432483"/>
            <a:ext cx="11884240" cy="3539430"/>
          </a:xfrm>
          <a:prstGeom prst="rect">
            <a:avLst/>
          </a:prstGeom>
        </p:spPr>
        <p:txBody>
          <a:bodyPr wrap="square">
            <a:spAutoFit/>
          </a:bodyPr>
          <a:lstStyle/>
          <a:p>
            <a:pPr algn="just"/>
            <a:r>
              <a:rPr lang="ru-RU" sz="2800" b="0" i="0" dirty="0">
                <a:solidFill>
                  <a:srgbClr val="000000"/>
                </a:solidFill>
                <a:effectLst/>
                <a:latin typeface="Times New Roman" panose="02020603050405020304" pitchFamily="18" charset="0"/>
              </a:rPr>
              <a:t>Победа под Лесной была впечатляющей. Потери шведов составили 8000 человек убитыми. В плен было взято 45 офицеров и 700 солдат. Позже в плен попало еще 385 офицеров и солдат. В качестве трофеев победителям достались вся вражеская артиллерия из 17 полевых орудий, 44 знамени и штандарта, армейский подвижной магазин из 7 тысяч обозных повозок с продовольствием, боеприпасами и значительной суммой денег.</a:t>
            </a:r>
          </a:p>
          <a:p>
            <a:pPr algn="just"/>
            <a:r>
              <a:rPr lang="ru-RU" sz="2800" b="0" i="0" dirty="0">
                <a:solidFill>
                  <a:srgbClr val="000000"/>
                </a:solidFill>
                <a:effectLst/>
                <a:latin typeface="Times New Roman" panose="02020603050405020304" pitchFamily="18" charset="0"/>
              </a:rPr>
              <a:t>Потери русских войск оказались тоже немалыми. Под Лесной победители потеряли 1111 человек погибшими и 2586 ранеными.</a:t>
            </a:r>
          </a:p>
        </p:txBody>
      </p:sp>
      <p:sp>
        <p:nvSpPr>
          <p:cNvPr id="7" name="Объект 6">
            <a:extLst>
              <a:ext uri="{FF2B5EF4-FFF2-40B4-BE49-F238E27FC236}">
                <a16:creationId xmlns:a16="http://schemas.microsoft.com/office/drawing/2014/main" xmlns="" id="{5FFDD1D6-AF39-426F-BED0-B1293335CF46}"/>
              </a:ext>
            </a:extLst>
          </p:cNvPr>
          <p:cNvSpPr>
            <a:spLocks noGrp="1"/>
          </p:cNvSpPr>
          <p:nvPr>
            <p:ph idx="1"/>
          </p:nvPr>
        </p:nvSpPr>
        <p:spPr>
          <a:xfrm>
            <a:off x="0" y="488273"/>
            <a:ext cx="12091386" cy="2041863"/>
          </a:xfrm>
        </p:spPr>
        <p:txBody>
          <a:bodyPr>
            <a:normAutofit/>
          </a:bodyPr>
          <a:lstStyle/>
          <a:p>
            <a:pPr marL="0" indent="0" algn="just">
              <a:buNone/>
            </a:pPr>
            <a:r>
              <a:rPr lang="ru-RU" dirty="0">
                <a:highlight>
                  <a:srgbClr val="FFFF00"/>
                </a:highlight>
                <a:latin typeface="Times New Roman" panose="02020603050405020304" pitchFamily="18" charset="0"/>
                <a:cs typeface="Times New Roman" panose="02020603050405020304" pitchFamily="18" charset="0"/>
              </a:rPr>
              <a:t>28 сентября 1708 года </a:t>
            </a:r>
            <a:r>
              <a:rPr lang="ru-RU" dirty="0">
                <a:latin typeface="Times New Roman" panose="02020603050405020304" pitchFamily="18" charset="0"/>
                <a:cs typeface="Times New Roman" panose="02020603050405020304" pitchFamily="18" charset="0"/>
              </a:rPr>
              <a:t>у деревни Лесная (юго-восточнее г. Могилева) произошло сражение между русскими войсками под командованием Петра 1 (около 16 тысяч человек и 30 орудий) и шведским корпусом генерала Адама </a:t>
            </a:r>
            <a:r>
              <a:rPr lang="ru-RU" dirty="0" err="1">
                <a:latin typeface="Times New Roman" panose="02020603050405020304" pitchFamily="18" charset="0"/>
                <a:cs typeface="Times New Roman" panose="02020603050405020304" pitchFamily="18" charset="0"/>
              </a:rPr>
              <a:t>Левенгаупта</a:t>
            </a:r>
            <a:r>
              <a:rPr lang="ru-RU" dirty="0">
                <a:latin typeface="Times New Roman" panose="02020603050405020304" pitchFamily="18" charset="0"/>
                <a:cs typeface="Times New Roman" panose="02020603050405020304" pitchFamily="18" charset="0"/>
              </a:rPr>
              <a:t> (около 16 тысяч человек и 17 орудий, по одним сведениям или 12 950 человек и 16 пушек, по другим). </a:t>
            </a:r>
          </a:p>
        </p:txBody>
      </p:sp>
      <p:sp>
        <p:nvSpPr>
          <p:cNvPr id="3" name="Прямоугольник 2">
            <a:extLst>
              <a:ext uri="{FF2B5EF4-FFF2-40B4-BE49-F238E27FC236}">
                <a16:creationId xmlns:a16="http://schemas.microsoft.com/office/drawing/2014/main" xmlns="" id="{EAB73349-732A-42DB-923E-8B8CFE3CDF85}"/>
              </a:ext>
            </a:extLst>
          </p:cNvPr>
          <p:cNvSpPr/>
          <p:nvPr/>
        </p:nvSpPr>
        <p:spPr>
          <a:xfrm>
            <a:off x="8132940" y="6488668"/>
            <a:ext cx="405906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https://slavgorod-museum.com/lesn.htm</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924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45F6B29-9389-41B1-844D-E7F3040A05FD}"/>
              </a:ext>
            </a:extLst>
          </p:cNvPr>
          <p:cNvSpPr>
            <a:spLocks noGrp="1"/>
          </p:cNvSpPr>
          <p:nvPr>
            <p:ph type="title"/>
          </p:nvPr>
        </p:nvSpPr>
        <p:spPr>
          <a:xfrm>
            <a:off x="0" y="6152226"/>
            <a:ext cx="12192000" cy="683580"/>
          </a:xfrm>
          <a:solidFill>
            <a:schemeClr val="accent2"/>
          </a:solidFill>
        </p:spPr>
        <p:txBody>
          <a:bodyPr>
            <a:normAutofit fontScale="90000"/>
          </a:bodyPr>
          <a:lstStyle/>
          <a:p>
            <a:pPr algn="ctr"/>
            <a:r>
              <a:rPr lang="ru-RU" dirty="0">
                <a:latin typeface="Times New Roman" panose="02020603050405020304" pitchFamily="18" charset="0"/>
                <a:cs typeface="Times New Roman" panose="02020603050405020304" pitchFamily="18" charset="0"/>
              </a:rPr>
              <a:t>Желаем приятного путешествия!</a:t>
            </a:r>
          </a:p>
        </p:txBody>
      </p:sp>
      <p:sp>
        <p:nvSpPr>
          <p:cNvPr id="3" name="Объект 2">
            <a:extLst>
              <a:ext uri="{FF2B5EF4-FFF2-40B4-BE49-F238E27FC236}">
                <a16:creationId xmlns:a16="http://schemas.microsoft.com/office/drawing/2014/main" xmlns="" id="{804D52EC-15B0-4443-93B9-B7BA43118F01}"/>
              </a:ext>
            </a:extLst>
          </p:cNvPr>
          <p:cNvSpPr>
            <a:spLocks noGrp="1"/>
          </p:cNvSpPr>
          <p:nvPr>
            <p:ph idx="1"/>
          </p:nvPr>
        </p:nvSpPr>
        <p:spPr>
          <a:xfrm>
            <a:off x="213064" y="1225118"/>
            <a:ext cx="11825056" cy="4820575"/>
          </a:xfrm>
        </p:spPr>
        <p:txBody>
          <a:bodyPr>
            <a:normAutofit fontScale="92500" lnSpcReduction="10000"/>
          </a:bodyPr>
          <a:lstStyle/>
          <a:p>
            <a:pPr algn="just"/>
            <a:r>
              <a:rPr lang="ru-RU" dirty="0">
                <a:latin typeface="Times New Roman" panose="02020603050405020304" pitchFamily="18" charset="0"/>
                <a:cs typeface="Times New Roman" panose="02020603050405020304" pitchFamily="18" charset="0"/>
              </a:rPr>
              <a:t>Игра-</a:t>
            </a:r>
            <a:r>
              <a:rPr lang="ru-RU" dirty="0" err="1">
                <a:latin typeface="Times New Roman" panose="02020603050405020304" pitchFamily="18" charset="0"/>
                <a:cs typeface="Times New Roman" panose="02020603050405020304" pitchFamily="18" charset="0"/>
              </a:rPr>
              <a:t>ходилка</a:t>
            </a:r>
            <a:r>
              <a:rPr lang="ru-RU" dirty="0">
                <a:latin typeface="Times New Roman" panose="02020603050405020304" pitchFamily="18" charset="0"/>
                <a:cs typeface="Times New Roman" panose="02020603050405020304" pitchFamily="18" charset="0"/>
              </a:rPr>
              <a:t> предназначена для учащихся 12-15 лет (не исключено, что будет интересна и людям старшего возраста).</a:t>
            </a:r>
          </a:p>
          <a:p>
            <a:pPr algn="just"/>
            <a:r>
              <a:rPr lang="ru-RU" dirty="0">
                <a:latin typeface="Times New Roman" panose="02020603050405020304" pitchFamily="18" charset="0"/>
                <a:cs typeface="Times New Roman" panose="02020603050405020304" pitchFamily="18" charset="0"/>
              </a:rPr>
              <a:t>В интересном «путешествии» могут участвовать 4-8 игроков.</a:t>
            </a:r>
          </a:p>
          <a:p>
            <a:pPr algn="just"/>
            <a:r>
              <a:rPr lang="ru-RU" dirty="0">
                <a:latin typeface="Times New Roman" panose="02020603050405020304" pitchFamily="18" charset="0"/>
                <a:cs typeface="Times New Roman" panose="02020603050405020304" pitchFamily="18" charset="0"/>
              </a:rPr>
              <a:t>Сначала необходимо бросить жребий и определить очередность хода, затем игроки выбирают фишки и бросают кубик. Цифра на кубике определит количество шагов, которые необходимо сделать.</a:t>
            </a:r>
          </a:p>
          <a:p>
            <a:pPr algn="just"/>
            <a:r>
              <a:rPr lang="ru-RU" dirty="0">
                <a:latin typeface="Times New Roman" panose="02020603050405020304" pitchFamily="18" charset="0"/>
                <a:cs typeface="Times New Roman" panose="02020603050405020304" pitchFamily="18" charset="0"/>
              </a:rPr>
              <a:t>Суть игры – набрать большее количество очков за ответ на вопросы по датам и событиям. Если участник не знает, что связано с датой, он может взять нужную карточку у ведущего и прочитать (за это получает 5 очков). Если игрок ответил на вопрос самостоятельно, ведущий записывает данному участнику 10-20 очков (в зависимости от уровня сложности вопроса).</a:t>
            </a:r>
          </a:p>
          <a:p>
            <a:pPr algn="just"/>
            <a:r>
              <a:rPr lang="ru-RU" dirty="0">
                <a:latin typeface="Times New Roman" panose="02020603050405020304" pitchFamily="18" charset="0"/>
                <a:cs typeface="Times New Roman" panose="02020603050405020304" pitchFamily="18" charset="0"/>
              </a:rPr>
              <a:t>Предполагается, что игра расширит кругозор учащихся об эпохе правления Петра </a:t>
            </a:r>
            <a:r>
              <a:rPr lang="en-US" dirty="0">
                <a:latin typeface="Times New Roman" panose="02020603050405020304" pitchFamily="18" charset="0"/>
                <a:cs typeface="Times New Roman" panose="02020603050405020304" pitchFamily="18" charset="0"/>
              </a:rPr>
              <a:t>I.</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6984F24D-5994-4A90-AD0B-4A1630308680}"/>
              </a:ext>
            </a:extLst>
          </p:cNvPr>
          <p:cNvPicPr>
            <a:picLocks noChangeAspect="1"/>
          </p:cNvPicPr>
          <p:nvPr/>
        </p:nvPicPr>
        <p:blipFill>
          <a:blip r:embed="rId3"/>
          <a:stretch>
            <a:fillRect/>
          </a:stretch>
        </p:blipFill>
        <p:spPr>
          <a:xfrm>
            <a:off x="-2209" y="-1"/>
            <a:ext cx="12194209" cy="1213135"/>
          </a:xfrm>
          <a:prstGeom prst="rect">
            <a:avLst/>
          </a:prstGeom>
        </p:spPr>
      </p:pic>
    </p:spTree>
    <p:extLst>
      <p:ext uri="{BB962C8B-B14F-4D97-AF65-F5344CB8AC3E}">
        <p14:creationId xmlns:p14="http://schemas.microsoft.com/office/powerpoint/2010/main" val="91157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10838CC-C91A-456C-A940-6D8EA2AEB128}"/>
              </a:ext>
            </a:extLst>
          </p:cNvPr>
          <p:cNvSpPr>
            <a:spLocks noGrp="1"/>
          </p:cNvSpPr>
          <p:nvPr>
            <p:ph idx="1"/>
          </p:nvPr>
        </p:nvSpPr>
        <p:spPr>
          <a:xfrm>
            <a:off x="0" y="0"/>
            <a:ext cx="12192000" cy="6042026"/>
          </a:xfrm>
        </p:spPr>
        <p:txBody>
          <a:bodyPr>
            <a:normAutofit/>
          </a:bodyPr>
          <a:lstStyle/>
          <a:p>
            <a:pPr algn="just"/>
            <a:r>
              <a:rPr lang="ru-RU" dirty="0">
                <a:highlight>
                  <a:srgbClr val="FFFF00"/>
                </a:highlight>
                <a:latin typeface="Times New Roman" panose="02020603050405020304" pitchFamily="18" charset="0"/>
                <a:cs typeface="Times New Roman" panose="02020603050405020304" pitchFamily="18" charset="0"/>
              </a:rPr>
              <a:t>27 июня (8 июля) года </a:t>
            </a:r>
            <a:r>
              <a:rPr lang="ru-RU" b="1" dirty="0">
                <a:highlight>
                  <a:srgbClr val="FF0000"/>
                </a:highlight>
                <a:latin typeface="Times New Roman" panose="02020603050405020304" pitchFamily="18" charset="0"/>
                <a:cs typeface="Times New Roman" panose="02020603050405020304" pitchFamily="18" charset="0"/>
              </a:rPr>
              <a:t>Полтавская битва</a:t>
            </a:r>
            <a:r>
              <a:rPr lang="ru-RU" dirty="0">
                <a:highlight>
                  <a:srgbClr val="FF0000"/>
                </a:highlight>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крупнейшее генеральное сражение Северной войны между русскими войсками под командованием Петра 1 и шведской армией Карла 12.</a:t>
            </a:r>
          </a:p>
          <a:p>
            <a:pPr algn="just"/>
            <a:r>
              <a:rPr lang="ru-RU" dirty="0">
                <a:latin typeface="Times New Roman" panose="02020603050405020304" pitchFamily="18" charset="0"/>
                <a:cs typeface="Times New Roman" panose="02020603050405020304" pitchFamily="18" charset="0"/>
              </a:rPr>
              <a:t>Именно в связи с этим 10 июля является Днём воинской славы России – День победы русской армии под командованием Петра Первого над шведами в Полтавском сражении.</a:t>
            </a:r>
          </a:p>
        </p:txBody>
      </p:sp>
      <p:pic>
        <p:nvPicPr>
          <p:cNvPr id="6" name="Рисунок 5">
            <a:extLst>
              <a:ext uri="{FF2B5EF4-FFF2-40B4-BE49-F238E27FC236}">
                <a16:creationId xmlns:a16="http://schemas.microsoft.com/office/drawing/2014/main" xmlns="" id="{619BCE86-7CA1-4C96-8830-5C1735F516F0}"/>
              </a:ext>
            </a:extLst>
          </p:cNvPr>
          <p:cNvPicPr>
            <a:picLocks noChangeAspect="1"/>
          </p:cNvPicPr>
          <p:nvPr/>
        </p:nvPicPr>
        <p:blipFill>
          <a:blip r:embed="rId2"/>
          <a:stretch>
            <a:fillRect/>
          </a:stretch>
        </p:blipFill>
        <p:spPr>
          <a:xfrm>
            <a:off x="5925628" y="2396642"/>
            <a:ext cx="6071063" cy="353943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a16="http://schemas.microsoft.com/office/drawing/2014/main" xmlns="" id="{5F214947-5AFE-49D6-A365-60C911904256}"/>
              </a:ext>
            </a:extLst>
          </p:cNvPr>
          <p:cNvSpPr/>
          <p:nvPr/>
        </p:nvSpPr>
        <p:spPr>
          <a:xfrm>
            <a:off x="7826638" y="6470583"/>
            <a:ext cx="4365362" cy="369332"/>
          </a:xfrm>
          <a:prstGeom prst="rect">
            <a:avLst/>
          </a:prstGeom>
        </p:spPr>
        <p:txBody>
          <a:bodyPr wrap="none">
            <a:spAutoFit/>
          </a:bodyPr>
          <a:lstStyle/>
          <a:p>
            <a:pPr algn="just"/>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https://interesnyefakty.org/poltavskaya-bitva/</a:t>
            </a:r>
            <a:endParaRPr lang="ru-RU"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3B65BEAB-463D-4A36-970D-B6D68FCD47EB}"/>
              </a:ext>
            </a:extLst>
          </p:cNvPr>
          <p:cNvSpPr/>
          <p:nvPr/>
        </p:nvSpPr>
        <p:spPr>
          <a:xfrm>
            <a:off x="266331" y="2616155"/>
            <a:ext cx="5282214" cy="3539430"/>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Накануне сражения Петр I объехал все полки. Его краткие патриотические обращения к солдатам и офицерам легли в основу знаменитого приказа, требовавшего от воинов биться не за Петра, а </a:t>
            </a:r>
            <a:r>
              <a:rPr lang="ru-RU" sz="2800" dirty="0">
                <a:highlight>
                  <a:srgbClr val="808000"/>
                </a:highlight>
                <a:latin typeface="Times New Roman" panose="02020603050405020304" pitchFamily="18" charset="0"/>
                <a:cs typeface="Times New Roman" panose="02020603050405020304" pitchFamily="18" charset="0"/>
              </a:rPr>
              <a:t>за </a:t>
            </a:r>
            <a:r>
              <a:rPr lang="ru-RU" sz="2800" i="1" dirty="0">
                <a:highlight>
                  <a:srgbClr val="808000"/>
                </a:highlight>
                <a:latin typeface="Times New Roman" panose="02020603050405020304" pitchFamily="18" charset="0"/>
                <a:cs typeface="Times New Roman" panose="02020603050405020304" pitchFamily="18" charset="0"/>
              </a:rPr>
              <a:t>«Россию и российское благочестие…»</a:t>
            </a:r>
            <a:r>
              <a:rPr lang="ru-RU" sz="2800" dirty="0">
                <a:highlight>
                  <a:srgbClr val="808000"/>
                </a:highligh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3050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1D158B-78F5-4542-BDE7-BD037505FEA6}"/>
              </a:ext>
            </a:extLst>
          </p:cNvPr>
          <p:cNvSpPr>
            <a:spLocks noGrp="1"/>
          </p:cNvSpPr>
          <p:nvPr>
            <p:ph type="title"/>
          </p:nvPr>
        </p:nvSpPr>
        <p:spPr>
          <a:xfrm>
            <a:off x="32551" y="24175"/>
            <a:ext cx="12126897" cy="1207364"/>
          </a:xfrm>
        </p:spPr>
        <p:txBody>
          <a:bodyPr>
            <a:noAutofit/>
          </a:bodyPr>
          <a:lstStyle/>
          <a:p>
            <a:pPr algn="just"/>
            <a:r>
              <a:rPr lang="ru-RU" sz="2800" b="1" dirty="0">
                <a:highlight>
                  <a:srgbClr val="FF0000"/>
                </a:highlight>
                <a:latin typeface="Times New Roman" panose="02020603050405020304" pitchFamily="18" charset="0"/>
                <a:cs typeface="Times New Roman" panose="02020603050405020304" pitchFamily="18" charset="0"/>
              </a:rPr>
              <a:t>Капитуляция у</a:t>
            </a:r>
            <a:r>
              <a:rPr lang="ru-RU" sz="2800" dirty="0">
                <a:highlight>
                  <a:srgbClr val="FF0000"/>
                </a:highlight>
                <a:latin typeface="Times New Roman" panose="02020603050405020304" pitchFamily="18" charset="0"/>
                <a:cs typeface="Times New Roman" panose="02020603050405020304" pitchFamily="18" charset="0"/>
              </a:rPr>
              <a:t> </a:t>
            </a:r>
            <a:r>
              <a:rPr lang="ru-RU" sz="2800" b="1" dirty="0" err="1">
                <a:highlight>
                  <a:srgbClr val="FF0000"/>
                </a:highlight>
                <a:latin typeface="Times New Roman" panose="02020603050405020304" pitchFamily="18" charset="0"/>
                <a:cs typeface="Times New Roman" panose="02020603050405020304" pitchFamily="18" charset="0"/>
              </a:rPr>
              <a:t>Переволочны</a:t>
            </a:r>
            <a:r>
              <a:rPr lang="ru-RU" sz="2800" dirty="0">
                <a:highlight>
                  <a:srgbClr val="FF0000"/>
                </a:highlight>
                <a:latin typeface="Times New Roman" panose="02020603050405020304" pitchFamily="18" charset="0"/>
                <a:cs typeface="Times New Roman" panose="02020603050405020304" pitchFamily="18" charset="0"/>
              </a:rPr>
              <a:t> </a:t>
            </a:r>
            <a:r>
              <a:rPr lang="ru-RU" sz="2800" dirty="0">
                <a:highlight>
                  <a:srgbClr val="FFFF00"/>
                </a:highlight>
                <a:latin typeface="Times New Roman" panose="02020603050405020304" pitchFamily="18" charset="0"/>
                <a:cs typeface="Times New Roman" panose="02020603050405020304" pitchFamily="18" charset="0"/>
              </a:rPr>
              <a:t>(30 июня 1709) </a:t>
            </a:r>
            <a:r>
              <a:rPr lang="ru-RU" sz="2800" dirty="0">
                <a:latin typeface="Times New Roman" panose="02020603050405020304" pitchFamily="18" charset="0"/>
                <a:cs typeface="Times New Roman" panose="02020603050405020304" pitchFamily="18" charset="0"/>
              </a:rPr>
              <a:t>— это эпизод Северной войны. Благодаря успешным действиям русских войск, в </a:t>
            </a:r>
            <a:r>
              <a:rPr lang="ru-RU" sz="2800" b="1" dirty="0">
                <a:latin typeface="Times New Roman" panose="02020603050405020304" pitchFamily="18" charset="0"/>
                <a:cs typeface="Times New Roman" panose="02020603050405020304" pitchFamily="18" charset="0"/>
              </a:rPr>
              <a:t>плен</a:t>
            </a:r>
            <a:r>
              <a:rPr lang="ru-RU" sz="2800" dirty="0">
                <a:latin typeface="Times New Roman" panose="02020603050405020304" pitchFamily="18" charset="0"/>
                <a:cs typeface="Times New Roman" panose="02020603050405020304" pitchFamily="18" charset="0"/>
              </a:rPr>
              <a:t> сдалась шведская армия, а сам Карл бежал.</a:t>
            </a:r>
            <a:r>
              <a:rPr lang="en-US"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pic>
        <p:nvPicPr>
          <p:cNvPr id="4" name="Объект 3">
            <a:extLst>
              <a:ext uri="{FF2B5EF4-FFF2-40B4-BE49-F238E27FC236}">
                <a16:creationId xmlns:a16="http://schemas.microsoft.com/office/drawing/2014/main" xmlns="" id="{5CBEFEB8-A900-46C9-87F2-939D82BF568F}"/>
              </a:ext>
            </a:extLst>
          </p:cNvPr>
          <p:cNvPicPr>
            <a:picLocks noGrp="1" noChangeAspect="1"/>
          </p:cNvPicPr>
          <p:nvPr>
            <p:ph idx="1"/>
          </p:nvPr>
        </p:nvPicPr>
        <p:blipFill>
          <a:blip r:embed="rId2"/>
          <a:stretch>
            <a:fillRect/>
          </a:stretch>
        </p:blipFill>
        <p:spPr>
          <a:xfrm>
            <a:off x="1255451" y="1260452"/>
            <a:ext cx="9468773" cy="520619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a:extLst>
              <a:ext uri="{FF2B5EF4-FFF2-40B4-BE49-F238E27FC236}">
                <a16:creationId xmlns:a16="http://schemas.microsoft.com/office/drawing/2014/main" xmlns="" id="{29403DF0-626D-41B1-8754-BA4F14AF1DBE}"/>
              </a:ext>
            </a:extLst>
          </p:cNvPr>
          <p:cNvSpPr/>
          <p:nvPr/>
        </p:nvSpPr>
        <p:spPr>
          <a:xfrm>
            <a:off x="8131945" y="6495565"/>
            <a:ext cx="3293616"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https://yandex.ru/search/</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806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F06ADB7A-5632-40F1-A00A-59BFF95963D3}"/>
              </a:ext>
            </a:extLst>
          </p:cNvPr>
          <p:cNvSpPr>
            <a:spLocks noGrp="1"/>
          </p:cNvSpPr>
          <p:nvPr>
            <p:ph idx="1"/>
          </p:nvPr>
        </p:nvSpPr>
        <p:spPr>
          <a:xfrm>
            <a:off x="62144" y="0"/>
            <a:ext cx="12129856" cy="6176963"/>
          </a:xfrm>
        </p:spPr>
        <p:txBody>
          <a:bodyPr/>
          <a:lstStyle/>
          <a:p>
            <a:r>
              <a:rPr lang="ru-RU" dirty="0">
                <a:highlight>
                  <a:srgbClr val="FFFF00"/>
                </a:highlight>
                <a:latin typeface="Times New Roman" panose="02020603050405020304" pitchFamily="18" charset="0"/>
                <a:cs typeface="Times New Roman" panose="02020603050405020304" pitchFamily="18" charset="0"/>
              </a:rPr>
              <a:t>1710 год </a:t>
            </a:r>
            <a:r>
              <a:rPr lang="ru-RU" dirty="0">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Овладение</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русскими</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войсками</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Ригой</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Ревелем</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Выборгом</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Кексгольмом </a:t>
            </a:r>
            <a:r>
              <a:rPr lang="ru-RU" dirty="0">
                <a:latin typeface="Times New Roman" panose="02020603050405020304" pitchFamily="18" charset="0"/>
                <a:cs typeface="Times New Roman" panose="02020603050405020304" pitchFamily="18" charset="0"/>
              </a:rPr>
              <a:t>и др.</a:t>
            </a:r>
          </a:p>
          <a:p>
            <a:r>
              <a:rPr lang="ru-RU" dirty="0">
                <a:latin typeface="Times New Roman" panose="02020603050405020304" pitchFamily="18" charset="0"/>
                <a:cs typeface="Times New Roman" panose="02020603050405020304" pitchFamily="18" charset="0"/>
              </a:rPr>
              <a:t> </a:t>
            </a:r>
            <a:r>
              <a:rPr lang="ru-RU" dirty="0">
                <a:highlight>
                  <a:srgbClr val="FFFF00"/>
                </a:highlight>
                <a:latin typeface="Times New Roman" panose="02020603050405020304" pitchFamily="18" charset="0"/>
                <a:cs typeface="Times New Roman" panose="02020603050405020304" pitchFamily="18" charset="0"/>
              </a:rPr>
              <a:t>22 февраля 1711 года </a:t>
            </a:r>
            <a:r>
              <a:rPr lang="ru-RU" dirty="0">
                <a:latin typeface="Times New Roman" panose="02020603050405020304" pitchFamily="18" charset="0"/>
                <a:cs typeface="Times New Roman" panose="02020603050405020304" pitchFamily="18" charset="0"/>
              </a:rPr>
              <a:t>— </a:t>
            </a:r>
            <a:r>
              <a:rPr lang="ru-RU" dirty="0">
                <a:highlight>
                  <a:srgbClr val="FF0000"/>
                </a:highlight>
                <a:latin typeface="Times New Roman" panose="02020603050405020304" pitchFamily="18" charset="0"/>
                <a:cs typeface="Times New Roman" panose="02020603050405020304" pitchFamily="18" charset="0"/>
              </a:rPr>
              <a:t>Указ об учреждении Сената и фискальных органов.</a:t>
            </a:r>
          </a:p>
        </p:txBody>
      </p:sp>
      <p:pic>
        <p:nvPicPr>
          <p:cNvPr id="4" name="Рисунок 3">
            <a:extLst>
              <a:ext uri="{FF2B5EF4-FFF2-40B4-BE49-F238E27FC236}">
                <a16:creationId xmlns:a16="http://schemas.microsoft.com/office/drawing/2014/main" xmlns="" id="{43264D71-AD33-47F3-A80F-9BFCC3ABAF6C}"/>
              </a:ext>
            </a:extLst>
          </p:cNvPr>
          <p:cNvPicPr>
            <a:picLocks noChangeAspect="1"/>
          </p:cNvPicPr>
          <p:nvPr/>
        </p:nvPicPr>
        <p:blipFill rotWithShape="1">
          <a:blip r:embed="rId2"/>
          <a:srcRect l="13773" t="31111" r="12598" b="7963"/>
          <a:stretch/>
        </p:blipFill>
        <p:spPr>
          <a:xfrm>
            <a:off x="1402324" y="1453440"/>
            <a:ext cx="8354235" cy="517788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11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6D60510-5EF1-4AAE-BB3A-76E342B55DCF}"/>
              </a:ext>
            </a:extLst>
          </p:cNvPr>
          <p:cNvSpPr>
            <a:spLocks noGrp="1"/>
          </p:cNvSpPr>
          <p:nvPr>
            <p:ph idx="1"/>
          </p:nvPr>
        </p:nvSpPr>
        <p:spPr>
          <a:xfrm>
            <a:off x="0" y="0"/>
            <a:ext cx="12046998" cy="6176963"/>
          </a:xfrm>
        </p:spPr>
        <p:txBody>
          <a:bodyPr>
            <a:normAutofit/>
          </a:bodyPr>
          <a:lstStyle/>
          <a:p>
            <a:pPr algn="just"/>
            <a:r>
              <a:rPr lang="ru-RU" b="1" dirty="0">
                <a:highlight>
                  <a:srgbClr val="FF0000"/>
                </a:highlight>
                <a:latin typeface="Times New Roman" panose="02020603050405020304" pitchFamily="18" charset="0"/>
                <a:cs typeface="Times New Roman" panose="02020603050405020304" pitchFamily="18" charset="0"/>
              </a:rPr>
              <a:t>Прутский поход Петра I</a:t>
            </a:r>
            <a:r>
              <a:rPr lang="ru-RU" dirty="0">
                <a:highlight>
                  <a:srgbClr val="FF0000"/>
                </a:highlight>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a:highlight>
                  <a:srgbClr val="FFFF00"/>
                </a:highlight>
                <a:latin typeface="Times New Roman" panose="02020603050405020304" pitchFamily="18" charset="0"/>
                <a:cs typeface="Times New Roman" panose="02020603050405020304" pitchFamily="18" charset="0"/>
              </a:rPr>
              <a:t>военная компания 1711 </a:t>
            </a:r>
            <a:r>
              <a:rPr lang="ru-RU" dirty="0">
                <a:latin typeface="Times New Roman" panose="02020603050405020304" pitchFamily="18" charset="0"/>
                <a:cs typeface="Times New Roman" panose="02020603050405020304" pitchFamily="18" charset="0"/>
              </a:rPr>
              <a:t>года в рамках русско-турецкой войны 1710-1713 годов, предпринятая с целью поднять на Дунае христианских вассалов Турции для восстания и поддержки в боевых действиях. Поход обернулся неудачей — русские войска попали в окружение и вынуждены были заключить мир с Турцией на невыгодных для России условиях.</a:t>
            </a:r>
          </a:p>
          <a:p>
            <a:endParaRPr lang="ru-RU" dirty="0"/>
          </a:p>
        </p:txBody>
      </p:sp>
      <p:pic>
        <p:nvPicPr>
          <p:cNvPr id="5" name="Рисунок 4">
            <a:extLst>
              <a:ext uri="{FF2B5EF4-FFF2-40B4-BE49-F238E27FC236}">
                <a16:creationId xmlns:a16="http://schemas.microsoft.com/office/drawing/2014/main" xmlns="" id="{04A18893-CC63-4560-B31B-27E769A9295C}"/>
              </a:ext>
            </a:extLst>
          </p:cNvPr>
          <p:cNvPicPr>
            <a:picLocks noChangeAspect="1"/>
          </p:cNvPicPr>
          <p:nvPr/>
        </p:nvPicPr>
        <p:blipFill>
          <a:blip r:embed="rId2"/>
          <a:stretch>
            <a:fillRect/>
          </a:stretch>
        </p:blipFill>
        <p:spPr>
          <a:xfrm>
            <a:off x="6407533" y="2053291"/>
            <a:ext cx="5567221" cy="4410284"/>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a:extLst>
              <a:ext uri="{FF2B5EF4-FFF2-40B4-BE49-F238E27FC236}">
                <a16:creationId xmlns:a16="http://schemas.microsoft.com/office/drawing/2014/main" xmlns="" id="{2CF61726-C38A-495A-9948-2674B795A7C7}"/>
              </a:ext>
            </a:extLst>
          </p:cNvPr>
          <p:cNvSpPr/>
          <p:nvPr/>
        </p:nvSpPr>
        <p:spPr>
          <a:xfrm>
            <a:off x="5214151" y="6454852"/>
            <a:ext cx="8359806"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a:t>
            </a:r>
            <a:r>
              <a:rPr lang="ru-RU" dirty="0">
                <a:latin typeface="Times New Roman" panose="02020603050405020304" pitchFamily="18" charset="0"/>
                <a:cs typeface="Times New Roman" panose="02020603050405020304" pitchFamily="18" charset="0"/>
              </a:rPr>
              <a:t>петр1.рус/внешняя-политика/войны-и-походы/</a:t>
            </a:r>
            <a:r>
              <a:rPr lang="ru-RU" dirty="0" err="1">
                <a:latin typeface="Times New Roman" panose="02020603050405020304" pitchFamily="18" charset="0"/>
                <a:cs typeface="Times New Roman" panose="02020603050405020304" pitchFamily="18" charset="0"/>
              </a:rPr>
              <a:t>прутский</a:t>
            </a:r>
            <a:r>
              <a:rPr lang="ru-RU" dirty="0">
                <a:latin typeface="Times New Roman" panose="02020603050405020304" pitchFamily="18" charset="0"/>
                <a:cs typeface="Times New Roman" panose="02020603050405020304" pitchFamily="18" charset="0"/>
              </a:rPr>
              <a:t>-поход/</a:t>
            </a:r>
          </a:p>
        </p:txBody>
      </p:sp>
      <p:sp>
        <p:nvSpPr>
          <p:cNvPr id="6" name="Прямоугольник 5">
            <a:extLst>
              <a:ext uri="{FF2B5EF4-FFF2-40B4-BE49-F238E27FC236}">
                <a16:creationId xmlns:a16="http://schemas.microsoft.com/office/drawing/2014/main" xmlns="" id="{9317C26C-CC12-4369-AF3C-5B250140F204}"/>
              </a:ext>
            </a:extLst>
          </p:cNvPr>
          <p:cNvSpPr/>
          <p:nvPr/>
        </p:nvSpPr>
        <p:spPr>
          <a:xfrm>
            <a:off x="145003" y="2414726"/>
            <a:ext cx="5820792" cy="4401205"/>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Дата начала: </a:t>
            </a:r>
            <a:r>
              <a:rPr lang="ru-RU" sz="2800" dirty="0">
                <a:highlight>
                  <a:srgbClr val="FFFF00"/>
                </a:highlight>
                <a:latin typeface="Times New Roman" panose="02020603050405020304" pitchFamily="18" charset="0"/>
                <a:cs typeface="Times New Roman" panose="02020603050405020304" pitchFamily="18" charset="0"/>
              </a:rPr>
              <a:t>июнь 1722 год</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Дата окончания: </a:t>
            </a:r>
            <a:r>
              <a:rPr lang="ru-RU" sz="2800" dirty="0">
                <a:highlight>
                  <a:srgbClr val="FFFF00"/>
                </a:highlight>
                <a:latin typeface="Times New Roman" panose="02020603050405020304" pitchFamily="18" charset="0"/>
                <a:cs typeface="Times New Roman" panose="02020603050405020304" pitchFamily="18" charset="0"/>
              </a:rPr>
              <a:t>23 июля 1723 год</a:t>
            </a:r>
          </a:p>
          <a:p>
            <a:r>
              <a:rPr lang="ru-RU" sz="2800" dirty="0">
                <a:latin typeface="Times New Roman" panose="02020603050405020304" pitchFamily="18" charset="0"/>
                <a:cs typeface="Times New Roman" panose="02020603050405020304" pitchFamily="18" charset="0"/>
              </a:rPr>
              <a:t>РЕЗУЛЬТАТ</a:t>
            </a:r>
          </a:p>
          <a:p>
            <a:pPr algn="just"/>
            <a:r>
              <a:rPr lang="ru-RU" sz="2800" dirty="0">
                <a:latin typeface="Times New Roman" panose="02020603050405020304" pitchFamily="18" charset="0"/>
                <a:cs typeface="Times New Roman" panose="02020603050405020304" pitchFamily="18" charset="0"/>
              </a:rPr>
              <a:t>Возврат Азова туркам, разрушение построенной крепости-порта Таганрог, отказ России от вмешательства в дела Польши и казаков, а также предоставление пути для шведского короля Карла XII в Швецию.</a:t>
            </a:r>
          </a:p>
        </p:txBody>
      </p:sp>
    </p:spTree>
    <p:extLst>
      <p:ext uri="{BB962C8B-B14F-4D97-AF65-F5344CB8AC3E}">
        <p14:creationId xmlns:p14="http://schemas.microsoft.com/office/powerpoint/2010/main" val="90257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45C514AF-DDC5-472B-924E-D53189CB7EF2}"/>
              </a:ext>
            </a:extLst>
          </p:cNvPr>
          <p:cNvSpPr>
            <a:spLocks noGrp="1"/>
          </p:cNvSpPr>
          <p:nvPr>
            <p:ph idx="1"/>
          </p:nvPr>
        </p:nvSpPr>
        <p:spPr>
          <a:xfrm>
            <a:off x="0" y="0"/>
            <a:ext cx="11997744" cy="6176963"/>
          </a:xfrm>
        </p:spPr>
        <p:txBody>
          <a:bodyPr/>
          <a:lstStyle/>
          <a:p>
            <a:pPr algn="just"/>
            <a:r>
              <a:rPr lang="ru-RU" b="1" dirty="0">
                <a:highlight>
                  <a:srgbClr val="FFFF00"/>
                </a:highlight>
                <a:latin typeface="Times New Roman" panose="02020603050405020304" pitchFamily="18" charset="0"/>
                <a:cs typeface="Times New Roman" panose="02020603050405020304" pitchFamily="18" charset="0"/>
              </a:rPr>
              <a:t>27</a:t>
            </a:r>
            <a:r>
              <a:rPr lang="ru-RU" dirty="0">
                <a:highlight>
                  <a:srgbClr val="FFFF00"/>
                </a:highlight>
                <a:latin typeface="Times New Roman" panose="02020603050405020304" pitchFamily="18" charset="0"/>
                <a:cs typeface="Times New Roman" panose="02020603050405020304" pitchFamily="18" charset="0"/>
              </a:rPr>
              <a:t> </a:t>
            </a:r>
            <a:r>
              <a:rPr lang="ru-RU" b="1" dirty="0">
                <a:highlight>
                  <a:srgbClr val="FFFF00"/>
                </a:highlight>
                <a:latin typeface="Times New Roman" panose="02020603050405020304" pitchFamily="18" charset="0"/>
                <a:cs typeface="Times New Roman" panose="02020603050405020304" pitchFamily="18" charset="0"/>
              </a:rPr>
              <a:t>июля</a:t>
            </a:r>
            <a:r>
              <a:rPr lang="ru-RU" dirty="0">
                <a:highlight>
                  <a:srgbClr val="FFFF00"/>
                </a:highlight>
                <a:latin typeface="Times New Roman" panose="02020603050405020304" pitchFamily="18" charset="0"/>
                <a:cs typeface="Times New Roman" panose="02020603050405020304" pitchFamily="18" charset="0"/>
              </a:rPr>
              <a:t> </a:t>
            </a:r>
            <a:r>
              <a:rPr lang="ru-RU" b="1" dirty="0">
                <a:highlight>
                  <a:srgbClr val="FFFF00"/>
                </a:highlight>
                <a:latin typeface="Times New Roman" panose="02020603050405020304" pitchFamily="18" charset="0"/>
                <a:cs typeface="Times New Roman" panose="02020603050405020304" pitchFamily="18" charset="0"/>
              </a:rPr>
              <a:t>(7</a:t>
            </a:r>
            <a:r>
              <a:rPr lang="ru-RU" dirty="0">
                <a:highlight>
                  <a:srgbClr val="FFFF00"/>
                </a:highlight>
                <a:latin typeface="Times New Roman" panose="02020603050405020304" pitchFamily="18" charset="0"/>
                <a:cs typeface="Times New Roman" panose="02020603050405020304" pitchFamily="18" charset="0"/>
              </a:rPr>
              <a:t> </a:t>
            </a:r>
            <a:r>
              <a:rPr lang="ru-RU" b="1" dirty="0">
                <a:highlight>
                  <a:srgbClr val="FFFF00"/>
                </a:highlight>
                <a:latin typeface="Times New Roman" panose="02020603050405020304" pitchFamily="18" charset="0"/>
                <a:cs typeface="Times New Roman" panose="02020603050405020304" pitchFamily="18" charset="0"/>
              </a:rPr>
              <a:t>августа)</a:t>
            </a:r>
            <a:r>
              <a:rPr lang="ru-RU" dirty="0">
                <a:highlight>
                  <a:srgbClr val="FFFF00"/>
                </a:highlight>
                <a:latin typeface="Times New Roman" panose="02020603050405020304" pitchFamily="18" charset="0"/>
                <a:cs typeface="Times New Roman" panose="02020603050405020304" pitchFamily="18" charset="0"/>
              </a:rPr>
              <a:t> </a:t>
            </a:r>
            <a:r>
              <a:rPr lang="ru-RU" b="1" dirty="0">
                <a:highlight>
                  <a:srgbClr val="FFFF00"/>
                </a:highlight>
                <a:latin typeface="Times New Roman" panose="02020603050405020304" pitchFamily="18" charset="0"/>
                <a:cs typeface="Times New Roman" panose="02020603050405020304" pitchFamily="18" charset="0"/>
              </a:rPr>
              <a:t>1714</a:t>
            </a:r>
            <a:r>
              <a:rPr lang="ru-RU" dirty="0">
                <a:highlight>
                  <a:srgbClr val="FFFF00"/>
                </a:highlight>
                <a:latin typeface="Times New Roman" panose="02020603050405020304" pitchFamily="18" charset="0"/>
                <a:cs typeface="Times New Roman" panose="02020603050405020304" pitchFamily="18" charset="0"/>
              </a:rPr>
              <a:t> </a:t>
            </a:r>
            <a:r>
              <a:rPr lang="ru-RU" b="1" dirty="0">
                <a:highlight>
                  <a:srgbClr val="FFFF00"/>
                </a:highlight>
                <a:latin typeface="Times New Roman" panose="02020603050405020304" pitchFamily="18" charset="0"/>
                <a:cs typeface="Times New Roman" panose="02020603050405020304" pitchFamily="18" charset="0"/>
              </a:rPr>
              <a:t>г</a:t>
            </a:r>
            <a:r>
              <a:rPr lang="ru-RU" b="1"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началось </a:t>
            </a:r>
            <a:r>
              <a:rPr lang="ru-RU" b="1" dirty="0">
                <a:highlight>
                  <a:srgbClr val="FF0000"/>
                </a:highlight>
                <a:latin typeface="Times New Roman" panose="02020603050405020304" pitchFamily="18" charset="0"/>
                <a:cs typeface="Times New Roman" panose="02020603050405020304" pitchFamily="18" charset="0"/>
              </a:rPr>
              <a:t>морское сражение у мыса Гангут </a:t>
            </a:r>
            <a:r>
              <a:rPr lang="ru-RU" dirty="0">
                <a:latin typeface="Times New Roman" panose="02020603050405020304" pitchFamily="18" charset="0"/>
                <a:cs typeface="Times New Roman" panose="02020603050405020304" pitchFamily="18" charset="0"/>
              </a:rPr>
              <a:t>между русским и шведским флотами. Петр I, умело используя преимущество гребных судов перед линейными парусными кораблями противника в условиях шхерного района и безветрия, разгромил врага. </a:t>
            </a:r>
          </a:p>
        </p:txBody>
      </p:sp>
      <p:pic>
        <p:nvPicPr>
          <p:cNvPr id="4" name="Рисунок 3">
            <a:extLst>
              <a:ext uri="{FF2B5EF4-FFF2-40B4-BE49-F238E27FC236}">
                <a16:creationId xmlns:a16="http://schemas.microsoft.com/office/drawing/2014/main" xmlns="" id="{2682B608-8B69-4879-979C-373A3403E98C}"/>
              </a:ext>
            </a:extLst>
          </p:cNvPr>
          <p:cNvPicPr>
            <a:picLocks noChangeAspect="1"/>
          </p:cNvPicPr>
          <p:nvPr/>
        </p:nvPicPr>
        <p:blipFill>
          <a:blip r:embed="rId2"/>
          <a:stretch>
            <a:fillRect/>
          </a:stretch>
        </p:blipFill>
        <p:spPr>
          <a:xfrm>
            <a:off x="4610378" y="1872280"/>
            <a:ext cx="7307467" cy="453550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629947CF-AA94-444B-AD8B-04F8FB450E5B}"/>
              </a:ext>
            </a:extLst>
          </p:cNvPr>
          <p:cNvSpPr/>
          <p:nvPr/>
        </p:nvSpPr>
        <p:spPr>
          <a:xfrm>
            <a:off x="4941903" y="6488668"/>
            <a:ext cx="7250097"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https://yandex.ru/images/search?pos=1&amp;img_url=https%3A%2F%2Fwww.b</a:t>
            </a:r>
            <a:endParaRPr lang="ru-RU"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xmlns="" id="{401F713F-3CD0-4124-806A-3A23CD1817BA}"/>
              </a:ext>
            </a:extLst>
          </p:cNvPr>
          <p:cNvSpPr/>
          <p:nvPr/>
        </p:nvSpPr>
        <p:spPr>
          <a:xfrm>
            <a:off x="194256" y="1790148"/>
            <a:ext cx="4040393" cy="3970318"/>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В результате русский флот получил свободу действий в Финском и Ботническом заливах, а русская армия — возможность для переноса боевых действий на территорию Швеции.</a:t>
            </a:r>
            <a:endParaRPr lang="ru-RU" sz="2800" dirty="0"/>
          </a:p>
        </p:txBody>
      </p:sp>
    </p:spTree>
    <p:extLst>
      <p:ext uri="{BB962C8B-B14F-4D97-AF65-F5344CB8AC3E}">
        <p14:creationId xmlns:p14="http://schemas.microsoft.com/office/powerpoint/2010/main" val="312238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D2692F6-F512-44FE-97C4-17A89C161E2A}"/>
              </a:ext>
            </a:extLst>
          </p:cNvPr>
          <p:cNvSpPr>
            <a:spLocks noGrp="1"/>
          </p:cNvSpPr>
          <p:nvPr>
            <p:ph idx="1"/>
          </p:nvPr>
        </p:nvSpPr>
        <p:spPr>
          <a:xfrm>
            <a:off x="1" y="4314548"/>
            <a:ext cx="12192000" cy="2408197"/>
          </a:xfrm>
        </p:spPr>
        <p:txBody>
          <a:bodyPr>
            <a:normAutofit/>
          </a:bodyPr>
          <a:lstStyle/>
          <a:p>
            <a:pPr algn="just"/>
            <a:r>
              <a:rPr lang="ru-RU" dirty="0">
                <a:latin typeface="Times New Roman" panose="02020603050405020304" pitchFamily="18" charset="0"/>
                <a:cs typeface="Times New Roman" panose="02020603050405020304" pitchFamily="18" charset="0"/>
              </a:rPr>
              <a:t>Первое в России учебное заведение, носившее название </a:t>
            </a:r>
            <a:r>
              <a:rPr lang="ru-RU" b="1" dirty="0">
                <a:highlight>
                  <a:srgbClr val="FF0000"/>
                </a:highlight>
                <a:latin typeface="Times New Roman" panose="02020603050405020304" pitchFamily="18" charset="0"/>
                <a:cs typeface="Times New Roman" panose="02020603050405020304" pitchFamily="18" charset="0"/>
              </a:rPr>
              <a:t>Морской</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академии</a:t>
            </a:r>
            <a:r>
              <a:rPr lang="ru-RU" dirty="0">
                <a:highlight>
                  <a:srgbClr val="FF0000"/>
                </a:highlight>
                <a:latin typeface="Times New Roman" panose="02020603050405020304" pitchFamily="18" charset="0"/>
                <a:cs typeface="Times New Roman" panose="02020603050405020304" pitchFamily="18" charset="0"/>
              </a:rPr>
              <a:t> (или </a:t>
            </a:r>
            <a:r>
              <a:rPr lang="ru-RU" b="1" dirty="0">
                <a:highlight>
                  <a:srgbClr val="FF0000"/>
                </a:highlight>
                <a:latin typeface="Times New Roman" panose="02020603050405020304" pitchFamily="18" charset="0"/>
                <a:cs typeface="Times New Roman" panose="02020603050405020304" pitchFamily="18" charset="0"/>
              </a:rPr>
              <a:t>Академии</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морской</a:t>
            </a:r>
            <a:r>
              <a:rPr lang="ru-RU" dirty="0">
                <a:highlight>
                  <a:srgbClr val="FF0000"/>
                </a:highlight>
                <a:latin typeface="Times New Roman" panose="02020603050405020304" pitchFamily="18" charset="0"/>
                <a:cs typeface="Times New Roman" panose="02020603050405020304" pitchFamily="18" charset="0"/>
              </a:rPr>
              <a:t> гвардии</a:t>
            </a:r>
            <a:r>
              <a:rPr lang="ru-RU" dirty="0">
                <a:latin typeface="Times New Roman" panose="02020603050405020304" pitchFamily="18" charset="0"/>
                <a:cs typeface="Times New Roman" panose="02020603050405020304" pitchFamily="18" charset="0"/>
              </a:rPr>
              <a:t>), было открыто </a:t>
            </a:r>
            <a:r>
              <a:rPr lang="ru-RU" b="1" dirty="0">
                <a:latin typeface="Times New Roman" panose="02020603050405020304" pitchFamily="18" charset="0"/>
                <a:cs typeface="Times New Roman" panose="02020603050405020304" pitchFamily="18" charset="0"/>
              </a:rPr>
              <a:t>в</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Санкт</a:t>
            </a:r>
            <a:r>
              <a:rPr lang="ru-RU"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Петербурге</a:t>
            </a:r>
            <a:r>
              <a:rPr lang="ru-RU" dirty="0">
                <a:latin typeface="Times New Roman" panose="02020603050405020304" pitchFamily="18" charset="0"/>
                <a:cs typeface="Times New Roman" panose="02020603050405020304" pitchFamily="18" charset="0"/>
              </a:rPr>
              <a:t> </a:t>
            </a:r>
            <a:r>
              <a:rPr lang="ru-RU" dirty="0">
                <a:highlight>
                  <a:srgbClr val="FFFF00"/>
                </a:highlight>
                <a:latin typeface="Times New Roman" panose="02020603050405020304" pitchFamily="18" charset="0"/>
                <a:cs typeface="Times New Roman" panose="02020603050405020304" pitchFamily="18" charset="0"/>
              </a:rPr>
              <a:t>1 (12) октября 1715 года </a:t>
            </a:r>
            <a:r>
              <a:rPr lang="ru-RU" dirty="0">
                <a:latin typeface="Times New Roman" panose="02020603050405020304" pitchFamily="18" charset="0"/>
                <a:cs typeface="Times New Roman" panose="02020603050405020304" pitchFamily="18" charset="0"/>
              </a:rPr>
              <a:t>в доме А. В. </a:t>
            </a:r>
            <a:r>
              <a:rPr lang="ru-RU" dirty="0" err="1">
                <a:latin typeface="Times New Roman" panose="02020603050405020304" pitchFamily="18" charset="0"/>
                <a:cs typeface="Times New Roman" panose="02020603050405020304" pitchFamily="18" charset="0"/>
              </a:rPr>
              <a:t>Кикина</a:t>
            </a:r>
            <a:r>
              <a:rPr lang="ru-RU" dirty="0">
                <a:latin typeface="Times New Roman" panose="02020603050405020304" pitchFamily="18" charset="0"/>
                <a:cs typeface="Times New Roman" panose="02020603050405020304" pitchFamily="18" charset="0"/>
              </a:rPr>
              <a:t> на берегу Невы, где ныне находится здание Зимнего дворца. В 1716 году к зданию пристроили дополнительный мазанковый корпус, затем были пристроены ещё несколько «мазанок».</a:t>
            </a:r>
          </a:p>
        </p:txBody>
      </p:sp>
      <p:pic>
        <p:nvPicPr>
          <p:cNvPr id="5" name="Рисунок 4">
            <a:extLst>
              <a:ext uri="{FF2B5EF4-FFF2-40B4-BE49-F238E27FC236}">
                <a16:creationId xmlns:a16="http://schemas.microsoft.com/office/drawing/2014/main" xmlns="" id="{F38C497B-540C-4826-840A-178953246B4D}"/>
              </a:ext>
            </a:extLst>
          </p:cNvPr>
          <p:cNvPicPr>
            <a:picLocks noChangeAspect="1"/>
          </p:cNvPicPr>
          <p:nvPr/>
        </p:nvPicPr>
        <p:blipFill rotWithShape="1">
          <a:blip r:embed="rId2"/>
          <a:srcRect b="17700"/>
          <a:stretch/>
        </p:blipFill>
        <p:spPr>
          <a:xfrm>
            <a:off x="1562470" y="135255"/>
            <a:ext cx="8620218" cy="4244059"/>
          </a:xfrm>
          <a:prstGeom prst="rect">
            <a:avLst/>
          </a:prstGeom>
        </p:spPr>
      </p:pic>
    </p:spTree>
    <p:extLst>
      <p:ext uri="{BB962C8B-B14F-4D97-AF65-F5344CB8AC3E}">
        <p14:creationId xmlns:p14="http://schemas.microsoft.com/office/powerpoint/2010/main" val="295876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5D321F2-84BE-49AA-880C-3623B3F30DAA}"/>
              </a:ext>
            </a:extLst>
          </p:cNvPr>
          <p:cNvSpPr>
            <a:spLocks noGrp="1"/>
          </p:cNvSpPr>
          <p:nvPr>
            <p:ph idx="1"/>
          </p:nvPr>
        </p:nvSpPr>
        <p:spPr>
          <a:xfrm>
            <a:off x="115434" y="1606859"/>
            <a:ext cx="7341833" cy="3429000"/>
          </a:xfrm>
        </p:spPr>
        <p:txBody>
          <a:bodyPr/>
          <a:lstStyle/>
          <a:p>
            <a:pPr algn="just"/>
            <a:r>
              <a:rPr lang="ru-RU" dirty="0">
                <a:highlight>
                  <a:srgbClr val="FFFF00"/>
                </a:highlight>
                <a:latin typeface="Times New Roman" panose="02020603050405020304" pitchFamily="18" charset="0"/>
                <a:cs typeface="Times New Roman" panose="02020603050405020304" pitchFamily="18" charset="0"/>
              </a:rPr>
              <a:t>Август 1716 года </a:t>
            </a:r>
            <a:r>
              <a:rPr lang="ru-RU" dirty="0">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Назначение</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Петра</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командующим</a:t>
            </a:r>
            <a:r>
              <a:rPr lang="ru-RU" dirty="0">
                <a:highlight>
                  <a:srgbClr val="FF0000"/>
                </a:highlight>
                <a:latin typeface="Times New Roman" panose="02020603050405020304" pitchFamily="18" charset="0"/>
                <a:cs typeface="Times New Roman" panose="02020603050405020304" pitchFamily="18" charset="0"/>
              </a:rPr>
              <a:t> </a:t>
            </a:r>
          </a:p>
          <a:p>
            <a:pPr marL="0" indent="0" algn="just">
              <a:buNone/>
            </a:pPr>
            <a:r>
              <a:rPr lang="ru-RU" dirty="0">
                <a:latin typeface="Times New Roman" panose="02020603050405020304" pitchFamily="18" charset="0"/>
                <a:cs typeface="Times New Roman" panose="02020603050405020304" pitchFamily="18" charset="0"/>
              </a:rPr>
              <a:t>объединенным флотом России, Голландии, Дании и Англии. </a:t>
            </a:r>
          </a:p>
          <a:p>
            <a:pPr marL="0" indent="0" algn="just">
              <a:buNone/>
            </a:pPr>
            <a:endParaRPr lang="ru-RU" dirty="0">
              <a:latin typeface="Times New Roman" panose="02020603050405020304" pitchFamily="18" charset="0"/>
              <a:cs typeface="Times New Roman" panose="02020603050405020304" pitchFamily="18" charset="0"/>
            </a:endParaRPr>
          </a:p>
          <a:p>
            <a:pPr marL="0" indent="0" algn="just">
              <a:buNone/>
            </a:pPr>
            <a:r>
              <a:rPr lang="ru-RU" dirty="0">
                <a:highlight>
                  <a:srgbClr val="FFFF00"/>
                </a:highlight>
                <a:latin typeface="Times New Roman" panose="02020603050405020304" pitchFamily="18" charset="0"/>
                <a:cs typeface="Times New Roman" panose="02020603050405020304" pitchFamily="18" charset="0"/>
              </a:rPr>
              <a:t>1716-1717 годы</a:t>
            </a:r>
            <a:r>
              <a:rPr lang="ru-RU" dirty="0">
                <a:latin typeface="Times New Roman" panose="02020603050405020304" pitchFamily="18" charset="0"/>
                <a:cs typeface="Times New Roman" panose="02020603050405020304" pitchFamily="18" charset="0"/>
              </a:rPr>
              <a:t> — </a:t>
            </a:r>
            <a:r>
              <a:rPr lang="ru-RU" dirty="0">
                <a:highlight>
                  <a:srgbClr val="FF0000"/>
                </a:highlight>
                <a:latin typeface="Times New Roman" panose="02020603050405020304" pitchFamily="18" charset="0"/>
                <a:cs typeface="Times New Roman" panose="02020603050405020304" pitchFamily="18" charset="0"/>
              </a:rPr>
              <a:t>Второе путешествие </a:t>
            </a:r>
            <a:r>
              <a:rPr lang="ru-RU" b="1" dirty="0">
                <a:highlight>
                  <a:srgbClr val="FF0000"/>
                </a:highlight>
                <a:latin typeface="Times New Roman" panose="02020603050405020304" pitchFamily="18" charset="0"/>
                <a:cs typeface="Times New Roman" panose="02020603050405020304" pitchFamily="18" charset="0"/>
              </a:rPr>
              <a:t>Петра</a:t>
            </a:r>
            <a:r>
              <a:rPr lang="ru-RU" dirty="0">
                <a:highlight>
                  <a:srgbClr val="FF0000"/>
                </a:highlight>
                <a:latin typeface="Times New Roman" panose="02020603050405020304" pitchFamily="18" charset="0"/>
                <a:cs typeface="Times New Roman" panose="02020603050405020304" pitchFamily="18" charset="0"/>
              </a:rPr>
              <a:t> за границу.</a:t>
            </a:r>
          </a:p>
        </p:txBody>
      </p:sp>
      <p:pic>
        <p:nvPicPr>
          <p:cNvPr id="4" name="Рисунок 3">
            <a:extLst>
              <a:ext uri="{FF2B5EF4-FFF2-40B4-BE49-F238E27FC236}">
                <a16:creationId xmlns:a16="http://schemas.microsoft.com/office/drawing/2014/main" xmlns="" id="{F275E174-C7DA-46E9-A06A-AA88079B95A8}"/>
              </a:ext>
            </a:extLst>
          </p:cNvPr>
          <p:cNvPicPr>
            <a:picLocks noChangeAspect="1"/>
          </p:cNvPicPr>
          <p:nvPr/>
        </p:nvPicPr>
        <p:blipFill>
          <a:blip r:embed="rId2"/>
          <a:stretch>
            <a:fillRect/>
          </a:stretch>
        </p:blipFill>
        <p:spPr>
          <a:xfrm>
            <a:off x="7705817" y="105221"/>
            <a:ext cx="4370749" cy="6201000"/>
          </a:xfrm>
          <a:prstGeom prst="rect">
            <a:avLst/>
          </a:prstGeom>
        </p:spPr>
      </p:pic>
      <p:sp>
        <p:nvSpPr>
          <p:cNvPr id="5" name="Прямоугольник 4">
            <a:extLst>
              <a:ext uri="{FF2B5EF4-FFF2-40B4-BE49-F238E27FC236}">
                <a16:creationId xmlns:a16="http://schemas.microsoft.com/office/drawing/2014/main" xmlns="" id="{34993807-E8B7-4242-A673-0E7483B60AF4}"/>
              </a:ext>
            </a:extLst>
          </p:cNvPr>
          <p:cNvSpPr/>
          <p:nvPr/>
        </p:nvSpPr>
        <p:spPr>
          <a:xfrm>
            <a:off x="9040428" y="6383447"/>
            <a:ext cx="3352799"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https://yandex.ru/images/search</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602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1768CCCC-41E9-427C-9191-46A9C213857C}"/>
              </a:ext>
            </a:extLst>
          </p:cNvPr>
          <p:cNvSpPr>
            <a:spLocks noGrp="1"/>
          </p:cNvSpPr>
          <p:nvPr>
            <p:ph idx="1"/>
          </p:nvPr>
        </p:nvSpPr>
        <p:spPr>
          <a:xfrm>
            <a:off x="0" y="0"/>
            <a:ext cx="11869445" cy="3429000"/>
          </a:xfrm>
        </p:spPr>
        <p:txBody>
          <a:bodyPr/>
          <a:lstStyle/>
          <a:p>
            <a:pPr algn="just"/>
            <a:r>
              <a:rPr lang="ru-RU" b="1" dirty="0">
                <a:highlight>
                  <a:srgbClr val="FF0000"/>
                </a:highlight>
                <a:latin typeface="Times New Roman" panose="02020603050405020304" pitchFamily="18" charset="0"/>
                <a:cs typeface="Times New Roman" panose="02020603050405020304" pitchFamily="18" charset="0"/>
              </a:rPr>
              <a:t>Строительство</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Ладожского</a:t>
            </a:r>
            <a:r>
              <a:rPr lang="ru-RU" dirty="0">
                <a:highlight>
                  <a:srgbClr val="FF0000"/>
                </a:highlight>
                <a:latin typeface="Times New Roman" panose="02020603050405020304" pitchFamily="18" charset="0"/>
                <a:cs typeface="Times New Roman" panose="02020603050405020304" pitchFamily="18" charset="0"/>
              </a:rPr>
              <a:t> </a:t>
            </a:r>
            <a:r>
              <a:rPr lang="ru-RU" b="1" dirty="0">
                <a:highlight>
                  <a:srgbClr val="FF0000"/>
                </a:highlight>
                <a:latin typeface="Times New Roman" panose="02020603050405020304" pitchFamily="18" charset="0"/>
                <a:cs typeface="Times New Roman" panose="02020603050405020304" pitchFamily="18" charset="0"/>
              </a:rPr>
              <a:t>канала</a:t>
            </a:r>
            <a:r>
              <a:rPr lang="ru-RU" dirty="0">
                <a:highlight>
                  <a:srgbClr val="FF0000"/>
                </a:highlight>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началось </a:t>
            </a:r>
            <a:r>
              <a:rPr lang="ru-RU" dirty="0">
                <a:highlight>
                  <a:srgbClr val="FFFF00"/>
                </a:highlight>
                <a:latin typeface="Times New Roman" panose="02020603050405020304" pitchFamily="18" charset="0"/>
                <a:cs typeface="Times New Roman" panose="02020603050405020304" pitchFamily="18" charset="0"/>
              </a:rPr>
              <a:t>в 1719 </a:t>
            </a:r>
            <a:r>
              <a:rPr lang="ru-RU" dirty="0">
                <a:latin typeface="Times New Roman" panose="02020603050405020304" pitchFamily="18" charset="0"/>
                <a:cs typeface="Times New Roman" panose="02020603050405020304" pitchFamily="18" charset="0"/>
              </a:rPr>
              <a:t>году, при Петре I. В то время желание царя Петра торговать с Европой по Балтике требовало расширения путей сообщения, особенно водных.</a:t>
            </a:r>
          </a:p>
        </p:txBody>
      </p:sp>
      <p:pic>
        <p:nvPicPr>
          <p:cNvPr id="4" name="Рисунок 3">
            <a:extLst>
              <a:ext uri="{FF2B5EF4-FFF2-40B4-BE49-F238E27FC236}">
                <a16:creationId xmlns:a16="http://schemas.microsoft.com/office/drawing/2014/main" xmlns="" id="{8F024223-C865-402E-8711-9392E86CDF44}"/>
              </a:ext>
            </a:extLst>
          </p:cNvPr>
          <p:cNvPicPr>
            <a:picLocks noChangeAspect="1"/>
          </p:cNvPicPr>
          <p:nvPr/>
        </p:nvPicPr>
        <p:blipFill>
          <a:blip r:embed="rId2"/>
          <a:stretch>
            <a:fillRect/>
          </a:stretch>
        </p:blipFill>
        <p:spPr>
          <a:xfrm>
            <a:off x="1121546" y="1345576"/>
            <a:ext cx="7704695" cy="534075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22052C1C-9CF0-437D-9097-7C8C381478B7}"/>
              </a:ext>
            </a:extLst>
          </p:cNvPr>
          <p:cNvSpPr/>
          <p:nvPr/>
        </p:nvSpPr>
        <p:spPr>
          <a:xfrm>
            <a:off x="9007882" y="6382074"/>
            <a:ext cx="3184118"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https://yandex.ru/images/search</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30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5F3C084C-B848-4427-A534-0E2EAB9C0FA3}"/>
              </a:ext>
            </a:extLst>
          </p:cNvPr>
          <p:cNvSpPr>
            <a:spLocks noGrp="1"/>
          </p:cNvSpPr>
          <p:nvPr>
            <p:ph idx="1"/>
          </p:nvPr>
        </p:nvSpPr>
        <p:spPr>
          <a:xfrm>
            <a:off x="0" y="0"/>
            <a:ext cx="11949344" cy="6176963"/>
          </a:xfrm>
        </p:spPr>
        <p:txBody>
          <a:bodyPr/>
          <a:lstStyle/>
          <a:p>
            <a:pPr algn="just"/>
            <a:r>
              <a:rPr lang="ru-RU" dirty="0">
                <a:latin typeface="Times New Roman" panose="02020603050405020304" pitchFamily="18" charset="0"/>
                <a:cs typeface="Times New Roman" panose="02020603050405020304" pitchFamily="18" charset="0"/>
              </a:rPr>
              <a:t>Первым русским музеем считают </a:t>
            </a:r>
            <a:r>
              <a:rPr lang="ru-RU" b="1" dirty="0">
                <a:latin typeface="Times New Roman" panose="02020603050405020304" pitchFamily="18" charset="0"/>
                <a:cs typeface="Times New Roman" panose="02020603050405020304" pitchFamily="18" charset="0"/>
                <a:hlinkClick r:id="rId2"/>
              </a:rPr>
              <a:t>Кунсткамеру</a:t>
            </a:r>
            <a:r>
              <a:rPr lang="ru-RU" dirty="0">
                <a:latin typeface="Times New Roman" panose="02020603050405020304" pitchFamily="18" charset="0"/>
                <a:cs typeface="Times New Roman" panose="02020603050405020304" pitchFamily="18" charset="0"/>
              </a:rPr>
              <a:t>. Ее основал </a:t>
            </a:r>
            <a:r>
              <a:rPr lang="ru-RU" b="1" dirty="0">
                <a:latin typeface="Times New Roman" panose="02020603050405020304" pitchFamily="18" charset="0"/>
                <a:cs typeface="Times New Roman" panose="02020603050405020304" pitchFamily="18" charset="0"/>
                <a:hlinkClick r:id="rId3"/>
              </a:rPr>
              <a:t>Петр I</a:t>
            </a:r>
            <a:r>
              <a:rPr lang="ru-RU" dirty="0">
                <a:latin typeface="Times New Roman" panose="02020603050405020304" pitchFamily="18" charset="0"/>
                <a:cs typeface="Times New Roman" panose="02020603050405020304" pitchFamily="18" charset="0"/>
              </a:rPr>
              <a:t> в </a:t>
            </a:r>
            <a:r>
              <a:rPr lang="ru-RU" dirty="0">
                <a:highlight>
                  <a:srgbClr val="FFFF00"/>
                </a:highlight>
                <a:latin typeface="Times New Roman" panose="02020603050405020304" pitchFamily="18" charset="0"/>
                <a:cs typeface="Times New Roman" panose="02020603050405020304" pitchFamily="18" charset="0"/>
              </a:rPr>
              <a:t>1714 году. </a:t>
            </a:r>
            <a:r>
              <a:rPr lang="ru-RU" dirty="0">
                <a:latin typeface="Times New Roman" panose="02020603050405020304" pitchFamily="18" charset="0"/>
                <a:cs typeface="Times New Roman" panose="02020603050405020304" pitchFamily="18" charset="0"/>
              </a:rPr>
              <a:t>С немецкого это слово переводится как </a:t>
            </a:r>
            <a:r>
              <a:rPr lang="ru-RU" dirty="0">
                <a:highlight>
                  <a:srgbClr val="FF0000"/>
                </a:highlight>
                <a:latin typeface="Times New Roman" panose="02020603050405020304" pitchFamily="18" charset="0"/>
                <a:cs typeface="Times New Roman" panose="02020603050405020304" pitchFamily="18" charset="0"/>
              </a:rPr>
              <a:t>«комната искусств» </a:t>
            </a:r>
            <a:r>
              <a:rPr lang="ru-RU" dirty="0">
                <a:latin typeface="Times New Roman" panose="02020603050405020304" pitchFamily="18" charset="0"/>
                <a:cs typeface="Times New Roman" panose="02020603050405020304" pitchFamily="18" charset="0"/>
              </a:rPr>
              <a:t>или </a:t>
            </a:r>
            <a:r>
              <a:rPr lang="ru-RU" dirty="0">
                <a:highlight>
                  <a:srgbClr val="FF0000"/>
                </a:highlight>
                <a:latin typeface="Times New Roman" panose="02020603050405020304" pitchFamily="18" charset="0"/>
                <a:cs typeface="Times New Roman" panose="02020603050405020304" pitchFamily="18" charset="0"/>
              </a:rPr>
              <a:t>«кабинет редкостей». </a:t>
            </a:r>
          </a:p>
          <a:p>
            <a:pPr algn="just"/>
            <a:r>
              <a:rPr lang="ru-RU" dirty="0">
                <a:latin typeface="Times New Roman" panose="02020603050405020304" pitchFamily="18" charset="0"/>
                <a:cs typeface="Times New Roman" panose="02020603050405020304" pitchFamily="18" charset="0"/>
              </a:rPr>
              <a:t>Подобные музеи были популярны в Европе с XVI века. Их создавали представители знати, ученые, писатели. В коллекции входили предметы искусства, древности, редкие минералы.</a:t>
            </a:r>
          </a:p>
        </p:txBody>
      </p:sp>
      <p:pic>
        <p:nvPicPr>
          <p:cNvPr id="4" name="Рисунок 3">
            <a:extLst>
              <a:ext uri="{FF2B5EF4-FFF2-40B4-BE49-F238E27FC236}">
                <a16:creationId xmlns:a16="http://schemas.microsoft.com/office/drawing/2014/main" xmlns="" id="{CBFCBED9-396E-4A3C-94D4-5A30D1AB32E1}"/>
              </a:ext>
            </a:extLst>
          </p:cNvPr>
          <p:cNvPicPr>
            <a:picLocks noChangeAspect="1"/>
          </p:cNvPicPr>
          <p:nvPr/>
        </p:nvPicPr>
        <p:blipFill rotWithShape="1">
          <a:blip r:embed="rId4"/>
          <a:srcRect l="3529" t="24623" r="6667" b="5324"/>
          <a:stretch/>
        </p:blipFill>
        <p:spPr>
          <a:xfrm>
            <a:off x="5692684" y="2592534"/>
            <a:ext cx="6388433" cy="3737498"/>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878E384E-7350-4847-8A7D-CC872813255B}"/>
              </a:ext>
            </a:extLst>
          </p:cNvPr>
          <p:cNvSpPr/>
          <p:nvPr/>
        </p:nvSpPr>
        <p:spPr>
          <a:xfrm>
            <a:off x="7564111" y="6488668"/>
            <a:ext cx="451700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https://www.culture.ru/s/vopros/pervyi-muzey/</a:t>
            </a:r>
            <a:endParaRPr lang="ru-RU"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xmlns="" id="{A0619F9A-4016-42FE-9378-63C853790C78}"/>
              </a:ext>
            </a:extLst>
          </p:cNvPr>
          <p:cNvSpPr/>
          <p:nvPr/>
        </p:nvSpPr>
        <p:spPr>
          <a:xfrm>
            <a:off x="110883" y="2512783"/>
            <a:ext cx="5450028" cy="3970318"/>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По указу Петра I посещать Кунсткамеру можно было бесплатно. В музее гостям предлагали </a:t>
            </a:r>
            <a:r>
              <a:rPr lang="ru-RU" sz="2800" b="1" dirty="0">
                <a:latin typeface="Times New Roman" panose="02020603050405020304" pitchFamily="18" charset="0"/>
                <a:cs typeface="Times New Roman" panose="02020603050405020304" pitchFamily="18" charset="0"/>
                <a:hlinkClick r:id="rId5"/>
              </a:rPr>
              <a:t>кофе</a:t>
            </a:r>
            <a:r>
              <a:rPr lang="ru-RU" sz="2800" dirty="0">
                <a:latin typeface="Times New Roman" panose="02020603050405020304" pitchFamily="18" charset="0"/>
                <a:cs typeface="Times New Roman" panose="02020603050405020304" pitchFamily="18" charset="0"/>
              </a:rPr>
              <a:t>, вино и закуски. Посетителей сопровождали специальные гиды, которых называли </a:t>
            </a:r>
            <a:r>
              <a:rPr lang="ru-RU" sz="2800" dirty="0" err="1">
                <a:latin typeface="Times New Roman" panose="02020603050405020304" pitchFamily="18" charset="0"/>
                <a:cs typeface="Times New Roman" panose="02020603050405020304" pitchFamily="18" charset="0"/>
              </a:rPr>
              <a:t>суббиблиотекарями</a:t>
            </a:r>
            <a:r>
              <a:rPr lang="ru-RU" sz="2800" dirty="0">
                <a:latin typeface="Times New Roman" panose="02020603050405020304" pitchFamily="18" charset="0"/>
                <a:cs typeface="Times New Roman" panose="02020603050405020304" pitchFamily="18" charset="0"/>
              </a:rPr>
              <a:t>. Иногда экскурсии по музею проводил и сам Петр I.</a:t>
            </a:r>
          </a:p>
        </p:txBody>
      </p:sp>
    </p:spTree>
    <p:extLst>
      <p:ext uri="{BB962C8B-B14F-4D97-AF65-F5344CB8AC3E}">
        <p14:creationId xmlns:p14="http://schemas.microsoft.com/office/powerpoint/2010/main" val="191517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5E6416-F6A7-4DFC-BFFF-CA7351115B11}"/>
              </a:ext>
            </a:extLst>
          </p:cNvPr>
          <p:cNvSpPr>
            <a:spLocks noGrp="1"/>
          </p:cNvSpPr>
          <p:nvPr>
            <p:ph type="title"/>
          </p:nvPr>
        </p:nvSpPr>
        <p:spPr>
          <a:xfrm>
            <a:off x="0" y="1"/>
            <a:ext cx="12192000" cy="1411549"/>
          </a:xfrm>
          <a:solidFill>
            <a:schemeClr val="accent2"/>
          </a:solidFill>
        </p:spPr>
        <p:txBody>
          <a:bodyPr/>
          <a:lstStyle/>
          <a:p>
            <a:pPr algn="ctr"/>
            <a:r>
              <a:rPr lang="ru-RU" dirty="0">
                <a:latin typeface="Times New Roman" panose="02020603050405020304" pitchFamily="18" charset="0"/>
                <a:cs typeface="Times New Roman" panose="02020603050405020304" pitchFamily="18" charset="0"/>
              </a:rPr>
              <a:t>Повышенный уровень сложности –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знание реформ</a:t>
            </a:r>
          </a:p>
        </p:txBody>
      </p:sp>
      <p:sp>
        <p:nvSpPr>
          <p:cNvPr id="3" name="Объект 2">
            <a:extLst>
              <a:ext uri="{FF2B5EF4-FFF2-40B4-BE49-F238E27FC236}">
                <a16:creationId xmlns:a16="http://schemas.microsoft.com/office/drawing/2014/main" xmlns="" id="{7730A5CA-13F2-4816-8B75-0B28DCEA1750}"/>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xmlns="" id="{9644ADEF-AA81-4504-B7F8-58DCABC3E577}"/>
              </a:ext>
            </a:extLst>
          </p:cNvPr>
          <p:cNvPicPr>
            <a:picLocks noChangeAspect="1"/>
          </p:cNvPicPr>
          <p:nvPr/>
        </p:nvPicPr>
        <p:blipFill>
          <a:blip r:embed="rId2"/>
          <a:stretch>
            <a:fillRect/>
          </a:stretch>
        </p:blipFill>
        <p:spPr>
          <a:xfrm>
            <a:off x="838200" y="1411550"/>
            <a:ext cx="10019190" cy="5402239"/>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99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80FA314-F269-4D81-BC1C-AD545B721B16}"/>
              </a:ext>
            </a:extLst>
          </p:cNvPr>
          <p:cNvSpPr>
            <a:spLocks noGrp="1"/>
          </p:cNvSpPr>
          <p:nvPr>
            <p:ph idx="1"/>
          </p:nvPr>
        </p:nvSpPr>
        <p:spPr>
          <a:xfrm>
            <a:off x="203077" y="263751"/>
            <a:ext cx="5523020" cy="1263208"/>
          </a:xfrm>
        </p:spPr>
        <p:txBody>
          <a:bodyPr>
            <a:normAutofit/>
          </a:bodyPr>
          <a:lstStyle/>
          <a:p>
            <a:pPr algn="ctr"/>
            <a:r>
              <a:rPr lang="ru-RU" sz="3200" dirty="0">
                <a:highlight>
                  <a:srgbClr val="FFFF00"/>
                </a:highlight>
                <a:latin typeface="Times New Roman" panose="02020603050405020304" pitchFamily="18" charset="0"/>
                <a:cs typeface="Times New Roman" panose="02020603050405020304" pitchFamily="18" charset="0"/>
              </a:rPr>
              <a:t>30 мая 1672 года </a:t>
            </a:r>
            <a:r>
              <a:rPr lang="ru-RU" sz="3200" dirty="0">
                <a:latin typeface="Times New Roman" panose="02020603050405020304" pitchFamily="18" charset="0"/>
                <a:cs typeface="Times New Roman" panose="02020603050405020304" pitchFamily="18" charset="0"/>
              </a:rPr>
              <a:t>родился сын - Петр</a:t>
            </a:r>
          </a:p>
        </p:txBody>
      </p:sp>
      <p:pic>
        <p:nvPicPr>
          <p:cNvPr id="4" name="Рисунок 3">
            <a:extLst>
              <a:ext uri="{FF2B5EF4-FFF2-40B4-BE49-F238E27FC236}">
                <a16:creationId xmlns:a16="http://schemas.microsoft.com/office/drawing/2014/main" xmlns="" id="{558D7371-D298-43ED-97EB-0967D0B47B89}"/>
              </a:ext>
            </a:extLst>
          </p:cNvPr>
          <p:cNvPicPr>
            <a:picLocks noChangeAspect="1"/>
          </p:cNvPicPr>
          <p:nvPr/>
        </p:nvPicPr>
        <p:blipFill rotWithShape="1">
          <a:blip r:embed="rId2"/>
          <a:srcRect l="7362" r="9277"/>
          <a:stretch/>
        </p:blipFill>
        <p:spPr>
          <a:xfrm>
            <a:off x="183104" y="1920042"/>
            <a:ext cx="5743852" cy="461118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a:extLst>
              <a:ext uri="{FF2B5EF4-FFF2-40B4-BE49-F238E27FC236}">
                <a16:creationId xmlns:a16="http://schemas.microsoft.com/office/drawing/2014/main" xmlns="" id="{AC27648D-8FD0-41AA-B1CA-AEBB4F7554AB}"/>
              </a:ext>
            </a:extLst>
          </p:cNvPr>
          <p:cNvSpPr/>
          <p:nvPr/>
        </p:nvSpPr>
        <p:spPr>
          <a:xfrm>
            <a:off x="203077" y="6276132"/>
            <a:ext cx="5181600" cy="246221"/>
          </a:xfrm>
          <a:prstGeom prst="rect">
            <a:avLst/>
          </a:prstGeom>
        </p:spPr>
        <p:txBody>
          <a:bodyPr wrap="square">
            <a:spAutoFit/>
          </a:bodyPr>
          <a:lstStyle/>
          <a:p>
            <a:r>
              <a:rPr lang="en-US" sz="1000" dirty="0">
                <a:solidFill>
                  <a:schemeClr val="bg1"/>
                </a:solidFill>
              </a:rPr>
              <a:t>https://cdni.rbth.com/rbthmedia/images/all/2017/08/24/ivan_vi_antonovich_oranienbaum.jpg</a:t>
            </a:r>
            <a:endParaRPr lang="ru-RU" sz="1000" dirty="0">
              <a:solidFill>
                <a:schemeClr val="bg1"/>
              </a:solidFill>
            </a:endParaRPr>
          </a:p>
        </p:txBody>
      </p:sp>
      <p:sp>
        <p:nvSpPr>
          <p:cNvPr id="6" name="Объект 2">
            <a:extLst>
              <a:ext uri="{FF2B5EF4-FFF2-40B4-BE49-F238E27FC236}">
                <a16:creationId xmlns:a16="http://schemas.microsoft.com/office/drawing/2014/main" xmlns="" id="{E6C07609-A18B-4DD8-8110-B974289A16D3}"/>
              </a:ext>
            </a:extLst>
          </p:cNvPr>
          <p:cNvSpPr txBox="1">
            <a:spLocks/>
          </p:cNvSpPr>
          <p:nvPr/>
        </p:nvSpPr>
        <p:spPr>
          <a:xfrm>
            <a:off x="312198" y="263751"/>
            <a:ext cx="4908612" cy="5404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xmlns="" id="{B6278303-3CC9-4F36-BB0C-D0FCF6977E5D}"/>
              </a:ext>
            </a:extLst>
          </p:cNvPr>
          <p:cNvSpPr/>
          <p:nvPr/>
        </p:nvSpPr>
        <p:spPr>
          <a:xfrm>
            <a:off x="6036077" y="4225636"/>
            <a:ext cx="6061967" cy="2554545"/>
          </a:xfrm>
          <a:prstGeom prst="rect">
            <a:avLst/>
          </a:prstGeom>
        </p:spPr>
        <p:txBody>
          <a:bodyPr wrap="square">
            <a:spAutoFit/>
          </a:bodyPr>
          <a:lstStyle/>
          <a:p>
            <a:pPr algn="ctr"/>
            <a:r>
              <a:rPr lang="ru-RU" sz="3200" dirty="0">
                <a:latin typeface="Times New Roman" panose="02020603050405020304" pitchFamily="18" charset="0"/>
                <a:cs typeface="Times New Roman" panose="02020603050405020304" pitchFamily="18" charset="0"/>
              </a:rPr>
              <a:t>Родители: Алексей Михайлович Романов (19 марта 1629-29 января 1676) и Наталья Кирилловна Нарышкина (26 августа 1651-25 января 1694)</a:t>
            </a:r>
          </a:p>
        </p:txBody>
      </p:sp>
      <p:pic>
        <p:nvPicPr>
          <p:cNvPr id="8" name="Рисунок 7">
            <a:extLst>
              <a:ext uri="{FF2B5EF4-FFF2-40B4-BE49-F238E27FC236}">
                <a16:creationId xmlns:a16="http://schemas.microsoft.com/office/drawing/2014/main" xmlns="" id="{F92B1565-6401-4C26-9441-DBC4F01D400F}"/>
              </a:ext>
            </a:extLst>
          </p:cNvPr>
          <p:cNvPicPr>
            <a:picLocks noChangeAspect="1"/>
          </p:cNvPicPr>
          <p:nvPr/>
        </p:nvPicPr>
        <p:blipFill>
          <a:blip r:embed="rId3"/>
          <a:stretch>
            <a:fillRect/>
          </a:stretch>
        </p:blipFill>
        <p:spPr>
          <a:xfrm>
            <a:off x="6120044" y="263751"/>
            <a:ext cx="5761219" cy="384690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2234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9C0ACF-B21C-4BB3-B37E-3F8457472D22}"/>
              </a:ext>
            </a:extLst>
          </p:cNvPr>
          <p:cNvSpPr>
            <a:spLocks noGrp="1"/>
          </p:cNvSpPr>
          <p:nvPr>
            <p:ph type="title"/>
          </p:nvPr>
        </p:nvSpPr>
        <p:spPr>
          <a:xfrm>
            <a:off x="0" y="0"/>
            <a:ext cx="12192000" cy="745724"/>
          </a:xfrm>
          <a:solidFill>
            <a:schemeClr val="accent2"/>
          </a:solidFill>
        </p:spPr>
        <p:txBody>
          <a:bodyPr>
            <a:normAutofit fontScale="90000"/>
          </a:bodyPr>
          <a:lstStyle/>
          <a:p>
            <a:pPr algn="ctr"/>
            <a:r>
              <a:rPr lang="ru-RU" dirty="0"/>
              <a:t/>
            </a:r>
            <a:br>
              <a:rPr lang="ru-RU" dirty="0"/>
            </a:br>
            <a:r>
              <a:rPr lang="ru-RU" dirty="0">
                <a:latin typeface="Times New Roman" panose="02020603050405020304" pitchFamily="18" charset="0"/>
                <a:cs typeface="Times New Roman" panose="02020603050405020304" pitchFamily="18" charset="0"/>
              </a:rPr>
              <a:t>Культурные реформы</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8A45285C-50F2-47F9-AD4D-5C727FE3DA8B}"/>
              </a:ext>
            </a:extLst>
          </p:cNvPr>
          <p:cNvSpPr>
            <a:spLocks noGrp="1"/>
          </p:cNvSpPr>
          <p:nvPr>
            <p:ph idx="1"/>
          </p:nvPr>
        </p:nvSpPr>
        <p:spPr>
          <a:xfrm>
            <a:off x="363984" y="932155"/>
            <a:ext cx="10989816" cy="5244808"/>
          </a:xfrm>
        </p:spPr>
        <p:txBody>
          <a:bodyPr/>
          <a:lstStyle/>
          <a:p>
            <a:r>
              <a:rPr lang="ru-RU" dirty="0">
                <a:latin typeface="Times New Roman" panose="02020603050405020304" pitchFamily="18" charset="0"/>
                <a:cs typeface="Times New Roman" panose="02020603050405020304" pitchFamily="18" charset="0"/>
              </a:rPr>
              <a:t>1697-разрешение на продажу табака</a:t>
            </a:r>
          </a:p>
          <a:p>
            <a:r>
              <a:rPr lang="ru-RU" dirty="0">
                <a:latin typeface="Times New Roman" panose="02020603050405020304" pitchFamily="18" charset="0"/>
                <a:cs typeface="Times New Roman" panose="02020603050405020304" pitchFamily="18" charset="0"/>
              </a:rPr>
              <a:t>1698- указ брить и рубить бороды</a:t>
            </a:r>
          </a:p>
          <a:p>
            <a:r>
              <a:rPr lang="ru-RU" dirty="0">
                <a:latin typeface="Times New Roman" panose="02020603050405020304" pitchFamily="18" charset="0"/>
                <a:cs typeface="Times New Roman" panose="02020603050405020304" pitchFamily="18" charset="0"/>
              </a:rPr>
              <a:t>1700 – новое летоисчисление с 1 января, указы о верхней одежде</a:t>
            </a:r>
          </a:p>
          <a:p>
            <a:r>
              <a:rPr lang="ru-RU" dirty="0">
                <a:latin typeface="Times New Roman" panose="02020603050405020304" pitchFamily="18" charset="0"/>
                <a:cs typeface="Times New Roman" panose="02020603050405020304" pitchFamily="18" charset="0"/>
              </a:rPr>
              <a:t>1702 – комедиальная храмина (первый театр)</a:t>
            </a:r>
          </a:p>
          <a:p>
            <a:r>
              <a:rPr lang="ru-RU" dirty="0">
                <a:latin typeface="Times New Roman" panose="02020603050405020304" pitchFamily="18" charset="0"/>
                <a:cs typeface="Times New Roman" panose="02020603050405020304" pitchFamily="18" charset="0"/>
              </a:rPr>
              <a:t>1714 – создание кунсткамеры</a:t>
            </a:r>
          </a:p>
          <a:p>
            <a:r>
              <a:rPr lang="ru-RU" dirty="0">
                <a:latin typeface="Times New Roman" panose="02020603050405020304" pitchFamily="18" charset="0"/>
                <a:cs typeface="Times New Roman" panose="02020603050405020304" pitchFamily="18" charset="0"/>
              </a:rPr>
              <a:t>1718 – учреждение ассамблей (массовые мероприятия для всех кроме крестьян и слуг)</a:t>
            </a:r>
          </a:p>
        </p:txBody>
      </p:sp>
      <p:pic>
        <p:nvPicPr>
          <p:cNvPr id="5" name="Рисунок 4">
            <a:extLst>
              <a:ext uri="{FF2B5EF4-FFF2-40B4-BE49-F238E27FC236}">
                <a16:creationId xmlns:a16="http://schemas.microsoft.com/office/drawing/2014/main" xmlns="" id="{FE11394B-B71A-4352-869D-BA5E909E5606}"/>
              </a:ext>
            </a:extLst>
          </p:cNvPr>
          <p:cNvPicPr>
            <a:picLocks noChangeAspect="1"/>
          </p:cNvPicPr>
          <p:nvPr/>
        </p:nvPicPr>
        <p:blipFill>
          <a:blip r:embed="rId2"/>
          <a:stretch>
            <a:fillRect/>
          </a:stretch>
        </p:blipFill>
        <p:spPr>
          <a:xfrm>
            <a:off x="179910" y="4457676"/>
            <a:ext cx="3894939" cy="2188461"/>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xmlns="" id="{23E3AC39-A10D-49F0-BB86-EAB64CF957F8}"/>
              </a:ext>
            </a:extLst>
          </p:cNvPr>
          <p:cNvPicPr>
            <a:picLocks noChangeAspect="1"/>
          </p:cNvPicPr>
          <p:nvPr/>
        </p:nvPicPr>
        <p:blipFill>
          <a:blip r:embed="rId3"/>
          <a:stretch>
            <a:fillRect/>
          </a:stretch>
        </p:blipFill>
        <p:spPr>
          <a:xfrm>
            <a:off x="4258921" y="4450389"/>
            <a:ext cx="3322607" cy="2203033"/>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xmlns="" id="{D6A7D05C-2DF2-46BE-8E92-C7D7051EA965}"/>
              </a:ext>
            </a:extLst>
          </p:cNvPr>
          <p:cNvPicPr>
            <a:picLocks noChangeAspect="1"/>
          </p:cNvPicPr>
          <p:nvPr/>
        </p:nvPicPr>
        <p:blipFill>
          <a:blip r:embed="rId4"/>
          <a:stretch>
            <a:fillRect/>
          </a:stretch>
        </p:blipFill>
        <p:spPr>
          <a:xfrm>
            <a:off x="7806360" y="4438351"/>
            <a:ext cx="3322607" cy="2215071"/>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4430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8FA6DA-116D-47B7-B73F-B21611FC8B35}"/>
              </a:ext>
            </a:extLst>
          </p:cNvPr>
          <p:cNvSpPr>
            <a:spLocks noGrp="1"/>
          </p:cNvSpPr>
          <p:nvPr>
            <p:ph type="title"/>
          </p:nvPr>
        </p:nvSpPr>
        <p:spPr>
          <a:xfrm>
            <a:off x="0" y="1"/>
            <a:ext cx="12192000" cy="914399"/>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Государственно-административные реформы</a:t>
            </a:r>
          </a:p>
        </p:txBody>
      </p:sp>
      <p:sp>
        <p:nvSpPr>
          <p:cNvPr id="3" name="Объект 2">
            <a:extLst>
              <a:ext uri="{FF2B5EF4-FFF2-40B4-BE49-F238E27FC236}">
                <a16:creationId xmlns:a16="http://schemas.microsoft.com/office/drawing/2014/main" xmlns="" id="{93D1416C-6159-4270-9EFC-15FDC8B3FD2A}"/>
              </a:ext>
            </a:extLst>
          </p:cNvPr>
          <p:cNvSpPr>
            <a:spLocks noGrp="1"/>
          </p:cNvSpPr>
          <p:nvPr>
            <p:ph idx="1"/>
          </p:nvPr>
        </p:nvSpPr>
        <p:spPr>
          <a:xfrm>
            <a:off x="79899" y="1074196"/>
            <a:ext cx="7217546" cy="5326603"/>
          </a:xfrm>
        </p:spPr>
        <p:txBody>
          <a:bodyPr>
            <a:normAutofit lnSpcReduction="10000"/>
          </a:bodyPr>
          <a:lstStyle/>
          <a:p>
            <a:pPr algn="just"/>
            <a:r>
              <a:rPr lang="ru-RU" dirty="0">
                <a:latin typeface="Times New Roman" panose="02020603050405020304" pitchFamily="18" charset="0"/>
                <a:cs typeface="Times New Roman" panose="02020603050405020304" pitchFamily="18" charset="0"/>
              </a:rPr>
              <a:t>Государственное управление Формирование Сената – высшего госоргана (1711); </a:t>
            </a:r>
          </a:p>
          <a:p>
            <a:pPr algn="just"/>
            <a:r>
              <a:rPr lang="ru-RU" dirty="0">
                <a:latin typeface="Times New Roman" panose="02020603050405020304" pitchFamily="18" charset="0"/>
                <a:cs typeface="Times New Roman" panose="02020603050405020304" pitchFamily="18" charset="0"/>
              </a:rPr>
              <a:t>Создание 13 Коллегий – центральных органов власти (1717-1721); Введение должности фискала для контроля над госслужащими (1711).</a:t>
            </a:r>
          </a:p>
          <a:p>
            <a:pPr algn="just"/>
            <a:r>
              <a:rPr lang="ru-RU" dirty="0">
                <a:latin typeface="Times New Roman" panose="02020603050405020304" pitchFamily="18" charset="0"/>
                <a:cs typeface="Times New Roman" panose="02020603050405020304" pitchFamily="18" charset="0"/>
              </a:rPr>
              <a:t>Местное управление Разделение государства на 8 губерний (1708-1711); Подразделение губерний на провинции, а их на </a:t>
            </a:r>
            <a:r>
              <a:rPr lang="ru-RU" dirty="0" err="1">
                <a:latin typeface="Times New Roman" panose="02020603050405020304" pitchFamily="18" charset="0"/>
                <a:cs typeface="Times New Roman" panose="02020603050405020304" pitchFamily="18" charset="0"/>
              </a:rPr>
              <a:t>дискриты</a:t>
            </a:r>
            <a:r>
              <a:rPr lang="ru-RU" dirty="0">
                <a:latin typeface="Times New Roman" panose="02020603050405020304" pitchFamily="18" charset="0"/>
                <a:cs typeface="Times New Roman" panose="02020603050405020304" pitchFamily="18" charset="0"/>
              </a:rPr>
              <a:t> (1719-1720); Создание Главного магистрата в Петербурге для контроля над городскими магистратами (1720).</a:t>
            </a:r>
          </a:p>
        </p:txBody>
      </p:sp>
      <p:pic>
        <p:nvPicPr>
          <p:cNvPr id="4" name="Рисунок 3">
            <a:extLst>
              <a:ext uri="{FF2B5EF4-FFF2-40B4-BE49-F238E27FC236}">
                <a16:creationId xmlns:a16="http://schemas.microsoft.com/office/drawing/2014/main" xmlns="" id="{C976CD52-1EC0-4511-9D86-E30CCF528DDA}"/>
              </a:ext>
            </a:extLst>
          </p:cNvPr>
          <p:cNvPicPr>
            <a:picLocks noChangeAspect="1"/>
          </p:cNvPicPr>
          <p:nvPr/>
        </p:nvPicPr>
        <p:blipFill rotWithShape="1">
          <a:blip r:embed="rId2"/>
          <a:srcRect l="4498" t="30162" r="44628" b="18706"/>
          <a:stretch/>
        </p:blipFill>
        <p:spPr>
          <a:xfrm>
            <a:off x="7374384" y="1074197"/>
            <a:ext cx="4651899" cy="3506681"/>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743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EDBE48-2E62-4AC5-8492-644E6446BA42}"/>
              </a:ext>
            </a:extLst>
          </p:cNvPr>
          <p:cNvSpPr>
            <a:spLocks noGrp="1"/>
          </p:cNvSpPr>
          <p:nvPr>
            <p:ph type="title"/>
          </p:nvPr>
        </p:nvSpPr>
        <p:spPr>
          <a:xfrm>
            <a:off x="0" y="18256"/>
            <a:ext cx="12192000" cy="816245"/>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Судебная реформа</a:t>
            </a:r>
          </a:p>
        </p:txBody>
      </p:sp>
      <p:sp>
        <p:nvSpPr>
          <p:cNvPr id="3" name="Объект 2">
            <a:extLst>
              <a:ext uri="{FF2B5EF4-FFF2-40B4-BE49-F238E27FC236}">
                <a16:creationId xmlns:a16="http://schemas.microsoft.com/office/drawing/2014/main" xmlns="" id="{4CA0E39B-AE95-4526-8E5E-6C41D5DE2AD0}"/>
              </a:ext>
            </a:extLst>
          </p:cNvPr>
          <p:cNvSpPr>
            <a:spLocks noGrp="1"/>
          </p:cNvSpPr>
          <p:nvPr>
            <p:ph idx="1"/>
          </p:nvPr>
        </p:nvSpPr>
        <p:spPr>
          <a:xfrm>
            <a:off x="0" y="834501"/>
            <a:ext cx="11353800" cy="5342462"/>
          </a:xfrm>
        </p:spPr>
        <p:txBody>
          <a:bodyPr/>
          <a:lstStyle/>
          <a:p>
            <a:pPr algn="just"/>
            <a:r>
              <a:rPr lang="ru-RU" dirty="0">
                <a:latin typeface="Times New Roman" panose="02020603050405020304" pitchFamily="18" charset="0"/>
                <a:cs typeface="Times New Roman" panose="02020603050405020304" pitchFamily="18" charset="0"/>
              </a:rPr>
              <a:t>Права верховного суда перешли к Сенату и Юстиц-коллегии; </a:t>
            </a:r>
          </a:p>
          <a:p>
            <a:pPr algn="just"/>
            <a:r>
              <a:rPr lang="ru-RU" dirty="0">
                <a:latin typeface="Times New Roman" panose="02020603050405020304" pitchFamily="18" charset="0"/>
                <a:cs typeface="Times New Roman" panose="02020603050405020304" pitchFamily="18" charset="0"/>
              </a:rPr>
              <a:t>Судебный процесс стал не совещательным, а следственным (1697);</a:t>
            </a:r>
          </a:p>
          <a:p>
            <a:pPr algn="just"/>
            <a:r>
              <a:rPr lang="ru-RU" dirty="0">
                <a:latin typeface="Times New Roman" panose="02020603050405020304" pitchFamily="18" charset="0"/>
                <a:cs typeface="Times New Roman" panose="02020603050405020304" pitchFamily="18" charset="0"/>
              </a:rPr>
              <a:t>Принятие законодательных актов, определяющих понятие и проведение судебного процесса (1716).</a:t>
            </a:r>
          </a:p>
        </p:txBody>
      </p:sp>
      <p:pic>
        <p:nvPicPr>
          <p:cNvPr id="4" name="Рисунок 3">
            <a:extLst>
              <a:ext uri="{FF2B5EF4-FFF2-40B4-BE49-F238E27FC236}">
                <a16:creationId xmlns:a16="http://schemas.microsoft.com/office/drawing/2014/main" xmlns="" id="{8D3193B3-472F-4F8C-8CFB-1B32B60C4C5B}"/>
              </a:ext>
            </a:extLst>
          </p:cNvPr>
          <p:cNvPicPr>
            <a:picLocks noChangeAspect="1"/>
          </p:cNvPicPr>
          <p:nvPr/>
        </p:nvPicPr>
        <p:blipFill>
          <a:blip r:embed="rId2"/>
          <a:stretch>
            <a:fillRect/>
          </a:stretch>
        </p:blipFill>
        <p:spPr>
          <a:xfrm>
            <a:off x="2566481" y="2979725"/>
            <a:ext cx="5743020" cy="3445812"/>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1686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A56384-B94F-4B7C-B0A2-A33E8DD50831}"/>
              </a:ext>
            </a:extLst>
          </p:cNvPr>
          <p:cNvSpPr>
            <a:spLocks noGrp="1"/>
          </p:cNvSpPr>
          <p:nvPr>
            <p:ph type="title"/>
          </p:nvPr>
        </p:nvSpPr>
        <p:spPr>
          <a:xfrm>
            <a:off x="0" y="18255"/>
            <a:ext cx="12192000" cy="727469"/>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Военные реформы</a:t>
            </a:r>
          </a:p>
        </p:txBody>
      </p:sp>
      <p:sp>
        <p:nvSpPr>
          <p:cNvPr id="3" name="Объект 2">
            <a:extLst>
              <a:ext uri="{FF2B5EF4-FFF2-40B4-BE49-F238E27FC236}">
                <a16:creationId xmlns:a16="http://schemas.microsoft.com/office/drawing/2014/main" xmlns="" id="{7C582892-3FC0-4391-909A-93FE93ECC8EB}"/>
              </a:ext>
            </a:extLst>
          </p:cNvPr>
          <p:cNvSpPr>
            <a:spLocks noGrp="1"/>
          </p:cNvSpPr>
          <p:nvPr>
            <p:ph idx="1"/>
          </p:nvPr>
        </p:nvSpPr>
        <p:spPr>
          <a:xfrm>
            <a:off x="-1" y="745724"/>
            <a:ext cx="8131947" cy="5431239"/>
          </a:xfrm>
        </p:spPr>
        <p:txBody>
          <a:bodyPr>
            <a:normAutofit/>
          </a:bodyPr>
          <a:lstStyle/>
          <a:p>
            <a:pPr algn="just"/>
            <a:r>
              <a:rPr lang="ru-RU" dirty="0">
                <a:latin typeface="Times New Roman" panose="02020603050405020304" pitchFamily="18" charset="0"/>
                <a:cs typeface="Times New Roman" panose="02020603050405020304" pitchFamily="18" charset="0"/>
              </a:rPr>
              <a:t>Ликвидация войск старого образца (1698); </a:t>
            </a:r>
          </a:p>
          <a:p>
            <a:pPr algn="just"/>
            <a:r>
              <a:rPr lang="ru-RU" dirty="0">
                <a:latin typeface="Times New Roman" panose="02020603050405020304" pitchFamily="18" charset="0"/>
                <a:cs typeface="Times New Roman" panose="02020603050405020304" pitchFamily="18" charset="0"/>
              </a:rPr>
              <a:t>Первый набор рекрутов (1699); </a:t>
            </a:r>
          </a:p>
          <a:p>
            <a:pPr algn="just"/>
            <a:r>
              <a:rPr lang="ru-RU" dirty="0">
                <a:latin typeface="Times New Roman" panose="02020603050405020304" pitchFamily="18" charset="0"/>
                <a:cs typeface="Times New Roman" panose="02020603050405020304" pitchFamily="18" charset="0"/>
              </a:rPr>
              <a:t>Постоянная рекрутская повинность (с 1705); </a:t>
            </a:r>
          </a:p>
          <a:p>
            <a:pPr algn="just"/>
            <a:r>
              <a:rPr lang="ru-RU" dirty="0">
                <a:latin typeface="Times New Roman" panose="02020603050405020304" pitchFamily="18" charset="0"/>
                <a:cs typeface="Times New Roman" panose="02020603050405020304" pitchFamily="18" charset="0"/>
              </a:rPr>
              <a:t>Разработан Воинский устав (1716) и Морской устав (1720); </a:t>
            </a:r>
          </a:p>
          <a:p>
            <a:pPr algn="just"/>
            <a:r>
              <a:rPr lang="ru-RU" dirty="0">
                <a:latin typeface="Times New Roman" panose="02020603050405020304" pitchFamily="18" charset="0"/>
                <a:cs typeface="Times New Roman" panose="02020603050405020304" pitchFamily="18" charset="0"/>
              </a:rPr>
              <a:t>Создана Адмиралтейская (1717) и Военная коллегия (1718); </a:t>
            </a:r>
          </a:p>
          <a:p>
            <a:pPr algn="just"/>
            <a:r>
              <a:rPr lang="ru-RU" dirty="0">
                <a:latin typeface="Times New Roman" panose="02020603050405020304" pitchFamily="18" charset="0"/>
                <a:cs typeface="Times New Roman" panose="02020603050405020304" pitchFamily="18" charset="0"/>
              </a:rPr>
              <a:t>Открытие военных школ (1698-1721); </a:t>
            </a:r>
          </a:p>
          <a:p>
            <a:pPr algn="just"/>
            <a:r>
              <a:rPr lang="ru-RU" dirty="0">
                <a:latin typeface="Times New Roman" panose="02020603050405020304" pitchFamily="18" charset="0"/>
                <a:cs typeface="Times New Roman" panose="02020603050405020304" pitchFamily="18" charset="0"/>
              </a:rPr>
              <a:t>Создание военных производств – верфи, заводы (1701-1721); </a:t>
            </a:r>
          </a:p>
          <a:p>
            <a:pPr algn="just"/>
            <a:r>
              <a:rPr lang="ru-RU" dirty="0">
                <a:latin typeface="Times New Roman" panose="02020603050405020304" pitchFamily="18" charset="0"/>
                <a:cs typeface="Times New Roman" panose="02020603050405020304" pitchFamily="18" charset="0"/>
              </a:rPr>
              <a:t>Утверждение Табеля о рангах (1722).</a:t>
            </a:r>
          </a:p>
        </p:txBody>
      </p:sp>
      <p:pic>
        <p:nvPicPr>
          <p:cNvPr id="4" name="Рисунок 3">
            <a:extLst>
              <a:ext uri="{FF2B5EF4-FFF2-40B4-BE49-F238E27FC236}">
                <a16:creationId xmlns:a16="http://schemas.microsoft.com/office/drawing/2014/main" xmlns="" id="{CB1CCEBE-1CCF-464B-8111-5C4F4D9EF603}"/>
              </a:ext>
            </a:extLst>
          </p:cNvPr>
          <p:cNvPicPr>
            <a:picLocks noChangeAspect="1"/>
          </p:cNvPicPr>
          <p:nvPr/>
        </p:nvPicPr>
        <p:blipFill>
          <a:blip r:embed="rId2"/>
          <a:stretch>
            <a:fillRect/>
          </a:stretch>
        </p:blipFill>
        <p:spPr>
          <a:xfrm>
            <a:off x="8328295" y="1796558"/>
            <a:ext cx="3667355" cy="2595993"/>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0333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9EEFD62-4E6D-4EFE-898F-4FCFF681E0D7}"/>
              </a:ext>
            </a:extLst>
          </p:cNvPr>
          <p:cNvSpPr>
            <a:spLocks noGrp="1"/>
          </p:cNvSpPr>
          <p:nvPr>
            <p:ph type="title"/>
          </p:nvPr>
        </p:nvSpPr>
        <p:spPr>
          <a:xfrm>
            <a:off x="0" y="2"/>
            <a:ext cx="12192000" cy="612557"/>
          </a:xfrm>
          <a:solidFill>
            <a:schemeClr val="accent2"/>
          </a:solidFill>
        </p:spPr>
        <p:txBody>
          <a:bodyPr>
            <a:noAutofit/>
          </a:bodyPr>
          <a:lstStyle/>
          <a:p>
            <a:pPr algn="ctr"/>
            <a:r>
              <a:rPr lang="ru-RU" sz="4000" dirty="0">
                <a:latin typeface="Times New Roman" panose="02020603050405020304" pitchFamily="18" charset="0"/>
                <a:cs typeface="Times New Roman" panose="02020603050405020304" pitchFamily="18" charset="0"/>
              </a:rPr>
              <a:t>Церковные реформы</a:t>
            </a:r>
          </a:p>
        </p:txBody>
      </p:sp>
      <p:sp>
        <p:nvSpPr>
          <p:cNvPr id="3" name="Объект 2">
            <a:extLst>
              <a:ext uri="{FF2B5EF4-FFF2-40B4-BE49-F238E27FC236}">
                <a16:creationId xmlns:a16="http://schemas.microsoft.com/office/drawing/2014/main" xmlns="" id="{FA71F83F-BBDD-49EA-ADDB-9263C1C7460B}"/>
              </a:ext>
            </a:extLst>
          </p:cNvPr>
          <p:cNvSpPr>
            <a:spLocks noGrp="1"/>
          </p:cNvSpPr>
          <p:nvPr>
            <p:ph idx="1"/>
          </p:nvPr>
        </p:nvSpPr>
        <p:spPr>
          <a:xfrm>
            <a:off x="0" y="612559"/>
            <a:ext cx="11353800" cy="5564404"/>
          </a:xfrm>
        </p:spPr>
        <p:txBody>
          <a:bodyPr/>
          <a:lstStyle/>
          <a:p>
            <a:r>
              <a:rPr lang="ru-RU" dirty="0">
                <a:latin typeface="Times New Roman" panose="02020603050405020304" pitchFamily="18" charset="0"/>
                <a:cs typeface="Times New Roman" panose="02020603050405020304" pitchFamily="18" charset="0"/>
              </a:rPr>
              <a:t>Отмена выборов нового Патриарха (1700); </a:t>
            </a:r>
          </a:p>
          <a:p>
            <a:r>
              <a:rPr lang="ru-RU" dirty="0">
                <a:latin typeface="Times New Roman" panose="02020603050405020304" pitchFamily="18" charset="0"/>
                <a:cs typeface="Times New Roman" panose="02020603050405020304" pitchFamily="18" charset="0"/>
              </a:rPr>
              <a:t>Выход указов о монашеском быте и управлении церковными владениями (1701); </a:t>
            </a:r>
          </a:p>
          <a:p>
            <a:r>
              <a:rPr lang="ru-RU" dirty="0">
                <a:latin typeface="Times New Roman" panose="02020603050405020304" pitchFamily="18" charset="0"/>
                <a:cs typeface="Times New Roman" panose="02020603050405020304" pitchFamily="18" charset="0"/>
              </a:rPr>
              <a:t>Утвержден Духовный регламент и создан Святейший Синод для управления церковной жизнью (1721); </a:t>
            </a:r>
          </a:p>
          <a:p>
            <a:r>
              <a:rPr lang="ru-RU" dirty="0">
                <a:latin typeface="Times New Roman" panose="02020603050405020304" pitchFamily="18" charset="0"/>
                <a:cs typeface="Times New Roman" panose="02020603050405020304" pitchFamily="18" charset="0"/>
              </a:rPr>
              <a:t>Происходило частичное изъятие церковного имущества в пользу государства.</a:t>
            </a:r>
          </a:p>
        </p:txBody>
      </p:sp>
      <p:pic>
        <p:nvPicPr>
          <p:cNvPr id="4" name="Рисунок 3">
            <a:extLst>
              <a:ext uri="{FF2B5EF4-FFF2-40B4-BE49-F238E27FC236}">
                <a16:creationId xmlns:a16="http://schemas.microsoft.com/office/drawing/2014/main" xmlns="" id="{F9003B5D-0E7A-4B62-B0FE-C8CFC32A5831}"/>
              </a:ext>
            </a:extLst>
          </p:cNvPr>
          <p:cNvPicPr>
            <a:picLocks noChangeAspect="1"/>
          </p:cNvPicPr>
          <p:nvPr/>
        </p:nvPicPr>
        <p:blipFill>
          <a:blip r:embed="rId2"/>
          <a:stretch>
            <a:fillRect/>
          </a:stretch>
        </p:blipFill>
        <p:spPr>
          <a:xfrm>
            <a:off x="5676900" y="3394761"/>
            <a:ext cx="4270806" cy="3227935"/>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226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14AADA-3782-4980-A462-E82C32CA5569}"/>
              </a:ext>
            </a:extLst>
          </p:cNvPr>
          <p:cNvSpPr>
            <a:spLocks noGrp="1"/>
          </p:cNvSpPr>
          <p:nvPr>
            <p:ph type="title"/>
          </p:nvPr>
        </p:nvSpPr>
        <p:spPr>
          <a:xfrm>
            <a:off x="0" y="1"/>
            <a:ext cx="12192000" cy="870011"/>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Экономические реформы</a:t>
            </a:r>
          </a:p>
        </p:txBody>
      </p:sp>
      <p:sp>
        <p:nvSpPr>
          <p:cNvPr id="3" name="Объект 2">
            <a:extLst>
              <a:ext uri="{FF2B5EF4-FFF2-40B4-BE49-F238E27FC236}">
                <a16:creationId xmlns:a16="http://schemas.microsoft.com/office/drawing/2014/main" xmlns="" id="{32432F85-A21F-4D90-B52F-F14CBADED7F6}"/>
              </a:ext>
            </a:extLst>
          </p:cNvPr>
          <p:cNvSpPr>
            <a:spLocks noGrp="1"/>
          </p:cNvSpPr>
          <p:nvPr>
            <p:ph idx="1"/>
          </p:nvPr>
        </p:nvSpPr>
        <p:spPr>
          <a:xfrm>
            <a:off x="97654" y="870012"/>
            <a:ext cx="11256146" cy="5306951"/>
          </a:xfrm>
        </p:spPr>
        <p:txBody>
          <a:bodyPr/>
          <a:lstStyle/>
          <a:p>
            <a:r>
              <a:rPr lang="ru-RU" dirty="0">
                <a:latin typeface="Times New Roman" panose="02020603050405020304" pitchFamily="18" charset="0"/>
                <a:cs typeface="Times New Roman" panose="02020603050405020304" pitchFamily="18" charset="0"/>
              </a:rPr>
              <a:t>Денежная - Снижен вес монет (1694); </a:t>
            </a:r>
          </a:p>
          <a:p>
            <a:r>
              <a:rPr lang="ru-RU" dirty="0">
                <a:latin typeface="Times New Roman" panose="02020603050405020304" pitchFamily="18" charset="0"/>
                <a:cs typeface="Times New Roman" panose="02020603050405020304" pitchFamily="18" charset="0"/>
              </a:rPr>
              <a:t>Чеканка новых монет (1700-1704) с использованием винтового пресса.</a:t>
            </a:r>
          </a:p>
        </p:txBody>
      </p:sp>
      <p:pic>
        <p:nvPicPr>
          <p:cNvPr id="4" name="Рисунок 3">
            <a:extLst>
              <a:ext uri="{FF2B5EF4-FFF2-40B4-BE49-F238E27FC236}">
                <a16:creationId xmlns:a16="http://schemas.microsoft.com/office/drawing/2014/main" xmlns="" id="{F74E0967-E8A4-4698-A6D4-CC0305014418}"/>
              </a:ext>
            </a:extLst>
          </p:cNvPr>
          <p:cNvPicPr>
            <a:picLocks noChangeAspect="1"/>
          </p:cNvPicPr>
          <p:nvPr/>
        </p:nvPicPr>
        <p:blipFill>
          <a:blip r:embed="rId2"/>
          <a:stretch>
            <a:fillRect/>
          </a:stretch>
        </p:blipFill>
        <p:spPr>
          <a:xfrm>
            <a:off x="6193656" y="2974757"/>
            <a:ext cx="5735780" cy="3657599"/>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xmlns="" id="{4F4CF415-854A-4DC1-A498-3A6EA3D3BBE8}"/>
              </a:ext>
            </a:extLst>
          </p:cNvPr>
          <p:cNvPicPr>
            <a:picLocks noChangeAspect="1"/>
          </p:cNvPicPr>
          <p:nvPr/>
        </p:nvPicPr>
        <p:blipFill>
          <a:blip r:embed="rId3"/>
          <a:stretch>
            <a:fillRect/>
          </a:stretch>
        </p:blipFill>
        <p:spPr>
          <a:xfrm>
            <a:off x="283346" y="2974759"/>
            <a:ext cx="5715000" cy="3657600"/>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136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7214F1-D685-4B62-88B3-CE388779459A}"/>
              </a:ext>
            </a:extLst>
          </p:cNvPr>
          <p:cNvSpPr>
            <a:spLocks noGrp="1"/>
          </p:cNvSpPr>
          <p:nvPr>
            <p:ph type="title"/>
          </p:nvPr>
        </p:nvSpPr>
        <p:spPr>
          <a:xfrm>
            <a:off x="0" y="1"/>
            <a:ext cx="12192000" cy="949910"/>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Налоговые реформы</a:t>
            </a:r>
          </a:p>
        </p:txBody>
      </p:sp>
      <p:sp>
        <p:nvSpPr>
          <p:cNvPr id="3" name="Объект 2">
            <a:extLst>
              <a:ext uri="{FF2B5EF4-FFF2-40B4-BE49-F238E27FC236}">
                <a16:creationId xmlns:a16="http://schemas.microsoft.com/office/drawing/2014/main" xmlns="" id="{0743AC62-A071-49EA-AAF9-6E65386D83AB}"/>
              </a:ext>
            </a:extLst>
          </p:cNvPr>
          <p:cNvSpPr>
            <a:spLocks noGrp="1"/>
          </p:cNvSpPr>
          <p:nvPr>
            <p:ph idx="1"/>
          </p:nvPr>
        </p:nvSpPr>
        <p:spPr>
          <a:xfrm>
            <a:off x="0" y="949911"/>
            <a:ext cx="11353800" cy="5227052"/>
          </a:xfrm>
        </p:spPr>
        <p:txBody>
          <a:bodyPr/>
          <a:lstStyle/>
          <a:p>
            <a:r>
              <a:rPr lang="ru-RU" dirty="0">
                <a:latin typeface="Times New Roman" panose="02020603050405020304" pitchFamily="18" charset="0"/>
                <a:cs typeface="Times New Roman" panose="02020603050405020304" pitchFamily="18" charset="0"/>
              </a:rPr>
              <a:t>Введены новые сборы; </a:t>
            </a:r>
          </a:p>
          <a:p>
            <a:r>
              <a:rPr lang="ru-RU" dirty="0">
                <a:latin typeface="Times New Roman" panose="02020603050405020304" pitchFamily="18" charset="0"/>
                <a:cs typeface="Times New Roman" panose="02020603050405020304" pitchFamily="18" charset="0"/>
              </a:rPr>
              <a:t>Проведена перепись дворов, платящих налоги (1710);</a:t>
            </a:r>
          </a:p>
          <a:p>
            <a:r>
              <a:rPr lang="ru-RU" dirty="0">
                <a:latin typeface="Times New Roman" panose="02020603050405020304" pitchFamily="18" charset="0"/>
                <a:cs typeface="Times New Roman" panose="02020603050405020304" pitchFamily="18" charset="0"/>
              </a:rPr>
              <a:t>Проведение поголовной переписи (1718-1724); </a:t>
            </a:r>
          </a:p>
          <a:p>
            <a:r>
              <a:rPr lang="ru-RU" dirty="0">
                <a:latin typeface="Times New Roman" panose="02020603050405020304" pitchFamily="18" charset="0"/>
                <a:cs typeface="Times New Roman" panose="02020603050405020304" pitchFamily="18" charset="0"/>
              </a:rPr>
              <a:t>Главным налогом стала подушная подать вместо подворной (1724).</a:t>
            </a:r>
          </a:p>
        </p:txBody>
      </p:sp>
      <p:pic>
        <p:nvPicPr>
          <p:cNvPr id="4" name="Рисунок 3">
            <a:extLst>
              <a:ext uri="{FF2B5EF4-FFF2-40B4-BE49-F238E27FC236}">
                <a16:creationId xmlns:a16="http://schemas.microsoft.com/office/drawing/2014/main" xmlns="" id="{39D5FD22-475D-49E3-A97B-8A282F71FAF2}"/>
              </a:ext>
            </a:extLst>
          </p:cNvPr>
          <p:cNvPicPr>
            <a:picLocks noChangeAspect="1"/>
          </p:cNvPicPr>
          <p:nvPr/>
        </p:nvPicPr>
        <p:blipFill>
          <a:blip r:embed="rId2"/>
          <a:stretch>
            <a:fillRect/>
          </a:stretch>
        </p:blipFill>
        <p:spPr>
          <a:xfrm>
            <a:off x="3085268" y="3028625"/>
            <a:ext cx="4993411" cy="325110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8571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DA1F16B-9C93-47D5-992A-44B19C527F2C}"/>
              </a:ext>
            </a:extLst>
          </p:cNvPr>
          <p:cNvSpPr>
            <a:spLocks noGrp="1"/>
          </p:cNvSpPr>
          <p:nvPr>
            <p:ph type="title"/>
          </p:nvPr>
        </p:nvSpPr>
        <p:spPr>
          <a:xfrm>
            <a:off x="0" y="1"/>
            <a:ext cx="12192000" cy="914399"/>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Реформы в промышленности и в торговле</a:t>
            </a:r>
          </a:p>
        </p:txBody>
      </p:sp>
      <p:sp>
        <p:nvSpPr>
          <p:cNvPr id="3" name="Объект 2">
            <a:extLst>
              <a:ext uri="{FF2B5EF4-FFF2-40B4-BE49-F238E27FC236}">
                <a16:creationId xmlns:a16="http://schemas.microsoft.com/office/drawing/2014/main" xmlns="" id="{D2127E9C-C6B7-4EF3-826E-FA54DE64FE70}"/>
              </a:ext>
            </a:extLst>
          </p:cNvPr>
          <p:cNvSpPr>
            <a:spLocks noGrp="1"/>
          </p:cNvSpPr>
          <p:nvPr>
            <p:ph idx="1"/>
          </p:nvPr>
        </p:nvSpPr>
        <p:spPr>
          <a:xfrm>
            <a:off x="0" y="914400"/>
            <a:ext cx="11353800" cy="5262563"/>
          </a:xfrm>
        </p:spPr>
        <p:txBody>
          <a:bodyPr/>
          <a:lstStyle/>
          <a:p>
            <a:r>
              <a:rPr lang="ru-RU" dirty="0">
                <a:latin typeface="Times New Roman" panose="02020603050405020304" pitchFamily="18" charset="0"/>
                <a:cs typeface="Times New Roman" panose="02020603050405020304" pitchFamily="18" charset="0"/>
              </a:rPr>
              <a:t>Указ о работе в России иностранных специалистов (1702); </a:t>
            </a:r>
          </a:p>
          <a:p>
            <a:r>
              <a:rPr lang="ru-RU" dirty="0">
                <a:latin typeface="Times New Roman" panose="02020603050405020304" pitchFamily="18" charset="0"/>
                <a:cs typeface="Times New Roman" panose="02020603050405020304" pitchFamily="18" charset="0"/>
              </a:rPr>
              <a:t>Указ о приписывании крестьян к мануфактурам (1703); </a:t>
            </a:r>
          </a:p>
          <a:p>
            <a:r>
              <a:rPr lang="ru-RU" dirty="0">
                <a:latin typeface="Times New Roman" panose="02020603050405020304" pitchFamily="18" charset="0"/>
                <a:cs typeface="Times New Roman" panose="02020603050405020304" pitchFamily="18" charset="0"/>
              </a:rPr>
              <a:t>Утверждение Берг-привилегии о добыче ресурсов (1719);</a:t>
            </a:r>
          </a:p>
          <a:p>
            <a:r>
              <a:rPr lang="ru-RU" dirty="0">
                <a:latin typeface="Times New Roman" panose="02020603050405020304" pitchFamily="18" charset="0"/>
                <a:cs typeface="Times New Roman" panose="02020603050405020304" pitchFamily="18" charset="0"/>
              </a:rPr>
              <a:t> Разрешение на покупку мануфактурами крепостных (1721); </a:t>
            </a:r>
          </a:p>
          <a:p>
            <a:r>
              <a:rPr lang="ru-RU" dirty="0">
                <a:latin typeface="Times New Roman" panose="02020603050405020304" pitchFamily="18" charset="0"/>
                <a:cs typeface="Times New Roman" panose="02020603050405020304" pitchFamily="18" charset="0"/>
              </a:rPr>
              <a:t>Введение таможенного тарифа на ввоз иностранной продукции (1724).</a:t>
            </a:r>
          </a:p>
          <a:p>
            <a:endParaRPr lang="ru-RU" dirty="0"/>
          </a:p>
        </p:txBody>
      </p:sp>
      <p:pic>
        <p:nvPicPr>
          <p:cNvPr id="4" name="Рисунок 3">
            <a:extLst>
              <a:ext uri="{FF2B5EF4-FFF2-40B4-BE49-F238E27FC236}">
                <a16:creationId xmlns:a16="http://schemas.microsoft.com/office/drawing/2014/main" xmlns="" id="{487731EE-B094-42E6-A8C8-0B419E88E379}"/>
              </a:ext>
            </a:extLst>
          </p:cNvPr>
          <p:cNvPicPr>
            <a:picLocks noChangeAspect="1"/>
          </p:cNvPicPr>
          <p:nvPr/>
        </p:nvPicPr>
        <p:blipFill>
          <a:blip r:embed="rId2"/>
          <a:stretch>
            <a:fillRect/>
          </a:stretch>
        </p:blipFill>
        <p:spPr>
          <a:xfrm>
            <a:off x="2681057" y="3593147"/>
            <a:ext cx="5390410" cy="3034031"/>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6603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16110F-35F5-4B9A-827E-27F7BF578063}"/>
              </a:ext>
            </a:extLst>
          </p:cNvPr>
          <p:cNvSpPr>
            <a:spLocks noGrp="1"/>
          </p:cNvSpPr>
          <p:nvPr>
            <p:ph type="title"/>
          </p:nvPr>
        </p:nvSpPr>
        <p:spPr>
          <a:xfrm>
            <a:off x="0" y="2"/>
            <a:ext cx="12192000" cy="681036"/>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Социальные реформы</a:t>
            </a:r>
          </a:p>
        </p:txBody>
      </p:sp>
      <p:sp>
        <p:nvSpPr>
          <p:cNvPr id="3" name="Объект 2">
            <a:extLst>
              <a:ext uri="{FF2B5EF4-FFF2-40B4-BE49-F238E27FC236}">
                <a16:creationId xmlns:a16="http://schemas.microsoft.com/office/drawing/2014/main" xmlns="" id="{4E1606D7-1641-47DF-8996-769D4F092083}"/>
              </a:ext>
            </a:extLst>
          </p:cNvPr>
          <p:cNvSpPr>
            <a:spLocks noGrp="1"/>
          </p:cNvSpPr>
          <p:nvPr>
            <p:ph idx="1"/>
          </p:nvPr>
        </p:nvSpPr>
        <p:spPr>
          <a:xfrm>
            <a:off x="-1" y="681038"/>
            <a:ext cx="12191999" cy="5495925"/>
          </a:xfrm>
        </p:spPr>
        <p:txBody>
          <a:bodyPr/>
          <a:lstStyle/>
          <a:p>
            <a:r>
              <a:rPr lang="ru-RU" dirty="0">
                <a:latin typeface="Times New Roman" panose="02020603050405020304" pitchFamily="18" charset="0"/>
                <a:cs typeface="Times New Roman" panose="02020603050405020304" pitchFamily="18" charset="0"/>
              </a:rPr>
              <a:t>Сословная Указ о единонаследии для дворян (1714); </a:t>
            </a:r>
          </a:p>
          <a:p>
            <a:r>
              <a:rPr lang="ru-RU" dirty="0">
                <a:latin typeface="Times New Roman" panose="02020603050405020304" pitchFamily="18" charset="0"/>
                <a:cs typeface="Times New Roman" panose="02020603050405020304" pitchFamily="18" charset="0"/>
              </a:rPr>
              <a:t>Табель о рангах распределял также гражданские звания (1722); </a:t>
            </a:r>
          </a:p>
          <a:p>
            <a:r>
              <a:rPr lang="ru-RU" dirty="0">
                <a:latin typeface="Times New Roman" panose="02020603050405020304" pitchFamily="18" charset="0"/>
                <a:cs typeface="Times New Roman" panose="02020603050405020304" pitchFamily="18" charset="0"/>
              </a:rPr>
              <a:t>Создание новой категории государственных крестьян;</a:t>
            </a:r>
          </a:p>
          <a:p>
            <a:r>
              <a:rPr lang="ru-RU" dirty="0">
                <a:latin typeface="Times New Roman" panose="02020603050405020304" pitchFamily="18" charset="0"/>
                <a:cs typeface="Times New Roman" panose="02020603050405020304" pitchFamily="18" charset="0"/>
              </a:rPr>
              <a:t> Ограничение вмешательства помещиков в личную жизнь крепостных (1724).</a:t>
            </a:r>
          </a:p>
        </p:txBody>
      </p:sp>
      <p:pic>
        <p:nvPicPr>
          <p:cNvPr id="4" name="Рисунок 3">
            <a:extLst>
              <a:ext uri="{FF2B5EF4-FFF2-40B4-BE49-F238E27FC236}">
                <a16:creationId xmlns:a16="http://schemas.microsoft.com/office/drawing/2014/main" xmlns="" id="{2A7E7B90-235D-4E70-864E-23A6BCC4AA39}"/>
              </a:ext>
            </a:extLst>
          </p:cNvPr>
          <p:cNvPicPr>
            <a:picLocks noChangeAspect="1"/>
          </p:cNvPicPr>
          <p:nvPr/>
        </p:nvPicPr>
        <p:blipFill>
          <a:blip r:embed="rId2"/>
          <a:stretch>
            <a:fillRect/>
          </a:stretch>
        </p:blipFill>
        <p:spPr>
          <a:xfrm>
            <a:off x="2519270" y="2994410"/>
            <a:ext cx="5674820" cy="3524362"/>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5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AD3020-3098-4D12-AD3B-DABD7C000223}"/>
              </a:ext>
            </a:extLst>
          </p:cNvPr>
          <p:cNvSpPr>
            <a:spLocks noGrp="1"/>
          </p:cNvSpPr>
          <p:nvPr>
            <p:ph type="title"/>
          </p:nvPr>
        </p:nvSpPr>
        <p:spPr>
          <a:xfrm>
            <a:off x="0" y="1"/>
            <a:ext cx="12192000" cy="681036"/>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Реформы в науке и образовании</a:t>
            </a:r>
          </a:p>
        </p:txBody>
      </p:sp>
      <p:sp>
        <p:nvSpPr>
          <p:cNvPr id="3" name="Объект 2">
            <a:extLst>
              <a:ext uri="{FF2B5EF4-FFF2-40B4-BE49-F238E27FC236}">
                <a16:creationId xmlns:a16="http://schemas.microsoft.com/office/drawing/2014/main" xmlns="" id="{63B77D36-7974-474D-BA8C-925330A2B245}"/>
              </a:ext>
            </a:extLst>
          </p:cNvPr>
          <p:cNvSpPr>
            <a:spLocks noGrp="1"/>
          </p:cNvSpPr>
          <p:nvPr>
            <p:ph idx="1"/>
          </p:nvPr>
        </p:nvSpPr>
        <p:spPr>
          <a:xfrm>
            <a:off x="0" y="681037"/>
            <a:ext cx="11353800" cy="5495926"/>
          </a:xfrm>
        </p:spPr>
        <p:txBody>
          <a:bodyPr/>
          <a:lstStyle/>
          <a:p>
            <a:r>
              <a:rPr lang="ru-RU" dirty="0">
                <a:latin typeface="Times New Roman" panose="02020603050405020304" pitchFamily="18" charset="0"/>
                <a:cs typeface="Times New Roman" panose="02020603050405020304" pitchFamily="18" charset="0"/>
              </a:rPr>
              <a:t>Указ о начальном образовании для дворян (1706); </a:t>
            </a:r>
          </a:p>
          <a:p>
            <a:r>
              <a:rPr lang="ru-RU" dirty="0">
                <a:latin typeface="Times New Roman" panose="02020603050405020304" pitchFamily="18" charset="0"/>
                <a:cs typeface="Times New Roman" panose="02020603050405020304" pitchFamily="18" charset="0"/>
              </a:rPr>
              <a:t>Открытие первой гимназии (1705); </a:t>
            </a:r>
          </a:p>
          <a:p>
            <a:r>
              <a:rPr lang="ru-RU" dirty="0">
                <a:latin typeface="Times New Roman" panose="02020603050405020304" pitchFamily="18" charset="0"/>
                <a:cs typeface="Times New Roman" panose="02020603050405020304" pitchFamily="18" charset="0"/>
              </a:rPr>
              <a:t>Создание цифирных школ при монастырях (1714); </a:t>
            </a:r>
          </a:p>
          <a:p>
            <a:r>
              <a:rPr lang="ru-RU" dirty="0">
                <a:latin typeface="Times New Roman" panose="02020603050405020304" pitchFamily="18" charset="0"/>
                <a:cs typeface="Times New Roman" panose="02020603050405020304" pitchFamily="18" charset="0"/>
              </a:rPr>
              <a:t>Создание гарнизонных школ для солдатских детей (1721); </a:t>
            </a:r>
          </a:p>
          <a:p>
            <a:r>
              <a:rPr lang="ru-RU" dirty="0">
                <a:latin typeface="Times New Roman" panose="02020603050405020304" pitchFamily="18" charset="0"/>
                <a:cs typeface="Times New Roman" panose="02020603050405020304" pitchFamily="18" charset="0"/>
              </a:rPr>
              <a:t>Создана Академия наук (1724).</a:t>
            </a:r>
          </a:p>
        </p:txBody>
      </p:sp>
      <p:pic>
        <p:nvPicPr>
          <p:cNvPr id="4" name="Рисунок 3">
            <a:extLst>
              <a:ext uri="{FF2B5EF4-FFF2-40B4-BE49-F238E27FC236}">
                <a16:creationId xmlns:a16="http://schemas.microsoft.com/office/drawing/2014/main" xmlns="" id="{C5D17791-FD8D-4FA9-943F-191D8F1CE552}"/>
              </a:ext>
            </a:extLst>
          </p:cNvPr>
          <p:cNvPicPr>
            <a:picLocks noChangeAspect="1"/>
          </p:cNvPicPr>
          <p:nvPr/>
        </p:nvPicPr>
        <p:blipFill>
          <a:blip r:embed="rId2"/>
          <a:stretch>
            <a:fillRect/>
          </a:stretch>
        </p:blipFill>
        <p:spPr>
          <a:xfrm>
            <a:off x="403192" y="3493965"/>
            <a:ext cx="6666153" cy="2975961"/>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xmlns="" id="{4FEE4E62-36BE-47B1-BBB1-0DAE42482C63}"/>
              </a:ext>
            </a:extLst>
          </p:cNvPr>
          <p:cNvPicPr>
            <a:picLocks noChangeAspect="1"/>
          </p:cNvPicPr>
          <p:nvPr/>
        </p:nvPicPr>
        <p:blipFill>
          <a:blip r:embed="rId3"/>
          <a:stretch>
            <a:fillRect/>
          </a:stretch>
        </p:blipFill>
        <p:spPr>
          <a:xfrm>
            <a:off x="7206208" y="3493965"/>
            <a:ext cx="4411464" cy="294097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280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0DD96C1-5EC6-4EA9-8238-12DB541E456C}"/>
              </a:ext>
            </a:extLst>
          </p:cNvPr>
          <p:cNvSpPr>
            <a:spLocks noGrp="1"/>
          </p:cNvSpPr>
          <p:nvPr>
            <p:ph idx="1"/>
          </p:nvPr>
        </p:nvSpPr>
        <p:spPr>
          <a:xfrm>
            <a:off x="0" y="62145"/>
            <a:ext cx="6995604" cy="6684884"/>
          </a:xfrm>
        </p:spPr>
        <p:txBody>
          <a:bodyPr>
            <a:normAutofit fontScale="92500" lnSpcReduction="20000"/>
          </a:bodyPr>
          <a:lstStyle/>
          <a:p>
            <a:pPr algn="just"/>
            <a:r>
              <a:rPr lang="ru-RU" sz="3300" dirty="0">
                <a:highlight>
                  <a:srgbClr val="FFFF00"/>
                </a:highlight>
                <a:latin typeface="Times New Roman" panose="02020603050405020304" pitchFamily="18" charset="0"/>
                <a:cs typeface="Times New Roman" panose="02020603050405020304" pitchFamily="18" charset="0"/>
              </a:rPr>
              <a:t>14 августа 1693 года</a:t>
            </a:r>
            <a:r>
              <a:rPr lang="ru-RU" sz="3300" dirty="0">
                <a:latin typeface="Times New Roman" panose="02020603050405020304" pitchFamily="18" charset="0"/>
                <a:cs typeface="Times New Roman" panose="02020603050405020304" pitchFamily="18" charset="0"/>
              </a:rPr>
              <a:t>, в Архангельске Пётр I впервые в жизни вышел на паруснике в открытое море.</a:t>
            </a:r>
          </a:p>
          <a:p>
            <a:pPr algn="just"/>
            <a:r>
              <a:rPr lang="ru-RU" sz="3300" dirty="0">
                <a:latin typeface="Times New Roman" panose="02020603050405020304" pitchFamily="18" charset="0"/>
                <a:cs typeface="Times New Roman" panose="02020603050405020304" pitchFamily="18" charset="0"/>
              </a:rPr>
              <a:t>Напомним, впервые император приехал в единственный в России торговый порт 21-летним юношей. В ту, первую свою архангельскую поездку Петр отправился развлечения ради — посмотреть на море. Белое море произвело на него огромное впечатление. Он провожал иностранные суда в открытое море, добираясь до Трех островов у Терского берега Кольского полуострова. Петр следил за ходом кораблей, учился искусству вождения судна под парусами, а у таких опытных моряков, как голландцы и англичане, учиться было чему.</a:t>
            </a:r>
          </a:p>
          <a:p>
            <a:endParaRPr lang="ru-RU" dirty="0"/>
          </a:p>
        </p:txBody>
      </p:sp>
      <p:pic>
        <p:nvPicPr>
          <p:cNvPr id="5" name="Рисунок 4">
            <a:extLst>
              <a:ext uri="{FF2B5EF4-FFF2-40B4-BE49-F238E27FC236}">
                <a16:creationId xmlns:a16="http://schemas.microsoft.com/office/drawing/2014/main" xmlns="" id="{644D1D92-E126-4A78-AA30-E09E4BAE99BA}"/>
              </a:ext>
            </a:extLst>
          </p:cNvPr>
          <p:cNvPicPr>
            <a:picLocks noChangeAspect="1"/>
          </p:cNvPicPr>
          <p:nvPr/>
        </p:nvPicPr>
        <p:blipFill rotWithShape="1">
          <a:blip r:embed="rId2"/>
          <a:srcRect l="26599"/>
          <a:stretch/>
        </p:blipFill>
        <p:spPr>
          <a:xfrm>
            <a:off x="7111014" y="214729"/>
            <a:ext cx="4896144" cy="500282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8344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D1C3EF6-14B7-4F17-94F4-14D2A3ECB795}"/>
              </a:ext>
            </a:extLst>
          </p:cNvPr>
          <p:cNvSpPr>
            <a:spLocks noGrp="1"/>
          </p:cNvSpPr>
          <p:nvPr>
            <p:ph type="title"/>
          </p:nvPr>
        </p:nvSpPr>
        <p:spPr>
          <a:xfrm>
            <a:off x="0" y="1"/>
            <a:ext cx="12192000" cy="754601"/>
          </a:xfrm>
          <a:solidFill>
            <a:schemeClr val="accent2"/>
          </a:solidFill>
        </p:spPr>
        <p:txBody>
          <a:bodyPr>
            <a:normAutofit/>
          </a:bodyPr>
          <a:lstStyle/>
          <a:p>
            <a:pPr algn="ctr"/>
            <a:r>
              <a:rPr lang="ru-RU" sz="4000" dirty="0">
                <a:latin typeface="Times New Roman" panose="02020603050405020304" pitchFamily="18" charset="0"/>
                <a:cs typeface="Times New Roman" panose="02020603050405020304" pitchFamily="18" charset="0"/>
              </a:rPr>
              <a:t>Реформы в медицине</a:t>
            </a:r>
          </a:p>
        </p:txBody>
      </p:sp>
      <p:sp>
        <p:nvSpPr>
          <p:cNvPr id="3" name="Объект 2">
            <a:extLst>
              <a:ext uri="{FF2B5EF4-FFF2-40B4-BE49-F238E27FC236}">
                <a16:creationId xmlns:a16="http://schemas.microsoft.com/office/drawing/2014/main" xmlns="" id="{DE6C6FFF-045A-45C6-87CC-93CA33DF185D}"/>
              </a:ext>
            </a:extLst>
          </p:cNvPr>
          <p:cNvSpPr>
            <a:spLocks noGrp="1"/>
          </p:cNvSpPr>
          <p:nvPr>
            <p:ph idx="1"/>
          </p:nvPr>
        </p:nvSpPr>
        <p:spPr>
          <a:xfrm>
            <a:off x="62144" y="754602"/>
            <a:ext cx="11291656" cy="5422361"/>
          </a:xfrm>
        </p:spPr>
        <p:txBody>
          <a:bodyPr/>
          <a:lstStyle/>
          <a:p>
            <a:r>
              <a:rPr lang="ru-RU" dirty="0">
                <a:latin typeface="Times New Roman" panose="02020603050405020304" pitchFamily="18" charset="0"/>
                <a:cs typeface="Times New Roman" panose="02020603050405020304" pitchFamily="18" charset="0"/>
              </a:rPr>
              <a:t>Открытие новых аптек (1701); </a:t>
            </a:r>
          </a:p>
          <a:p>
            <a:r>
              <a:rPr lang="ru-RU" dirty="0">
                <a:latin typeface="Times New Roman" panose="02020603050405020304" pitchFamily="18" charset="0"/>
                <a:cs typeface="Times New Roman" panose="02020603050405020304" pitchFamily="18" charset="0"/>
              </a:rPr>
              <a:t>Создан Московский госпиталь (1706); </a:t>
            </a:r>
          </a:p>
          <a:p>
            <a:r>
              <a:rPr lang="ru-RU" dirty="0">
                <a:latin typeface="Times New Roman" panose="02020603050405020304" pitchFamily="18" charset="0"/>
                <a:cs typeface="Times New Roman" panose="02020603050405020304" pitchFamily="18" charset="0"/>
              </a:rPr>
              <a:t>Выделено место для выращивания лекарственных трав (1714).</a:t>
            </a:r>
          </a:p>
        </p:txBody>
      </p:sp>
      <p:pic>
        <p:nvPicPr>
          <p:cNvPr id="4" name="Рисунок 3">
            <a:extLst>
              <a:ext uri="{FF2B5EF4-FFF2-40B4-BE49-F238E27FC236}">
                <a16:creationId xmlns:a16="http://schemas.microsoft.com/office/drawing/2014/main" xmlns="" id="{44E49A66-E5D1-431B-A6E6-4642E2D5A286}"/>
              </a:ext>
            </a:extLst>
          </p:cNvPr>
          <p:cNvPicPr>
            <a:picLocks noChangeAspect="1"/>
          </p:cNvPicPr>
          <p:nvPr/>
        </p:nvPicPr>
        <p:blipFill>
          <a:blip r:embed="rId2"/>
          <a:stretch>
            <a:fillRect/>
          </a:stretch>
        </p:blipFill>
        <p:spPr>
          <a:xfrm>
            <a:off x="6240144" y="2948080"/>
            <a:ext cx="5113656" cy="339057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xmlns="" id="{360C4471-F7D7-4432-9C47-D2E8F33D60B6}"/>
              </a:ext>
            </a:extLst>
          </p:cNvPr>
          <p:cNvPicPr>
            <a:picLocks noChangeAspect="1"/>
          </p:cNvPicPr>
          <p:nvPr/>
        </p:nvPicPr>
        <p:blipFill>
          <a:blip r:embed="rId3"/>
          <a:stretch>
            <a:fillRect/>
          </a:stretch>
        </p:blipFill>
        <p:spPr>
          <a:xfrm>
            <a:off x="1469515" y="2948080"/>
            <a:ext cx="4482342" cy="339057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70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CB571B-616C-46AC-A253-2F9638B55CF2}"/>
              </a:ext>
            </a:extLst>
          </p:cNvPr>
          <p:cNvSpPr>
            <a:spLocks noGrp="1"/>
          </p:cNvSpPr>
          <p:nvPr>
            <p:ph type="title"/>
          </p:nvPr>
        </p:nvSpPr>
        <p:spPr>
          <a:xfrm>
            <a:off x="589625" y="6388624"/>
            <a:ext cx="11439617" cy="469376"/>
          </a:xfrm>
        </p:spPr>
        <p:txBody>
          <a:bodyPr>
            <a:normAutofit/>
          </a:bodyPr>
          <a:lstStyle/>
          <a:p>
            <a:pPr algn="r"/>
            <a:r>
              <a:rPr lang="en-US" sz="1800" dirty="0">
                <a:latin typeface="Times New Roman" panose="02020603050405020304" pitchFamily="18" charset="0"/>
                <a:cs typeface="Times New Roman" panose="02020603050405020304" pitchFamily="18" charset="0"/>
              </a:rPr>
              <a:t>https://</a:t>
            </a:r>
            <a:r>
              <a:rPr lang="ru-RU" sz="1800" dirty="0">
                <a:latin typeface="Times New Roman" panose="02020603050405020304" pitchFamily="18" charset="0"/>
                <a:cs typeface="Times New Roman" panose="02020603050405020304" pitchFamily="18" charset="0"/>
              </a:rPr>
              <a:t>петр1.рус/внешняя-политика/войны-и-походы/азовские-походы/</a:t>
            </a:r>
          </a:p>
        </p:txBody>
      </p:sp>
      <p:sp>
        <p:nvSpPr>
          <p:cNvPr id="3" name="Объект 2">
            <a:extLst>
              <a:ext uri="{FF2B5EF4-FFF2-40B4-BE49-F238E27FC236}">
                <a16:creationId xmlns:a16="http://schemas.microsoft.com/office/drawing/2014/main" xmlns="" id="{0CCEF34A-1E59-46FA-B3B8-A974997D137A}"/>
              </a:ext>
            </a:extLst>
          </p:cNvPr>
          <p:cNvSpPr>
            <a:spLocks noGrp="1"/>
          </p:cNvSpPr>
          <p:nvPr>
            <p:ph idx="1"/>
          </p:nvPr>
        </p:nvSpPr>
        <p:spPr>
          <a:xfrm>
            <a:off x="150920" y="97654"/>
            <a:ext cx="11878322" cy="6365290"/>
          </a:xfrm>
        </p:spPr>
        <p:txBody>
          <a:bodyPr>
            <a:normAutofit/>
          </a:bodyPr>
          <a:lstStyle/>
          <a:p>
            <a:pPr algn="just"/>
            <a:r>
              <a:rPr lang="ru-RU" b="1" dirty="0">
                <a:highlight>
                  <a:srgbClr val="FF0000"/>
                </a:highlight>
                <a:latin typeface="Times New Roman" panose="02020603050405020304" pitchFamily="18" charset="0"/>
                <a:cs typeface="Times New Roman" panose="02020603050405020304" pitchFamily="18" charset="0"/>
              </a:rPr>
              <a:t>Азовские походы Петра I </a:t>
            </a:r>
            <a:r>
              <a:rPr lang="ru-RU" b="1" dirty="0">
                <a:latin typeface="Times New Roman" panose="02020603050405020304" pitchFamily="18" charset="0"/>
                <a:cs typeface="Times New Roman" panose="02020603050405020304" pitchFamily="18" charset="0"/>
              </a:rPr>
              <a:t>1695 и 1696 годов</a:t>
            </a:r>
            <a:r>
              <a:rPr lang="ru-RU" dirty="0">
                <a:latin typeface="Times New Roman" panose="02020603050405020304" pitchFamily="18" charset="0"/>
                <a:cs typeface="Times New Roman" panose="02020603050405020304" pitchFamily="18" charset="0"/>
              </a:rPr>
              <a:t> — первые значительные политические свершения молодого царя, ставшие продолжением русско-турецкой войны начатой во время правления царевны-регентши Софьи Алексеевны.</a:t>
            </a:r>
          </a:p>
          <a:p>
            <a:pPr algn="just"/>
            <a:r>
              <a:rPr lang="ru-RU" dirty="0">
                <a:latin typeface="Times New Roman" panose="02020603050405020304" pitchFamily="18" charset="0"/>
                <a:cs typeface="Times New Roman" panose="02020603050405020304" pitchFamily="18" charset="0"/>
              </a:rPr>
              <a:t>ПРИЧИНЫ</a:t>
            </a:r>
          </a:p>
          <a:p>
            <a:pPr algn="just"/>
            <a:r>
              <a:rPr lang="ru-RU" b="1" dirty="0">
                <a:latin typeface="Times New Roman" panose="02020603050405020304" pitchFamily="18" charset="0"/>
                <a:cs typeface="Times New Roman" panose="02020603050405020304" pitchFamily="18" charset="0"/>
              </a:rPr>
              <a:t>Азовская крепость </a:t>
            </a:r>
            <a:r>
              <a:rPr lang="ru-RU" dirty="0">
                <a:latin typeface="Times New Roman" panose="02020603050405020304" pitchFamily="18" charset="0"/>
                <a:cs typeface="Times New Roman" panose="02020603050405020304" pitchFamily="18" charset="0"/>
              </a:rPr>
              <a:t>—  ключевой пункт в устье Дона, захват которого позволил бы закрепиться на побережье Азовского моря для дальнейшей экспансии в черноморскую акваторию.</a:t>
            </a:r>
          </a:p>
          <a:p>
            <a:pPr algn="just"/>
            <a:r>
              <a:rPr lang="ru-RU" dirty="0">
                <a:latin typeface="Times New Roman" panose="02020603050405020304" pitchFamily="18" charset="0"/>
                <a:cs typeface="Times New Roman" panose="02020603050405020304" pitchFamily="18" charset="0"/>
              </a:rPr>
              <a:t>Русское царство остро нуждалось в дополнительных морских торговых путях для развития экономики</a:t>
            </a:r>
          </a:p>
          <a:p>
            <a:pPr algn="just"/>
            <a:r>
              <a:rPr lang="ru-RU" dirty="0">
                <a:latin typeface="Times New Roman" panose="02020603050405020304" pitchFamily="18" charset="0"/>
                <a:cs typeface="Times New Roman" panose="02020603050405020304" pitchFamily="18" charset="0"/>
              </a:rPr>
              <a:t>РЕЗУЛЬТАТ</a:t>
            </a:r>
          </a:p>
          <a:p>
            <a:pPr algn="just"/>
            <a:r>
              <a:rPr lang="ru-RU" dirty="0">
                <a:highlight>
                  <a:srgbClr val="FFFF00"/>
                </a:highlight>
                <a:latin typeface="Times New Roman" panose="02020603050405020304" pitchFamily="18" charset="0"/>
                <a:cs typeface="Times New Roman" panose="02020603050405020304" pitchFamily="18" charset="0"/>
              </a:rPr>
              <a:t>Первый азовский поход 1695 года </a:t>
            </a:r>
            <a:r>
              <a:rPr lang="ru-RU" dirty="0">
                <a:latin typeface="Times New Roman" panose="02020603050405020304" pitchFamily="18" charset="0"/>
                <a:cs typeface="Times New Roman" panose="02020603050405020304" pitchFamily="18" charset="0"/>
              </a:rPr>
              <a:t>не принес успеха — удалось лишь захватить башни на берегах Дона, преграждающие цепями выход кораблей в море</a:t>
            </a:r>
          </a:p>
          <a:p>
            <a:endParaRPr lang="ru-RU" dirty="0"/>
          </a:p>
          <a:p>
            <a:endParaRPr lang="ru-RU" dirty="0"/>
          </a:p>
        </p:txBody>
      </p:sp>
    </p:spTree>
    <p:extLst>
      <p:ext uri="{BB962C8B-B14F-4D97-AF65-F5344CB8AC3E}">
        <p14:creationId xmlns:p14="http://schemas.microsoft.com/office/powerpoint/2010/main" val="51397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520049C-C1C3-45DD-B385-EAAE7550D590}"/>
              </a:ext>
            </a:extLst>
          </p:cNvPr>
          <p:cNvSpPr>
            <a:spLocks noGrp="1"/>
          </p:cNvSpPr>
          <p:nvPr>
            <p:ph type="title"/>
          </p:nvPr>
        </p:nvSpPr>
        <p:spPr>
          <a:xfrm>
            <a:off x="0" y="1"/>
            <a:ext cx="12192000" cy="681036"/>
          </a:xfrm>
          <a:solidFill>
            <a:srgbClr val="FFFF00"/>
          </a:solidFill>
        </p:spPr>
        <p:txBody>
          <a:bodyPr>
            <a:normAutofit fontScale="90000"/>
          </a:bodyPr>
          <a:lstStyle/>
          <a:p>
            <a:r>
              <a:rPr lang="ru-RU" b="1" dirty="0"/>
              <a:t>Второй азовский поход - 2 октября 1695</a:t>
            </a:r>
            <a:endParaRPr lang="ru-RU" dirty="0"/>
          </a:p>
        </p:txBody>
      </p:sp>
      <p:sp>
        <p:nvSpPr>
          <p:cNvPr id="3" name="Объект 2">
            <a:extLst>
              <a:ext uri="{FF2B5EF4-FFF2-40B4-BE49-F238E27FC236}">
                <a16:creationId xmlns:a16="http://schemas.microsoft.com/office/drawing/2014/main" xmlns="" id="{CB368933-1620-4915-B7D8-340B69EE3F23}"/>
              </a:ext>
            </a:extLst>
          </p:cNvPr>
          <p:cNvSpPr>
            <a:spLocks noGrp="1"/>
          </p:cNvSpPr>
          <p:nvPr>
            <p:ph idx="1"/>
          </p:nvPr>
        </p:nvSpPr>
        <p:spPr>
          <a:xfrm>
            <a:off x="0" y="681037"/>
            <a:ext cx="8371643" cy="6176962"/>
          </a:xfrm>
        </p:spPr>
        <p:txBody>
          <a:bodyPr>
            <a:normAutofit/>
          </a:bodyPr>
          <a:lstStyle/>
          <a:p>
            <a:pPr algn="just"/>
            <a:r>
              <a:rPr lang="ru-RU" dirty="0">
                <a:latin typeface="Times New Roman" panose="02020603050405020304" pitchFamily="18" charset="0"/>
                <a:cs typeface="Times New Roman" panose="02020603050405020304" pitchFamily="18" charset="0"/>
              </a:rPr>
              <a:t>Осмыслив причину неудачи предыдущей кампании Петр I всю зиму 1696 года потратил на подготовку ко второму походу. В январе верфи Воронежа и в Преображенском были заняты масштабным строительством кораблей. Построенные в Преображенском галеры везли в разобранном виде в Воронеж, где их вновь собирали и спускали на Дон. Более 25 тысяч посадских и крестьян были собраны по всей округе для строительства русской флотилии. Австрийские корабельщики были приглашены для руководства строительством и контроля. Для постройки кораблей были приглашены мастера из Австрии. Были сооружены 2 крупных корабля, 23 галеры и более 1300 стругов, барок и мелких судов.</a:t>
            </a:r>
          </a:p>
        </p:txBody>
      </p:sp>
      <p:pic>
        <p:nvPicPr>
          <p:cNvPr id="4" name="Рисунок 3">
            <a:extLst>
              <a:ext uri="{FF2B5EF4-FFF2-40B4-BE49-F238E27FC236}">
                <a16:creationId xmlns:a16="http://schemas.microsoft.com/office/drawing/2014/main" xmlns="" id="{B6402BCD-7682-48CB-A1F8-8CA0D43E3063}"/>
              </a:ext>
            </a:extLst>
          </p:cNvPr>
          <p:cNvPicPr>
            <a:picLocks noChangeAspect="1"/>
          </p:cNvPicPr>
          <p:nvPr/>
        </p:nvPicPr>
        <p:blipFill rotWithShape="1">
          <a:blip r:embed="rId2"/>
          <a:srcRect l="14118" t="23934" r="13529" b="4822"/>
          <a:stretch/>
        </p:blipFill>
        <p:spPr>
          <a:xfrm>
            <a:off x="8371643" y="862707"/>
            <a:ext cx="3722703" cy="2831908"/>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284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2A8FBC-5A2C-4937-8CC4-A0E480D82E93}"/>
              </a:ext>
            </a:extLst>
          </p:cNvPr>
          <p:cNvSpPr>
            <a:spLocks noGrp="1"/>
          </p:cNvSpPr>
          <p:nvPr>
            <p:ph type="title"/>
          </p:nvPr>
        </p:nvSpPr>
        <p:spPr>
          <a:xfrm>
            <a:off x="0" y="1"/>
            <a:ext cx="12192000" cy="666749"/>
          </a:xfrm>
          <a:solidFill>
            <a:srgbClr val="FFFF00"/>
          </a:solidFill>
        </p:spPr>
        <p:txBody>
          <a:bodyPr>
            <a:normAutofit/>
          </a:bodyPr>
          <a:lstStyle/>
          <a:p>
            <a:pPr algn="ctr"/>
            <a:r>
              <a:rPr lang="ru-RU" sz="2800" b="1" dirty="0">
                <a:latin typeface="Times New Roman" panose="02020603050405020304" pitchFamily="18" charset="0"/>
                <a:cs typeface="Times New Roman" panose="02020603050405020304" pitchFamily="18" charset="0"/>
              </a:rPr>
              <a:t>10 марта 1697 отъезд Петра с Великим посольством</a:t>
            </a:r>
          </a:p>
        </p:txBody>
      </p:sp>
      <p:sp>
        <p:nvSpPr>
          <p:cNvPr id="3" name="Объект 2">
            <a:extLst>
              <a:ext uri="{FF2B5EF4-FFF2-40B4-BE49-F238E27FC236}">
                <a16:creationId xmlns:a16="http://schemas.microsoft.com/office/drawing/2014/main" xmlns="" id="{221C2CAD-C34F-4997-A285-366030ABEF9A}"/>
              </a:ext>
            </a:extLst>
          </p:cNvPr>
          <p:cNvSpPr>
            <a:spLocks noGrp="1"/>
          </p:cNvSpPr>
          <p:nvPr>
            <p:ph idx="1"/>
          </p:nvPr>
        </p:nvSpPr>
        <p:spPr>
          <a:xfrm>
            <a:off x="0" y="666750"/>
            <a:ext cx="11984854" cy="6009258"/>
          </a:xfrm>
        </p:spPr>
        <p:txBody>
          <a:bodyPr>
            <a:normAutofit/>
          </a:bodyPr>
          <a:lstStyle/>
          <a:p>
            <a:pPr algn="just"/>
            <a:r>
              <a:rPr lang="ru-RU" dirty="0">
                <a:latin typeface="Times New Roman" panose="02020603050405020304" pitchFamily="18" charset="0"/>
                <a:cs typeface="Times New Roman" panose="02020603050405020304" pitchFamily="18" charset="0"/>
              </a:rPr>
              <a:t>Петра I не пустили для осмотра крепости в Риге, что он впоследствии использовал как повод для начала </a:t>
            </a:r>
            <a:r>
              <a:rPr lang="ru-RU" b="1" i="1" dirty="0">
                <a:latin typeface="Times New Roman" panose="02020603050405020304" pitchFamily="18" charset="0"/>
                <a:cs typeface="Times New Roman" panose="02020603050405020304" pitchFamily="18" charset="0"/>
                <a:hlinkClick r:id="rId2"/>
              </a:rPr>
              <a:t>войны со Швецией</a:t>
            </a:r>
            <a:r>
              <a:rPr lang="ru-RU" dirty="0">
                <a:latin typeface="Times New Roman" panose="02020603050405020304" pitchFamily="18" charset="0"/>
                <a:cs typeface="Times New Roman" panose="02020603050405020304" pitchFamily="18" charset="0"/>
              </a:rPr>
              <a:t>, назвав такое отношение «личной обидой».</a:t>
            </a:r>
          </a:p>
          <a:p>
            <a:pPr algn="just"/>
            <a:r>
              <a:rPr lang="ru-RU" dirty="0">
                <a:latin typeface="Times New Roman" panose="02020603050405020304" pitchFamily="18" charset="0"/>
                <a:cs typeface="Times New Roman" panose="02020603050405020304" pitchFamily="18" charset="0"/>
              </a:rPr>
              <a:t>В Пруссии Петр I обучился артиллерийскому делу, в Голландии и Великобритании — кораблестроению. Ознакомился с культурой передовых европейских государств.</a:t>
            </a:r>
          </a:p>
          <a:p>
            <a:pPr algn="just"/>
            <a:r>
              <a:rPr lang="ru-RU" dirty="0">
                <a:latin typeface="Times New Roman" panose="02020603050405020304" pitchFamily="18" charset="0"/>
                <a:cs typeface="Times New Roman" panose="02020603050405020304" pitchFamily="18" charset="0"/>
              </a:rPr>
              <a:t>Не удалось найти достаточно союзников для войны против Турции, но наметился Северный союз Речи Посполитой, Дании, Саксонии и Русского царства против Швеции.</a:t>
            </a:r>
          </a:p>
          <a:p>
            <a:pPr algn="just"/>
            <a:r>
              <a:rPr lang="ru-RU" dirty="0">
                <a:latin typeface="Times New Roman" panose="02020603050405020304" pitchFamily="18" charset="0"/>
                <a:cs typeface="Times New Roman" panose="02020603050405020304" pitchFamily="18" charset="0"/>
              </a:rPr>
              <a:t>Возвращаясь из Великого посольства Петр I привез с собой нанятых в различных странах инженеров, ремесленников, архитекторов, оружейников и др. специалистов.</a:t>
            </a:r>
          </a:p>
          <a:p>
            <a:endParaRPr lang="ru-RU" dirty="0"/>
          </a:p>
        </p:txBody>
      </p:sp>
      <p:sp>
        <p:nvSpPr>
          <p:cNvPr id="5" name="Прямоугольник 4">
            <a:extLst>
              <a:ext uri="{FF2B5EF4-FFF2-40B4-BE49-F238E27FC236}">
                <a16:creationId xmlns:a16="http://schemas.microsoft.com/office/drawing/2014/main" xmlns="" id="{7859FFD7-3CAE-4E8E-AE50-DE78BB52F89C}"/>
              </a:ext>
            </a:extLst>
          </p:cNvPr>
          <p:cNvSpPr/>
          <p:nvPr/>
        </p:nvSpPr>
        <p:spPr>
          <a:xfrm>
            <a:off x="6409840" y="6364389"/>
            <a:ext cx="578216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a:t>
            </a:r>
            <a:r>
              <a:rPr lang="ru-RU" dirty="0">
                <a:latin typeface="Times New Roman" panose="02020603050405020304" pitchFamily="18" charset="0"/>
                <a:cs typeface="Times New Roman" panose="02020603050405020304" pitchFamily="18" charset="0"/>
              </a:rPr>
              <a:t>петр1.рус/</a:t>
            </a:r>
            <a:r>
              <a:rPr lang="en-US" dirty="0">
                <a:latin typeface="Times New Roman" panose="02020603050405020304" pitchFamily="18" charset="0"/>
                <a:cs typeface="Times New Roman" panose="02020603050405020304" pitchFamily="18" charset="0"/>
              </a:rPr>
              <a:t>wp-content/uploads/2017/09/posolstvo.jpg</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42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BADDBA-5B59-42B5-B6ED-76DE79DB1E93}"/>
              </a:ext>
            </a:extLst>
          </p:cNvPr>
          <p:cNvSpPr>
            <a:spLocks noGrp="1"/>
          </p:cNvSpPr>
          <p:nvPr>
            <p:ph type="title"/>
          </p:nvPr>
        </p:nvSpPr>
        <p:spPr>
          <a:xfrm>
            <a:off x="8117889" y="6416969"/>
            <a:ext cx="3937987" cy="441031"/>
          </a:xfrm>
        </p:spPr>
        <p:txBody>
          <a:bodyPr>
            <a:normAutofit/>
          </a:bodyPr>
          <a:lstStyle/>
          <a:p>
            <a:r>
              <a:rPr lang="en-US" sz="1800" dirty="0">
                <a:latin typeface="Times New Roman" panose="02020603050405020304" pitchFamily="18" charset="0"/>
                <a:cs typeface="Times New Roman" panose="02020603050405020304" pitchFamily="18" charset="0"/>
              </a:rPr>
              <a:t>https://www.prlib.ru/history/619740</a:t>
            </a:r>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743EC4E6-46D5-416F-A3B4-5C270CA413D1}"/>
              </a:ext>
            </a:extLst>
          </p:cNvPr>
          <p:cNvSpPr>
            <a:spLocks noGrp="1"/>
          </p:cNvSpPr>
          <p:nvPr>
            <p:ph idx="1"/>
          </p:nvPr>
        </p:nvSpPr>
        <p:spPr>
          <a:xfrm>
            <a:off x="-1" y="195309"/>
            <a:ext cx="12055877" cy="2396971"/>
          </a:xfrm>
        </p:spPr>
        <p:txBody>
          <a:bodyPr>
            <a:normAutofit/>
          </a:bodyPr>
          <a:lstStyle/>
          <a:p>
            <a:pPr algn="just"/>
            <a:r>
              <a:rPr lang="ru-RU" dirty="0">
                <a:highlight>
                  <a:srgbClr val="FFFF00"/>
                </a:highlight>
                <a:latin typeface="Times New Roman" panose="02020603050405020304" pitchFamily="18" charset="0"/>
                <a:cs typeface="Times New Roman" panose="02020603050405020304" pitchFamily="18" charset="0"/>
              </a:rPr>
              <a:t>11 (21) ноября 1699 г. </a:t>
            </a:r>
            <a:r>
              <a:rPr lang="ru-RU" dirty="0">
                <a:latin typeface="Times New Roman" panose="02020603050405020304" pitchFamily="18" charset="0"/>
                <a:cs typeface="Times New Roman" panose="02020603050405020304" pitchFamily="18" charset="0"/>
              </a:rPr>
              <a:t>в селе Преображенском под Москвой между русским царём Петром I и саксонским курфюрстом и королём Речи Посполитой Августом II Сильным был заключён союзный договор, получивший наименование Преображенского. Договор положил начало оформления Северного военного союза против Швеции.</a:t>
            </a:r>
          </a:p>
          <a:p>
            <a:endParaRPr lang="ru-RU" dirty="0"/>
          </a:p>
        </p:txBody>
      </p:sp>
      <p:pic>
        <p:nvPicPr>
          <p:cNvPr id="4" name="Рисунок 3">
            <a:extLst>
              <a:ext uri="{FF2B5EF4-FFF2-40B4-BE49-F238E27FC236}">
                <a16:creationId xmlns:a16="http://schemas.microsoft.com/office/drawing/2014/main" xmlns="" id="{8AC6F2B8-5B95-489F-B81A-43012319C4F1}"/>
              </a:ext>
            </a:extLst>
          </p:cNvPr>
          <p:cNvPicPr>
            <a:picLocks noChangeAspect="1"/>
          </p:cNvPicPr>
          <p:nvPr/>
        </p:nvPicPr>
        <p:blipFill>
          <a:blip r:embed="rId2"/>
          <a:stretch>
            <a:fillRect/>
          </a:stretch>
        </p:blipFill>
        <p:spPr>
          <a:xfrm>
            <a:off x="5766324" y="2358487"/>
            <a:ext cx="6200775" cy="328612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Объект 2">
            <a:extLst>
              <a:ext uri="{FF2B5EF4-FFF2-40B4-BE49-F238E27FC236}">
                <a16:creationId xmlns:a16="http://schemas.microsoft.com/office/drawing/2014/main" xmlns="" id="{D2269106-8C2D-41A3-925A-3D7A14A99A24}"/>
              </a:ext>
            </a:extLst>
          </p:cNvPr>
          <p:cNvSpPr txBox="1">
            <a:spLocks/>
          </p:cNvSpPr>
          <p:nvPr/>
        </p:nvSpPr>
        <p:spPr>
          <a:xfrm>
            <a:off x="0" y="2279975"/>
            <a:ext cx="5459768" cy="4136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dirty="0">
                <a:highlight>
                  <a:srgbClr val="FFFF00"/>
                </a:highlight>
                <a:latin typeface="Times New Roman" panose="02020603050405020304" pitchFamily="18" charset="0"/>
                <a:cs typeface="Times New Roman" panose="02020603050405020304" pitchFamily="18" charset="0"/>
              </a:rPr>
              <a:t>Летом 1699 г. </a:t>
            </a:r>
            <a:r>
              <a:rPr lang="ru-RU" dirty="0">
                <a:latin typeface="Times New Roman" panose="02020603050405020304" pitchFamily="18" charset="0"/>
                <a:cs typeface="Times New Roman" panose="02020603050405020304" pitchFamily="18" charset="0"/>
              </a:rPr>
              <a:t>против Швеции решился выступить польский король и саксонский курфюрст Август II Сильный, целью которого было присоединение Лифляндии и </a:t>
            </a:r>
            <a:r>
              <a:rPr lang="ru-RU" dirty="0" err="1">
                <a:latin typeface="Times New Roman" panose="02020603050405020304" pitchFamily="18" charset="0"/>
                <a:cs typeface="Times New Roman" panose="02020603050405020304" pitchFamily="18" charset="0"/>
              </a:rPr>
              <a:t>Эстляндии</a:t>
            </a:r>
            <a:r>
              <a:rPr lang="ru-RU" dirty="0">
                <a:latin typeface="Times New Roman" panose="02020603050405020304" pitchFamily="18" charset="0"/>
                <a:cs typeface="Times New Roman" panose="02020603050405020304" pitchFamily="18" charset="0"/>
              </a:rPr>
              <a:t> к Речи Посполитой. К тому времени уже сложился </a:t>
            </a:r>
            <a:r>
              <a:rPr lang="ru-RU" dirty="0" err="1">
                <a:latin typeface="Times New Roman" panose="02020603050405020304" pitchFamily="18" charset="0"/>
                <a:cs typeface="Times New Roman" panose="02020603050405020304" pitchFamily="18" charset="0"/>
              </a:rPr>
              <a:t>антишведский</a:t>
            </a:r>
            <a:r>
              <a:rPr lang="ru-RU" dirty="0">
                <a:latin typeface="Times New Roman" panose="02020603050405020304" pitchFamily="18" charset="0"/>
                <a:cs typeface="Times New Roman" panose="02020603050405020304" pitchFamily="18" charset="0"/>
              </a:rPr>
              <a:t> союз России и Дании.</a:t>
            </a:r>
          </a:p>
          <a:p>
            <a:endParaRPr lang="ru-RU" dirty="0"/>
          </a:p>
        </p:txBody>
      </p:sp>
    </p:spTree>
    <p:extLst>
      <p:ext uri="{BB962C8B-B14F-4D97-AF65-F5344CB8AC3E}">
        <p14:creationId xmlns:p14="http://schemas.microsoft.com/office/powerpoint/2010/main" val="3192439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D3CBD34-F16E-4A04-99BE-B19DF8071CCE}"/>
              </a:ext>
            </a:extLst>
          </p:cNvPr>
          <p:cNvPicPr>
            <a:picLocks noChangeAspect="1"/>
          </p:cNvPicPr>
          <p:nvPr/>
        </p:nvPicPr>
        <p:blipFill>
          <a:blip r:embed="rId2"/>
          <a:stretch>
            <a:fillRect/>
          </a:stretch>
        </p:blipFill>
        <p:spPr>
          <a:xfrm>
            <a:off x="103573" y="0"/>
            <a:ext cx="11984854" cy="6925032"/>
          </a:xfrm>
          <a:prstGeom prst="rect">
            <a:avLst/>
          </a:prstGeom>
        </p:spPr>
      </p:pic>
      <p:pic>
        <p:nvPicPr>
          <p:cNvPr id="8" name="Рисунок 7">
            <a:extLst>
              <a:ext uri="{FF2B5EF4-FFF2-40B4-BE49-F238E27FC236}">
                <a16:creationId xmlns:a16="http://schemas.microsoft.com/office/drawing/2014/main" xmlns="" id="{82CDCC67-FCBF-46D7-A5BC-5F555781B23C}"/>
              </a:ext>
            </a:extLst>
          </p:cNvPr>
          <p:cNvPicPr>
            <a:picLocks noChangeAspect="1"/>
          </p:cNvPicPr>
          <p:nvPr/>
        </p:nvPicPr>
        <p:blipFill>
          <a:blip r:embed="rId3"/>
          <a:stretch>
            <a:fillRect/>
          </a:stretch>
        </p:blipFill>
        <p:spPr>
          <a:xfrm>
            <a:off x="6356185" y="6099795"/>
            <a:ext cx="4997615" cy="646379"/>
          </a:xfrm>
          <a:prstGeom prst="rect">
            <a:avLst/>
          </a:prstGeom>
        </p:spPr>
      </p:pic>
    </p:spTree>
    <p:extLst>
      <p:ext uri="{BB962C8B-B14F-4D97-AF65-F5344CB8AC3E}">
        <p14:creationId xmlns:p14="http://schemas.microsoft.com/office/powerpoint/2010/main" val="25618756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1608</Words>
  <Application>Microsoft Office PowerPoint</Application>
  <PresentationFormat>Произвольный</PresentationFormat>
  <Paragraphs>157</Paragraphs>
  <Slides>40</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Тема Office</vt:lpstr>
      <vt:lpstr>Игра  «Гордость России-Пётр Великий»</vt:lpstr>
      <vt:lpstr>Желаем приятного путешествия!</vt:lpstr>
      <vt:lpstr>Презентация PowerPoint</vt:lpstr>
      <vt:lpstr>Презентация PowerPoint</vt:lpstr>
      <vt:lpstr>https://петр1.рус/внешняя-политика/войны-и-походы/азовские-походы/</vt:lpstr>
      <vt:lpstr>Второй азовский поход - 2 октября 1695</vt:lpstr>
      <vt:lpstr>10 марта 1697 отъезд Петра с Великим посольством</vt:lpstr>
      <vt:lpstr>https://www.prlib.ru/history/619740</vt:lpstr>
      <vt:lpstr>Презентация PowerPoint</vt:lpstr>
      <vt:lpstr>Презентация PowerPoint</vt:lpstr>
      <vt:lpstr>Презентация PowerPoint</vt:lpstr>
      <vt:lpstr>https://yandex.ru/images/search?pos</vt:lpstr>
      <vt:lpstr>http://www.bibliotekar.ru/2-8-99-24-obrazovanie-pri-petre-1/2.htm</vt:lpstr>
      <vt:lpstr>Презентация PowerPoint</vt:lpstr>
      <vt:lpstr>Для выхода русской армии Петра I к берегам Невы и Финскому заливу необходимо было взять защищавшую ее устье крепость  Ниеншанц. Крепость была построена в 1349 году новгородцами для защиты устья Невы от шведов и называлась Канцы. В 1611 году она была захвачена шведами, перестроена и названа Ниеншанц. Со временем под стенами крепости вырос торговый город с двумя сотнями домов, верфью и причалом, у которого могли швартоваться большие корабли. Гарнизон крепости состоял из 600 человек при 76 пушках и 3 мортирах. 1 мая 1703 года-овладение Ниеншанцем</vt:lpstr>
      <vt:lpstr>Презентация PowerPoint</vt:lpstr>
      <vt:lpstr>https://www.prlib.ru/history/619408</vt:lpstr>
      <vt:lpstr>Адам Людвиг Левенгаупт (1659−1719)</vt:lpstr>
      <vt:lpstr>Петр: «Сражение у деревни Лесной – мать Полтавской битвы»</vt:lpstr>
      <vt:lpstr>Презентация PowerPoint</vt:lpstr>
      <vt:lpstr>Капитуляция у Переволочны (30 июня 1709) — это эпизод Северной войны. Благодаря успешным действиям русских войск, в плен сдалась шведская армия, а сам Карл бежал.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Повышенный уровень сложности –  знание реформ</vt:lpstr>
      <vt:lpstr> Культурные реформы </vt:lpstr>
      <vt:lpstr>Государственно-административные реформы</vt:lpstr>
      <vt:lpstr>Судебная реформа</vt:lpstr>
      <vt:lpstr>Военные реформы</vt:lpstr>
      <vt:lpstr>Церковные реформы</vt:lpstr>
      <vt:lpstr>Экономические реформы</vt:lpstr>
      <vt:lpstr>Налоговые реформы</vt:lpstr>
      <vt:lpstr>Реформы в промышленности и в торговле</vt:lpstr>
      <vt:lpstr>Социальные реформы</vt:lpstr>
      <vt:lpstr>Реформы в науке и образовании</vt:lpstr>
      <vt:lpstr>Реформы в медицине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 Разживин</dc:creator>
  <cp:lastModifiedBy>uchitel</cp:lastModifiedBy>
  <cp:revision>4</cp:revision>
  <dcterms:created xsi:type="dcterms:W3CDTF">2022-01-04T16:47:36Z</dcterms:created>
  <dcterms:modified xsi:type="dcterms:W3CDTF">2022-01-12T09:25:12Z</dcterms:modified>
</cp:coreProperties>
</file>