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61" r:id="rId4"/>
    <p:sldId id="263" r:id="rId5"/>
    <p:sldId id="264" r:id="rId6"/>
    <p:sldId id="265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9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gif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0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openxmlformats.org/officeDocument/2006/relationships/image" Target="../media/image9.pn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2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23.jpeg"/><Relationship Id="rId10" Type="http://schemas.openxmlformats.org/officeDocument/2006/relationships/image" Target="../media/image19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19.png"/><Relationship Id="rId4" Type="http://schemas.openxmlformats.org/officeDocument/2006/relationships/image" Target="../media/image31.jpe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11" Type="http://schemas.openxmlformats.org/officeDocument/2006/relationships/image" Target="../media/image8.png"/><Relationship Id="rId5" Type="http://schemas.openxmlformats.org/officeDocument/2006/relationships/image" Target="../media/image37.jpeg"/><Relationship Id="rId10" Type="http://schemas.openxmlformats.org/officeDocument/2006/relationships/image" Target="../media/image11.png"/><Relationship Id="rId4" Type="http://schemas.openxmlformats.org/officeDocument/2006/relationships/image" Target="../media/image36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27.png"/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12" Type="http://schemas.openxmlformats.org/officeDocument/2006/relationships/image" Target="../media/image40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11" Type="http://schemas.openxmlformats.org/officeDocument/2006/relationships/image" Target="../media/image7.png"/><Relationship Id="rId5" Type="http://schemas.openxmlformats.org/officeDocument/2006/relationships/image" Target="../media/image43.png"/><Relationship Id="rId10" Type="http://schemas.openxmlformats.org/officeDocument/2006/relationships/image" Target="../media/image29.png"/><Relationship Id="rId4" Type="http://schemas.openxmlformats.org/officeDocument/2006/relationships/image" Target="../media/image42.jpeg"/><Relationship Id="rId9" Type="http://schemas.openxmlformats.org/officeDocument/2006/relationships/image" Target="../media/image47.png"/><Relationship Id="rId1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triastsinalena.ucoz.ru/zelenyj_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620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533400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Д/игра </a:t>
            </a:r>
          </a:p>
          <a:p>
            <a:pPr algn="ctr"/>
            <a:r>
              <a:rPr lang="ru-RU" sz="4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«Прочитай по первым буквам»</a:t>
            </a:r>
            <a:endParaRPr lang="ru-RU" sz="40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09600" y="2525486"/>
          <a:ext cx="7997371" cy="166551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7997371"/>
              </a:tblGrid>
              <a:tr h="16655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 descr="http://readik.ru/bukvy/vris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1" y="2743200"/>
            <a:ext cx="1523999" cy="1371600"/>
          </a:xfrm>
          <a:prstGeom prst="rect">
            <a:avLst/>
          </a:prstGeom>
          <a:noFill/>
          <a:ln w="28575">
            <a:noFill/>
          </a:ln>
        </p:spPr>
      </p:pic>
      <p:pic>
        <p:nvPicPr>
          <p:cNvPr id="8" name="Рисунок 7" descr="Слова начинающиеся на букву Е"/>
          <p:cNvPicPr/>
          <p:nvPr/>
        </p:nvPicPr>
        <p:blipFill>
          <a:blip r:embed="rId4" cstate="print"/>
          <a:srcRect l="52107" t="60806" r="1569"/>
          <a:stretch>
            <a:fillRect/>
          </a:stretch>
        </p:blipFill>
        <p:spPr bwMode="auto">
          <a:xfrm>
            <a:off x="2514600" y="2743200"/>
            <a:ext cx="1442927" cy="1371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9" name="Рисунок 8" descr="http://cdn.litlepups.net/2016/03/06/easy-drawings-of-elephants-to-draw-elephant-for-kids.gif"/>
          <p:cNvPicPr/>
          <p:nvPr/>
        </p:nvPicPr>
        <p:blipFill>
          <a:blip r:embed="rId5" cstate="print"/>
          <a:srcRect l="3077" t="9623" r="1750" b="12761"/>
          <a:stretch>
            <a:fillRect/>
          </a:stretch>
        </p:blipFill>
        <p:spPr bwMode="auto">
          <a:xfrm>
            <a:off x="4114800" y="2819400"/>
            <a:ext cx="1447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im0-tub-ru.yandex.net/i?id=2f8beff5a299e41ed00ffe91a882279a&amp;n=33&amp;h=215&amp;w=255"/>
          <p:cNvPicPr/>
          <p:nvPr/>
        </p:nvPicPr>
        <p:blipFill>
          <a:blip r:embed="rId6" cstate="print"/>
          <a:srcRect l="18079" t="2591" r="22254" b="9845"/>
          <a:stretch>
            <a:fillRect/>
          </a:stretch>
        </p:blipFill>
        <p:spPr bwMode="auto">
          <a:xfrm>
            <a:off x="7315200" y="2743200"/>
            <a:ext cx="1065471" cy="132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img-fotki.yandex.ru/get/5705/svetlera.3d/0_506e6_c28f84d_orig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2895600"/>
            <a:ext cx="1264574" cy="1073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696686" y="4876800"/>
          <a:ext cx="7953828" cy="1291771"/>
        </p:xfrm>
        <a:graphic>
          <a:graphicData uri="http://schemas.openxmlformats.org/drawingml/2006/table">
            <a:tbl>
              <a:tblPr/>
              <a:tblGrid>
                <a:gridCol w="1741714"/>
                <a:gridCol w="1669143"/>
                <a:gridCol w="1465943"/>
                <a:gridCol w="1640114"/>
                <a:gridCol w="1436914"/>
              </a:tblGrid>
              <a:tr h="12917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mpd="sng">
                      <a:solidFill>
                        <a:srgbClr val="00CC00"/>
                      </a:solidFill>
                      <a:prstDash val="solid"/>
                    </a:lnL>
                    <a:lnR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00CC00"/>
                      </a:solidFill>
                      <a:prstDash val="solid"/>
                    </a:lnT>
                    <a:lnB w="38100" cmpd="sng">
                      <a:solidFill>
                        <a:srgbClr val="00C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mpd="sng">
                      <a:solidFill>
                        <a:srgbClr val="00CC00"/>
                      </a:solidFill>
                      <a:prstDash val="solid"/>
                    </a:lnR>
                    <a:lnT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8" name="Рисунок 17" descr="http://alphabetonline.ru/images/letters2/s/s1.png"/>
          <p:cNvPicPr/>
          <p:nvPr/>
        </p:nvPicPr>
        <p:blipFill>
          <a:blip r:embed="rId8" cstate="print"/>
          <a:srcRect l="15200" t="12400" r="19200" b="12000"/>
          <a:stretch>
            <a:fillRect/>
          </a:stretch>
        </p:blipFill>
        <p:spPr bwMode="auto">
          <a:xfrm>
            <a:off x="4343400" y="5029200"/>
            <a:ext cx="914400" cy="967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://alphabetonline.ru/images/letters2/v/v1.png"/>
          <p:cNvPicPr/>
          <p:nvPr/>
        </p:nvPicPr>
        <p:blipFill>
          <a:blip r:embed="rId9" cstate="print"/>
          <a:srcRect l="19200" t="7600" r="17200" b="14800"/>
          <a:stretch>
            <a:fillRect/>
          </a:stretch>
        </p:blipFill>
        <p:spPr bwMode="auto">
          <a:xfrm>
            <a:off x="1066800" y="5029200"/>
            <a:ext cx="838200" cy="1056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://alphabetonline.ru/images/letters2/e/e1.png"/>
          <p:cNvPicPr/>
          <p:nvPr/>
        </p:nvPicPr>
        <p:blipFill>
          <a:blip r:embed="rId10" cstate="print"/>
          <a:srcRect l="17200" t="12000" r="22800" b="12000"/>
          <a:stretch>
            <a:fillRect/>
          </a:stretch>
        </p:blipFill>
        <p:spPr bwMode="auto">
          <a:xfrm>
            <a:off x="2819400" y="4953000"/>
            <a:ext cx="8572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://alphabetonline.ru/images/letters2/n/n1.pn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15000" y="4800600"/>
            <a:ext cx="13049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http://alphabetonline.ru/images/letters2/a/a1.pn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91400" y="4953000"/>
            <a:ext cx="120967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triastsinalena.ucoz.ru/zelenyj_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6209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09600" y="1304144"/>
          <a:ext cx="8039725" cy="174385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8039725"/>
              </a:tblGrid>
              <a:tr h="17438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 descr="http://www.kover-kras.ru/bxuvuxubix/7908"/>
          <p:cNvPicPr/>
          <p:nvPr/>
        </p:nvPicPr>
        <p:blipFill>
          <a:blip r:embed="rId3" cstate="print"/>
          <a:srcRect l="67600" r="6800" b="67353"/>
          <a:stretch>
            <a:fillRect/>
          </a:stretch>
        </p:blipFill>
        <p:spPr bwMode="auto">
          <a:xfrm>
            <a:off x="685800" y="14478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borisova.3dn.ru/kartinki/weseliptisi/33-20-.png"/>
          <p:cNvPicPr/>
          <p:nvPr/>
        </p:nvPicPr>
        <p:blipFill>
          <a:blip r:embed="rId4" cstate="print"/>
          <a:srcRect l="10897" t="13455" r="8173" b="11462"/>
          <a:stretch>
            <a:fillRect/>
          </a:stretch>
        </p:blipFill>
        <p:spPr bwMode="auto">
          <a:xfrm>
            <a:off x="2438400" y="14478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igraemsa.ru/_mod_files/ce_images/igry-dlja-malyshej-raskraski/raskraska-cherepaha.jpg"/>
          <p:cNvPicPr/>
          <p:nvPr/>
        </p:nvPicPr>
        <p:blipFill>
          <a:blip r:embed="rId5" cstate="print"/>
          <a:srcRect l="4000" t="4000" r="3500" b="4000"/>
          <a:stretch>
            <a:fillRect/>
          </a:stretch>
        </p:blipFill>
        <p:spPr bwMode="auto">
          <a:xfrm>
            <a:off x="4038600" y="14478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артинка ежевика"/>
          <p:cNvPicPr/>
          <p:nvPr/>
        </p:nvPicPr>
        <p:blipFill>
          <a:blip r:embed="rId6" cstate="print"/>
          <a:srcRect l="7102" t="13800" r="6534" b="25800"/>
          <a:stretch>
            <a:fillRect/>
          </a:stretch>
        </p:blipFill>
        <p:spPr bwMode="auto">
          <a:xfrm>
            <a:off x="5715000" y="1447800"/>
            <a:ext cx="1371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g2.1001golos.ru/ratings/1420000/1419397/pic1.jpg?1440489972"/>
          <p:cNvPicPr/>
          <p:nvPr/>
        </p:nvPicPr>
        <p:blipFill>
          <a:blip r:embed="rId7" cstate="print"/>
          <a:srcRect t="16087" b="11304"/>
          <a:stretch>
            <a:fillRect/>
          </a:stretch>
        </p:blipFill>
        <p:spPr bwMode="auto">
          <a:xfrm>
            <a:off x="7239000" y="1524000"/>
            <a:ext cx="129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89548" y="3972393"/>
          <a:ext cx="7959778" cy="1693889"/>
        </p:xfrm>
        <a:graphic>
          <a:graphicData uri="http://schemas.openxmlformats.org/drawingml/2006/table">
            <a:tbl>
              <a:tblPr/>
              <a:tblGrid>
                <a:gridCol w="1573967"/>
                <a:gridCol w="1768839"/>
                <a:gridCol w="1603948"/>
                <a:gridCol w="1506512"/>
                <a:gridCol w="1506512"/>
              </a:tblGrid>
              <a:tr h="169388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mpd="sng">
                      <a:solidFill>
                        <a:srgbClr val="00B050"/>
                      </a:solidFill>
                      <a:prstDash val="soli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00B050"/>
                      </a:solidFill>
                      <a:prstDash val="solid"/>
                    </a:lnT>
                    <a:lnB w="38100" cmpd="sng">
                      <a:solidFill>
                        <a:srgbClr val="00B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mpd="sng">
                      <a:solidFill>
                        <a:srgbClr val="00B050"/>
                      </a:solidFill>
                      <a:prstDash val="soli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Рисунок 9" descr="http://alphabetonline.ru/images/letters2/r/r1.png"/>
          <p:cNvPicPr/>
          <p:nvPr/>
        </p:nvPicPr>
        <p:blipFill>
          <a:blip r:embed="rId8" cstate="print"/>
          <a:srcRect l="18400" t="11600" r="22400" b="13600"/>
          <a:stretch>
            <a:fillRect/>
          </a:stretch>
        </p:blipFill>
        <p:spPr bwMode="auto">
          <a:xfrm>
            <a:off x="990600" y="4191000"/>
            <a:ext cx="990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alphabetonline.ru/images/letters2/u/u8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67000" y="4267200"/>
            <a:ext cx="11430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alphabetonline.ru/images/letters2/ch/ch8.pn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67200" y="4267200"/>
            <a:ext cx="1047750" cy="1080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alphabetonline.ru/images/letters2/e/e1.png"/>
          <p:cNvPicPr/>
          <p:nvPr/>
        </p:nvPicPr>
        <p:blipFill>
          <a:blip r:embed="rId11" cstate="print"/>
          <a:srcRect l="15600" t="14000" r="21200" b="11600"/>
          <a:stretch>
            <a:fillRect/>
          </a:stretch>
        </p:blipFill>
        <p:spPr bwMode="auto">
          <a:xfrm>
            <a:off x="5867400" y="4267200"/>
            <a:ext cx="971550" cy="1143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alphabetonline.ru/images/letters2/j/j1.png"/>
          <p:cNvPicPr/>
          <p:nvPr/>
        </p:nvPicPr>
        <p:blipFill>
          <a:blip r:embed="rId12" cstate="print"/>
          <a:srcRect l="14000" t="11600" r="22400" b="9600"/>
          <a:stretch>
            <a:fillRect/>
          </a:stretch>
        </p:blipFill>
        <p:spPr bwMode="auto">
          <a:xfrm>
            <a:off x="7391400" y="4191000"/>
            <a:ext cx="933450" cy="115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triastsinalena.ucoz.ru/zelenyj_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6209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33400" y="1289154"/>
          <a:ext cx="8130915" cy="191124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8130915"/>
              </a:tblGrid>
              <a:tr h="19112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 descr="https://pp.vk.me/c10214/g18123040/a_4768417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676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polaroid.sivma.ru/uploaded_files/shop_images/1026.jpg"/>
          <p:cNvPicPr/>
          <p:nvPr/>
        </p:nvPicPr>
        <p:blipFill>
          <a:blip r:embed="rId4" cstate="print"/>
          <a:srcRect l="7107" t="7536" r="14111" b="24058"/>
          <a:stretch>
            <a:fillRect/>
          </a:stretch>
        </p:blipFill>
        <p:spPr bwMode="auto">
          <a:xfrm>
            <a:off x="2286000" y="1676400"/>
            <a:ext cx="152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bestshopping.com.ua/all/b3/nastennye_chasy_uta_01g08_185.jpg"/>
          <p:cNvPicPr/>
          <p:nvPr/>
        </p:nvPicPr>
        <p:blipFill>
          <a:blip r:embed="rId5" cstate="print"/>
          <a:srcRect l="2872" t="2422" r="1059" b="2501"/>
          <a:stretch>
            <a:fillRect/>
          </a:stretch>
        </p:blipFill>
        <p:spPr bwMode="auto">
          <a:xfrm>
            <a:off x="4038600" y="1752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animal-store.ru/img/2015/043018/5024538"/>
          <p:cNvPicPr/>
          <p:nvPr/>
        </p:nvPicPr>
        <p:blipFill>
          <a:blip r:embed="rId6" cstate="print"/>
          <a:srcRect l="21483" t="2118" r="14221"/>
          <a:stretch>
            <a:fillRect/>
          </a:stretch>
        </p:blipFill>
        <p:spPr bwMode="auto">
          <a:xfrm>
            <a:off x="5562600" y="1752600"/>
            <a:ext cx="1143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bebiklad.ru/wp-content/uploads/Indyuk.jpg"/>
          <p:cNvPicPr/>
          <p:nvPr/>
        </p:nvPicPr>
        <p:blipFill>
          <a:blip r:embed="rId7" cstate="print"/>
          <a:srcRect l="29933" t="38105" r="34237" b="8871"/>
          <a:stretch>
            <a:fillRect/>
          </a:stretch>
        </p:blipFill>
        <p:spPr bwMode="auto">
          <a:xfrm>
            <a:off x="7086600" y="1752600"/>
            <a:ext cx="1371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44577" y="4317167"/>
          <a:ext cx="7989758" cy="1663908"/>
        </p:xfrm>
        <a:graphic>
          <a:graphicData uri="http://schemas.openxmlformats.org/drawingml/2006/table">
            <a:tbl>
              <a:tblPr/>
              <a:tblGrid>
                <a:gridCol w="1528997"/>
                <a:gridCol w="1618937"/>
                <a:gridCol w="1603948"/>
                <a:gridCol w="1618938"/>
                <a:gridCol w="1618938"/>
              </a:tblGrid>
              <a:tr h="16639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mpd="sng">
                      <a:solidFill>
                        <a:srgbClr val="00B050"/>
                      </a:solidFill>
                      <a:prstDash val="soli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00B050"/>
                      </a:solidFill>
                      <a:prstDash val="solid"/>
                    </a:lnT>
                    <a:lnB w="38100" cmpd="sng">
                      <a:solidFill>
                        <a:srgbClr val="00B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mpd="sng">
                      <a:solidFill>
                        <a:srgbClr val="00B050"/>
                      </a:solidFill>
                      <a:prstDash val="soli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Рисунок 9" descr="http://alphabetonline.ru/images/letters2/p/p1.png"/>
          <p:cNvPicPr/>
          <p:nvPr/>
        </p:nvPicPr>
        <p:blipFill>
          <a:blip r:embed="rId8" cstate="print"/>
          <a:srcRect l="14000" t="12000" r="22000" b="17200"/>
          <a:stretch>
            <a:fillRect/>
          </a:stretch>
        </p:blipFill>
        <p:spPr bwMode="auto">
          <a:xfrm>
            <a:off x="914400" y="4648200"/>
            <a:ext cx="947119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alphabetonline.ru/images/letters2/o/o1.png"/>
          <p:cNvPicPr/>
          <p:nvPr/>
        </p:nvPicPr>
        <p:blipFill>
          <a:blip r:embed="rId9" cstate="print"/>
          <a:srcRect l="6400" t="15200" r="13200" b="4400"/>
          <a:stretch>
            <a:fillRect/>
          </a:stretch>
        </p:blipFill>
        <p:spPr bwMode="auto">
          <a:xfrm>
            <a:off x="2362200" y="4572000"/>
            <a:ext cx="11144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alphabetonline.ru/images/letters2/ch/ch8.pn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14800" y="4648200"/>
            <a:ext cx="1047750" cy="1080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alphabetonline.ru/images/letters2/k/k1.png"/>
          <p:cNvPicPr/>
          <p:nvPr/>
        </p:nvPicPr>
        <p:blipFill>
          <a:blip r:embed="rId11" cstate="print"/>
          <a:srcRect l="26000" t="14000" r="11200" b="6800"/>
          <a:stretch>
            <a:fillRect/>
          </a:stretch>
        </p:blipFill>
        <p:spPr bwMode="auto">
          <a:xfrm>
            <a:off x="5715000" y="4572000"/>
            <a:ext cx="904875" cy="1141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alphabetonline.ru/images/letters2/i/i1.png"/>
          <p:cNvPicPr/>
          <p:nvPr/>
        </p:nvPicPr>
        <p:blipFill>
          <a:blip r:embed="rId12" cstate="print"/>
          <a:srcRect l="19200" t="14400" r="19600" b="12400"/>
          <a:stretch>
            <a:fillRect/>
          </a:stretch>
        </p:blipFill>
        <p:spPr bwMode="auto">
          <a:xfrm>
            <a:off x="7315200" y="4572000"/>
            <a:ext cx="914400" cy="1093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triastsinalena.ucoz.ru/zelenyj_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6209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09601" y="1454046"/>
          <a:ext cx="7696199" cy="1768839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7696199"/>
              </a:tblGrid>
              <a:tr h="176883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 descr="http://bebiklad.ru/wp-content/uploads/Grusha.jpg"/>
          <p:cNvPicPr/>
          <p:nvPr/>
        </p:nvPicPr>
        <p:blipFill>
          <a:blip r:embed="rId3" cstate="print"/>
          <a:srcRect l="37493" t="37903" r="35446" b="11089"/>
          <a:stretch>
            <a:fillRect/>
          </a:stretch>
        </p:blipFill>
        <p:spPr bwMode="auto">
          <a:xfrm>
            <a:off x="914400" y="1676400"/>
            <a:ext cx="1219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bebiklad.ru/wp-content/uploads/Romashka.jpg"/>
          <p:cNvPicPr/>
          <p:nvPr/>
        </p:nvPicPr>
        <p:blipFill>
          <a:blip r:embed="rId4" cstate="print"/>
          <a:srcRect l="30387" t="33737" r="28602" b="10505"/>
          <a:stretch>
            <a:fillRect/>
          </a:stretch>
        </p:blipFill>
        <p:spPr bwMode="auto">
          <a:xfrm>
            <a:off x="2743200" y="1752600"/>
            <a:ext cx="1295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toyway.ru/upload/iblock/bb4/%D0%9C%D0%BE%D0%B7%D0%B0%D0%B8%D0%BA%D0%B0-%D0%A1%D0%B8%D0%BD%D1%82%D0%B5%D0%B7%2086775-471-6.jpg2.jpg"/>
          <p:cNvPicPr/>
          <p:nvPr/>
        </p:nvPicPr>
        <p:blipFill>
          <a:blip r:embed="rId5" cstate="print"/>
          <a:srcRect l="11500" t="5147" r="10167" b="4412"/>
          <a:stretch>
            <a:fillRect/>
          </a:stretch>
        </p:blipFill>
        <p:spPr bwMode="auto">
          <a:xfrm>
            <a:off x="4724400" y="17526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bebiklad.ru/wp-content/uploads/CHerepaha.jpg"/>
          <p:cNvPicPr/>
          <p:nvPr/>
        </p:nvPicPr>
        <p:blipFill>
          <a:blip r:embed="rId6" cstate="print"/>
          <a:srcRect l="29329" t="37374" r="29550" b="13131"/>
          <a:stretch>
            <a:fillRect/>
          </a:stretch>
        </p:blipFill>
        <p:spPr bwMode="auto">
          <a:xfrm>
            <a:off x="6629400" y="17526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19529" y="4272197"/>
          <a:ext cx="7586271" cy="1588957"/>
        </p:xfrm>
        <a:graphic>
          <a:graphicData uri="http://schemas.openxmlformats.org/drawingml/2006/table">
            <a:tbl>
              <a:tblPr/>
              <a:tblGrid>
                <a:gridCol w="1771559"/>
                <a:gridCol w="1842992"/>
                <a:gridCol w="1985860"/>
                <a:gridCol w="1985860"/>
              </a:tblGrid>
              <a:tr h="158895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mpd="sng">
                      <a:solidFill>
                        <a:srgbClr val="00B050"/>
                      </a:solidFill>
                      <a:prstDash val="soli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00B050"/>
                      </a:solidFill>
                      <a:prstDash val="solid"/>
                    </a:lnT>
                    <a:lnB w="38100" cmpd="sng">
                      <a:solidFill>
                        <a:srgbClr val="00B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mpd="sng">
                      <a:solidFill>
                        <a:srgbClr val="00B050"/>
                      </a:solidFill>
                      <a:prstDash val="soli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Рисунок 8" descr="http://alphabetonline.ru/images/letters2/g/g1.png"/>
          <p:cNvPicPr/>
          <p:nvPr/>
        </p:nvPicPr>
        <p:blipFill>
          <a:blip r:embed="rId7" cstate="print"/>
          <a:srcRect l="24400" t="10800" r="16000" b="15200"/>
          <a:stretch>
            <a:fillRect/>
          </a:stretch>
        </p:blipFill>
        <p:spPr bwMode="auto">
          <a:xfrm>
            <a:off x="1066800" y="4495800"/>
            <a:ext cx="990600" cy="111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alphabetonline.ru/images/letters2/r/r1.png"/>
          <p:cNvPicPr/>
          <p:nvPr/>
        </p:nvPicPr>
        <p:blipFill>
          <a:blip r:embed="rId8" cstate="print"/>
          <a:srcRect l="18400" t="11600" r="22400" b="13600"/>
          <a:stretch>
            <a:fillRect/>
          </a:stretch>
        </p:blipFill>
        <p:spPr bwMode="auto">
          <a:xfrm>
            <a:off x="2971800" y="4495800"/>
            <a:ext cx="99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alphabetonline.ru/images/letters2/a/a1.png"/>
          <p:cNvPicPr/>
          <p:nvPr/>
        </p:nvPicPr>
        <p:blipFill>
          <a:blip r:embed="rId9" cstate="print"/>
          <a:srcRect l="9449" t="12598" r="14173" b="16535"/>
          <a:stretch>
            <a:fillRect/>
          </a:stretch>
        </p:blipFill>
        <p:spPr bwMode="auto">
          <a:xfrm>
            <a:off x="4724400" y="4572000"/>
            <a:ext cx="114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alphabetonline.ru/images/letters2/ch/ch8.pn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05600" y="4495800"/>
            <a:ext cx="1047750" cy="1080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triastsinalena.ucoz.ru/zelenyj_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6209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33400" y="1371600"/>
          <a:ext cx="8010993" cy="19050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8010993"/>
              </a:tblGrid>
              <a:tr h="1905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 descr="http://www.childup.com/blog/wp-content/uploads/2014/05/Tiger-by-ChildUp.com_.jpg"/>
          <p:cNvPicPr/>
          <p:nvPr/>
        </p:nvPicPr>
        <p:blipFill>
          <a:blip r:embed="rId3" cstate="print"/>
          <a:srcRect t="5833" b="5833"/>
          <a:stretch>
            <a:fillRect/>
          </a:stretch>
        </p:blipFill>
        <p:spPr bwMode="auto">
          <a:xfrm>
            <a:off x="762000" y="1676400"/>
            <a:ext cx="1447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xn--80ablbaanka7beun6ae4de9e.xn--p1ai/image.html?format=raw&amp;id=323&amp;type=img"/>
          <p:cNvPicPr/>
          <p:nvPr/>
        </p:nvPicPr>
        <p:blipFill>
          <a:blip r:embed="rId4" cstate="print"/>
          <a:srcRect l="10547" r="11133"/>
          <a:stretch>
            <a:fillRect/>
          </a:stretch>
        </p:blipFill>
        <p:spPr bwMode="auto">
          <a:xfrm>
            <a:off x="2438400" y="1676400"/>
            <a:ext cx="129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topworldauto.com/photos/77/4c/autostat-gaz-group-delivered-in-rostov-region-120-school-buses.jpg"/>
          <p:cNvPicPr/>
          <p:nvPr/>
        </p:nvPicPr>
        <p:blipFill>
          <a:blip r:embed="rId5" cstate="print"/>
          <a:srcRect l="9675" t="24717" r="17910" b="13379"/>
          <a:stretch>
            <a:fillRect/>
          </a:stretch>
        </p:blipFill>
        <p:spPr bwMode="auto">
          <a:xfrm>
            <a:off x="3886200" y="1676400"/>
            <a:ext cx="1447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nachalka.com/photo/d/567-5/vorona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1676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skachat-kartinki.ru/img/picture/Oct/09/ee16660599b815051282c97a215bc03e/mini_3.jpg"/>
          <p:cNvPicPr/>
          <p:nvPr/>
        </p:nvPicPr>
        <p:blipFill>
          <a:blip r:embed="rId7" cstate="print"/>
          <a:srcRect l="20182" r="21636" b="1628"/>
          <a:stretch>
            <a:fillRect/>
          </a:stretch>
        </p:blipFill>
        <p:spPr bwMode="auto">
          <a:xfrm>
            <a:off x="7086600" y="1676400"/>
            <a:ext cx="1295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99607" y="4197246"/>
          <a:ext cx="7989758" cy="1783829"/>
        </p:xfrm>
        <a:graphic>
          <a:graphicData uri="http://schemas.openxmlformats.org/drawingml/2006/table">
            <a:tbl>
              <a:tblPr/>
              <a:tblGrid>
                <a:gridCol w="1738859"/>
                <a:gridCol w="1543986"/>
                <a:gridCol w="1543987"/>
                <a:gridCol w="1581463"/>
                <a:gridCol w="1581463"/>
              </a:tblGrid>
              <a:tr h="17838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mpd="sng">
                      <a:solidFill>
                        <a:srgbClr val="00B050"/>
                      </a:solidFill>
                      <a:prstDash val="soli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00B050"/>
                      </a:solidFill>
                      <a:prstDash val="solid"/>
                    </a:lnT>
                    <a:lnB w="38100" cmpd="sng">
                      <a:solidFill>
                        <a:srgbClr val="00B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mpd="sng">
                      <a:solidFill>
                        <a:srgbClr val="00B050"/>
                      </a:solidFill>
                      <a:prstDash val="soli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Рисунок 9" descr="http://alphabetonline.ru/images/letters2/t/t1.png"/>
          <p:cNvPicPr/>
          <p:nvPr/>
        </p:nvPicPr>
        <p:blipFill>
          <a:blip r:embed="rId8" cstate="print"/>
          <a:srcRect l="16027" t="12000" r="15168" b="14000"/>
          <a:stretch>
            <a:fillRect/>
          </a:stretch>
        </p:blipFill>
        <p:spPr bwMode="auto">
          <a:xfrm>
            <a:off x="990600" y="44958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alphabetonline.ru/images/letters2/r/r1.png"/>
          <p:cNvPicPr/>
          <p:nvPr/>
        </p:nvPicPr>
        <p:blipFill>
          <a:blip r:embed="rId9" cstate="print"/>
          <a:srcRect l="18400" t="11600" r="22400" b="13600"/>
          <a:stretch>
            <a:fillRect/>
          </a:stretch>
        </p:blipFill>
        <p:spPr bwMode="auto">
          <a:xfrm>
            <a:off x="2667000" y="4495800"/>
            <a:ext cx="914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alphabetonline.ru/images/letters2/a/a1.png"/>
          <p:cNvPicPr/>
          <p:nvPr/>
        </p:nvPicPr>
        <p:blipFill>
          <a:blip r:embed="rId10" cstate="print"/>
          <a:srcRect l="9449" t="12598" r="14173" b="16535"/>
          <a:stretch>
            <a:fillRect/>
          </a:stretch>
        </p:blipFill>
        <p:spPr bwMode="auto">
          <a:xfrm>
            <a:off x="4114800" y="4495800"/>
            <a:ext cx="106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alphabetonline.ru/images/letters2/v/v1.png"/>
          <p:cNvPicPr/>
          <p:nvPr/>
        </p:nvPicPr>
        <p:blipFill>
          <a:blip r:embed="rId11" cstate="print"/>
          <a:srcRect l="19200" t="7600" r="17200" b="14800"/>
          <a:stretch>
            <a:fillRect/>
          </a:stretch>
        </p:blipFill>
        <p:spPr bwMode="auto">
          <a:xfrm>
            <a:off x="5715000" y="4495800"/>
            <a:ext cx="990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alphabetonline.ru/images/letters2/a/a1.png"/>
          <p:cNvPicPr/>
          <p:nvPr/>
        </p:nvPicPr>
        <p:blipFill>
          <a:blip r:embed="rId10" cstate="print"/>
          <a:srcRect l="9449" t="12598" r="14173" b="16535"/>
          <a:stretch>
            <a:fillRect/>
          </a:stretch>
        </p:blipFill>
        <p:spPr bwMode="auto">
          <a:xfrm>
            <a:off x="7162800" y="4572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triastsinalena.ucoz.ru/zelenyj_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6209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04800" y="1409075"/>
          <a:ext cx="8434467" cy="190375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8434467"/>
              </a:tblGrid>
              <a:tr h="19037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 descr="http://printonic.ru/uploads/images/2016/03/01/img_56d5840324b8f.jpg"/>
          <p:cNvPicPr/>
          <p:nvPr/>
        </p:nvPicPr>
        <p:blipFill>
          <a:blip r:embed="rId3" cstate="print"/>
          <a:srcRect t="2333"/>
          <a:stretch>
            <a:fillRect/>
          </a:stretch>
        </p:blipFill>
        <p:spPr bwMode="auto">
          <a:xfrm>
            <a:off x="381000" y="17526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ozon-st.cdn.ngenix.net/multimedia/101145535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1676400"/>
            <a:ext cx="99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omel.ucoz.ru/artikulazia/slon.png"/>
          <p:cNvPicPr/>
          <p:nvPr/>
        </p:nvPicPr>
        <p:blipFill>
          <a:blip r:embed="rId5" cstate="print"/>
          <a:srcRect l="3024" r="1734" b="4364"/>
          <a:stretch>
            <a:fillRect/>
          </a:stretch>
        </p:blipFill>
        <p:spPr bwMode="auto">
          <a:xfrm>
            <a:off x="3124200" y="1828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ac-pioner-servi.alloy.ru/media/images/2012/10/30/big/ce545ee3-9a70-48b5-a133-0a5806a2d801.jpeg"/>
          <p:cNvPicPr/>
          <p:nvPr/>
        </p:nvPicPr>
        <p:blipFill>
          <a:blip r:embed="rId6" cstate="print"/>
          <a:srcRect l="12548" t="9110" r="13012" b="9110"/>
          <a:stretch>
            <a:fillRect/>
          </a:stretch>
        </p:blipFill>
        <p:spPr bwMode="auto">
          <a:xfrm>
            <a:off x="4648200" y="19050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pngimg.com/upload_small/dandelion/dandelion_PNG12863.png"/>
          <p:cNvPicPr/>
          <p:nvPr/>
        </p:nvPicPr>
        <p:blipFill>
          <a:blip r:embed="rId7" cstate="print"/>
          <a:srcRect l="1967" t="4563" r="2969" b="1971"/>
          <a:stretch>
            <a:fillRect/>
          </a:stretch>
        </p:blipFill>
        <p:spPr bwMode="auto">
          <a:xfrm>
            <a:off x="5943600" y="1905000"/>
            <a:ext cx="121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xxlbook.ru/imgh1170847.png"/>
          <p:cNvPicPr/>
          <p:nvPr/>
        </p:nvPicPr>
        <p:blipFill>
          <a:blip r:embed="rId8" cstate="print"/>
          <a:srcRect l="1058" t="6746" r="4841" b="9325"/>
          <a:stretch>
            <a:fillRect/>
          </a:stretch>
        </p:blipFill>
        <p:spPr bwMode="auto">
          <a:xfrm>
            <a:off x="7086600" y="1905000"/>
            <a:ext cx="1474146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59764" y="4107305"/>
          <a:ext cx="8364511" cy="1723869"/>
        </p:xfrm>
        <a:graphic>
          <a:graphicData uri="http://schemas.openxmlformats.org/drawingml/2006/table">
            <a:tbl>
              <a:tblPr/>
              <a:tblGrid>
                <a:gridCol w="1392836"/>
                <a:gridCol w="1365354"/>
                <a:gridCol w="1349115"/>
                <a:gridCol w="1454046"/>
                <a:gridCol w="1401580"/>
                <a:gridCol w="1401580"/>
              </a:tblGrid>
              <a:tr h="17238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mpd="sng">
                      <a:solidFill>
                        <a:srgbClr val="00B050"/>
                      </a:solidFill>
                      <a:prstDash val="soli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00B050"/>
                      </a:solidFill>
                      <a:prstDash val="solid"/>
                    </a:lnT>
                    <a:lnB w="38100" cmpd="sng">
                      <a:solidFill>
                        <a:srgbClr val="00B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mpd="sng">
                      <a:solidFill>
                        <a:srgbClr val="00B050"/>
                      </a:solidFill>
                      <a:prstDash val="soli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Рисунок 10" descr="http://alphabetonline.ru/images/letters2/l/l1.png"/>
          <p:cNvPicPr/>
          <p:nvPr/>
        </p:nvPicPr>
        <p:blipFill>
          <a:blip r:embed="rId9" cstate="print"/>
          <a:srcRect l="10800" t="12400" r="14800" b="16000"/>
          <a:stretch>
            <a:fillRect/>
          </a:stretch>
        </p:blipFill>
        <p:spPr bwMode="auto">
          <a:xfrm>
            <a:off x="609600" y="4495800"/>
            <a:ext cx="106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alphabetonline.ru/images/letters2/i/i1.png"/>
          <p:cNvPicPr/>
          <p:nvPr/>
        </p:nvPicPr>
        <p:blipFill>
          <a:blip r:embed="rId10" cstate="print"/>
          <a:srcRect l="19200" t="14400" r="19600" b="12400"/>
          <a:stretch>
            <a:fillRect/>
          </a:stretch>
        </p:blipFill>
        <p:spPr bwMode="auto">
          <a:xfrm>
            <a:off x="1981200" y="4495800"/>
            <a:ext cx="914400" cy="1093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alphabetonline.ru/images/letters2/s/s1.png"/>
          <p:cNvPicPr/>
          <p:nvPr/>
        </p:nvPicPr>
        <p:blipFill>
          <a:blip r:embed="rId11" cstate="print"/>
          <a:srcRect l="13200" t="11600" r="19200" b="10400"/>
          <a:stretch>
            <a:fillRect/>
          </a:stretch>
        </p:blipFill>
        <p:spPr bwMode="auto">
          <a:xfrm>
            <a:off x="3276600" y="4419600"/>
            <a:ext cx="1019175" cy="1175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alphabetonline.ru/images/letters2/t/t1.png"/>
          <p:cNvPicPr/>
          <p:nvPr/>
        </p:nvPicPr>
        <p:blipFill>
          <a:blip r:embed="rId12" cstate="print"/>
          <a:srcRect l="16027" t="12000" r="15168" b="14000"/>
          <a:stretch>
            <a:fillRect/>
          </a:stretch>
        </p:blipFill>
        <p:spPr bwMode="auto">
          <a:xfrm>
            <a:off x="4648200" y="4495800"/>
            <a:ext cx="99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alphabetonline.ru/images/letters2/o/o1.png"/>
          <p:cNvPicPr/>
          <p:nvPr/>
        </p:nvPicPr>
        <p:blipFill>
          <a:blip r:embed="rId13" cstate="print"/>
          <a:srcRect l="6400" t="15200" r="13200" b="4400"/>
          <a:stretch>
            <a:fillRect/>
          </a:stretch>
        </p:blipFill>
        <p:spPr bwMode="auto">
          <a:xfrm>
            <a:off x="6019800" y="4419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alphabetonline.ru/images/letters2/k/k1.png"/>
          <p:cNvPicPr/>
          <p:nvPr/>
        </p:nvPicPr>
        <p:blipFill>
          <a:blip r:embed="rId14" cstate="print"/>
          <a:srcRect l="26000" t="14000" r="11200" b="6800"/>
          <a:stretch>
            <a:fillRect/>
          </a:stretch>
        </p:blipFill>
        <p:spPr bwMode="auto">
          <a:xfrm>
            <a:off x="7467600" y="4419600"/>
            <a:ext cx="990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7</Words>
  <Application>Microsoft Office PowerPoint</Application>
  <PresentationFormat>Экран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Группа №11</dc:creator>
  <cp:lastModifiedBy>z</cp:lastModifiedBy>
  <cp:revision>27</cp:revision>
  <dcterms:created xsi:type="dcterms:W3CDTF">2017-03-28T12:45:42Z</dcterms:created>
  <dcterms:modified xsi:type="dcterms:W3CDTF">2018-01-19T16:15:13Z</dcterms:modified>
</cp:coreProperties>
</file>