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Assistant Bold" charset="-79"/>
      <p:regular r:id="rId9"/>
    </p:embeddedFont>
    <p:embeddedFont>
      <p:font typeface="Assistant" charset="-79"/>
      <p:regular r:id="rId10"/>
    </p:embeddedFont>
    <p:embeddedFont>
      <p:font typeface="Calibri"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44" d="100"/>
          <a:sy n="44" d="100"/>
        </p:scale>
        <p:origin x="-87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2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10" Type="http://schemas.openxmlformats.org/officeDocument/2006/relationships/hyperlink" Target="https://brucemackaypump.substack.com/p/how-to-maintain-a-water-well" TargetMode="External"/><Relationship Id="rId4" Type="http://schemas.openxmlformats.org/officeDocument/2006/relationships/image" Target="../media/image11.pn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rot="-1391761">
            <a:off x="-5046395" y="1967871"/>
            <a:ext cx="9267406" cy="12492827"/>
          </a:xfrm>
          <a:custGeom>
            <a:avLst/>
            <a:gdLst/>
            <a:ahLst/>
            <a:cxnLst/>
            <a:rect l="l" t="t" r="r" b="b"/>
            <a:pathLst>
              <a:path w="9267406" h="12492827">
                <a:moveTo>
                  <a:pt x="0" y="0"/>
                </a:moveTo>
                <a:lnTo>
                  <a:pt x="9267406" y="0"/>
                </a:lnTo>
                <a:lnTo>
                  <a:pt x="9267406" y="12492827"/>
                </a:lnTo>
                <a:lnTo>
                  <a:pt x="0" y="124928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775188" y="-4317446"/>
            <a:ext cx="8968224" cy="8634892"/>
          </a:xfrm>
          <a:custGeom>
            <a:avLst/>
            <a:gdLst/>
            <a:ahLst/>
            <a:cxnLst/>
            <a:rect l="l" t="t" r="r" b="b"/>
            <a:pathLst>
              <a:path w="8968224" h="8634892">
                <a:moveTo>
                  <a:pt x="0" y="0"/>
                </a:moveTo>
                <a:lnTo>
                  <a:pt x="8968224" y="0"/>
                </a:lnTo>
                <a:lnTo>
                  <a:pt x="8968224" y="8634892"/>
                </a:lnTo>
                <a:lnTo>
                  <a:pt x="0" y="863489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3167819" y="3789759"/>
            <a:ext cx="12123811" cy="2643352"/>
          </a:xfrm>
          <a:prstGeom prst="rect">
            <a:avLst/>
          </a:prstGeom>
        </p:spPr>
        <p:txBody>
          <a:bodyPr lIns="0" tIns="0" rIns="0" bIns="0" rtlCol="0" anchor="t">
            <a:spAutoFit/>
          </a:bodyPr>
          <a:lstStyle/>
          <a:p>
            <a:pPr algn="ctr">
              <a:lnSpc>
                <a:spcPts val="10339"/>
              </a:lnSpc>
            </a:pPr>
            <a:r>
              <a:rPr lang="en-US" sz="9399">
                <a:solidFill>
                  <a:srgbClr val="191919"/>
                </a:solidFill>
                <a:latin typeface="Belleza Bold"/>
              </a:rPr>
              <a:t>Get the Best Tips for Water Well Maintenance </a:t>
            </a:r>
          </a:p>
        </p:txBody>
      </p:sp>
      <p:sp>
        <p:nvSpPr>
          <p:cNvPr id="5" name="Freeform 5"/>
          <p:cNvSpPr/>
          <p:nvPr/>
        </p:nvSpPr>
        <p:spPr>
          <a:xfrm>
            <a:off x="16446245" y="2871666"/>
            <a:ext cx="2281713" cy="2196906"/>
          </a:xfrm>
          <a:custGeom>
            <a:avLst/>
            <a:gdLst/>
            <a:ahLst/>
            <a:cxnLst/>
            <a:rect l="l" t="t" r="r" b="b"/>
            <a:pathLst>
              <a:path w="2281713" h="2196906">
                <a:moveTo>
                  <a:pt x="0" y="0"/>
                </a:moveTo>
                <a:lnTo>
                  <a:pt x="2281713" y="0"/>
                </a:lnTo>
                <a:lnTo>
                  <a:pt x="2281713" y="2196907"/>
                </a:lnTo>
                <a:lnTo>
                  <a:pt x="0" y="219690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799731" y="8016263"/>
            <a:ext cx="4634548" cy="396043"/>
          </a:xfrm>
          <a:custGeom>
            <a:avLst/>
            <a:gdLst/>
            <a:ahLst/>
            <a:cxnLst/>
            <a:rect l="l" t="t" r="r" b="b"/>
            <a:pathLst>
              <a:path w="4634548" h="396043">
                <a:moveTo>
                  <a:pt x="0" y="0"/>
                </a:moveTo>
                <a:lnTo>
                  <a:pt x="4634548" y="0"/>
                </a:lnTo>
                <a:lnTo>
                  <a:pt x="4634548" y="396043"/>
                </a:lnTo>
                <a:lnTo>
                  <a:pt x="0" y="3960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rot="-3920269">
            <a:off x="13066203" y="-4196498"/>
            <a:ext cx="6226076" cy="8392995"/>
          </a:xfrm>
          <a:custGeom>
            <a:avLst/>
            <a:gdLst/>
            <a:ahLst/>
            <a:cxnLst/>
            <a:rect l="l" t="t" r="r" b="b"/>
            <a:pathLst>
              <a:path w="6226076" h="8392995">
                <a:moveTo>
                  <a:pt x="0" y="0"/>
                </a:moveTo>
                <a:lnTo>
                  <a:pt x="6226077" y="0"/>
                </a:lnTo>
                <a:lnTo>
                  <a:pt x="6226077" y="8392996"/>
                </a:lnTo>
                <a:lnTo>
                  <a:pt x="0" y="83929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43331" y="5960372"/>
            <a:ext cx="6781906" cy="6529835"/>
          </a:xfrm>
          <a:custGeom>
            <a:avLst/>
            <a:gdLst/>
            <a:ahLst/>
            <a:cxnLst/>
            <a:rect l="l" t="t" r="r" b="b"/>
            <a:pathLst>
              <a:path w="6781906" h="6529835">
                <a:moveTo>
                  <a:pt x="0" y="0"/>
                </a:moveTo>
                <a:lnTo>
                  <a:pt x="6781905" y="0"/>
                </a:lnTo>
                <a:lnTo>
                  <a:pt x="6781905" y="6529835"/>
                </a:lnTo>
                <a:lnTo>
                  <a:pt x="0" y="65298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3176813" y="7703286"/>
            <a:ext cx="2991384" cy="1473936"/>
          </a:xfrm>
          <a:custGeom>
            <a:avLst/>
            <a:gdLst/>
            <a:ahLst/>
            <a:cxnLst/>
            <a:rect l="l" t="t" r="r" b="b"/>
            <a:pathLst>
              <a:path w="2991384" h="1473936">
                <a:moveTo>
                  <a:pt x="0" y="0"/>
                </a:moveTo>
                <a:lnTo>
                  <a:pt x="2991384" y="0"/>
                </a:lnTo>
                <a:lnTo>
                  <a:pt x="2991384" y="1473936"/>
                </a:lnTo>
                <a:lnTo>
                  <a:pt x="0" y="14739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3276600" y="2857500"/>
            <a:ext cx="12543189" cy="4488408"/>
          </a:xfrm>
          <a:prstGeom prst="rect">
            <a:avLst/>
          </a:prstGeom>
        </p:spPr>
        <p:txBody>
          <a:bodyPr wrap="square" lIns="0" tIns="0" rIns="0" bIns="0" rtlCol="0" anchor="t">
            <a:spAutoFit/>
          </a:bodyPr>
          <a:lstStyle/>
          <a:p>
            <a:pPr algn="ctr">
              <a:lnSpc>
                <a:spcPts val="5039"/>
              </a:lnSpc>
            </a:pPr>
            <a:r>
              <a:rPr lang="en-US" sz="4199" dirty="0">
                <a:solidFill>
                  <a:srgbClr val="191919"/>
                </a:solidFill>
                <a:latin typeface="Belleza Bold"/>
              </a:rPr>
              <a:t>For the durability, health, and safety of your system, water well care is essential! Neglecting its maintenance can result in a variety of problems, including tainted water, decreased water flow, and expensive repairs or replacements. Therefore, it is wise and will pay off in the long run to put up the time and effort necessary for adequate maintenance.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TextBox 2"/>
          <p:cNvSpPr txBox="1"/>
          <p:nvPr/>
        </p:nvSpPr>
        <p:spPr>
          <a:xfrm>
            <a:off x="1981201" y="2839036"/>
            <a:ext cx="5339164" cy="3385542"/>
          </a:xfrm>
          <a:prstGeom prst="rect">
            <a:avLst/>
          </a:prstGeom>
        </p:spPr>
        <p:txBody>
          <a:bodyPr wrap="square" lIns="0" tIns="0" rIns="0" bIns="0" rtlCol="0" anchor="t">
            <a:spAutoFit/>
          </a:bodyPr>
          <a:lstStyle/>
          <a:p>
            <a:pPr>
              <a:lnSpc>
                <a:spcPts val="8760"/>
              </a:lnSpc>
            </a:pPr>
            <a:r>
              <a:rPr lang="en-US" sz="7300" dirty="0">
                <a:solidFill>
                  <a:srgbClr val="191919"/>
                </a:solidFill>
                <a:latin typeface="Belleza Bold"/>
              </a:rPr>
              <a:t>Water Well Maintenance Tips.......</a:t>
            </a:r>
          </a:p>
        </p:txBody>
      </p:sp>
      <p:sp>
        <p:nvSpPr>
          <p:cNvPr id="3" name="Freeform 3"/>
          <p:cNvSpPr/>
          <p:nvPr/>
        </p:nvSpPr>
        <p:spPr>
          <a:xfrm>
            <a:off x="8467725" y="1336540"/>
            <a:ext cx="550863" cy="610836"/>
          </a:xfrm>
          <a:custGeom>
            <a:avLst/>
            <a:gdLst/>
            <a:ahLst/>
            <a:cxnLst/>
            <a:rect l="l" t="t" r="r" b="b"/>
            <a:pathLst>
              <a:path w="550863" h="610836">
                <a:moveTo>
                  <a:pt x="0" y="0"/>
                </a:moveTo>
                <a:lnTo>
                  <a:pt x="550863" y="0"/>
                </a:lnTo>
                <a:lnTo>
                  <a:pt x="550863" y="610836"/>
                </a:lnTo>
                <a:lnTo>
                  <a:pt x="0" y="61083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a:ln cap="sq">
            <a:noFill/>
            <a:prstDash val="solid"/>
            <a:miter/>
          </a:ln>
        </p:spPr>
      </p:sp>
      <p:sp>
        <p:nvSpPr>
          <p:cNvPr id="4" name="TextBox 4"/>
          <p:cNvSpPr txBox="1"/>
          <p:nvPr/>
        </p:nvSpPr>
        <p:spPr>
          <a:xfrm>
            <a:off x="10035400" y="1390498"/>
            <a:ext cx="8410966" cy="455295"/>
          </a:xfrm>
          <a:prstGeom prst="rect">
            <a:avLst/>
          </a:prstGeom>
        </p:spPr>
        <p:txBody>
          <a:bodyPr lIns="0" tIns="0" rIns="0" bIns="0" rtlCol="0" anchor="t">
            <a:spAutoFit/>
          </a:bodyPr>
          <a:lstStyle/>
          <a:p>
            <a:pPr>
              <a:lnSpc>
                <a:spcPts val="3779"/>
              </a:lnSpc>
            </a:pPr>
            <a:r>
              <a:rPr lang="en-US" sz="2699">
                <a:solidFill>
                  <a:srgbClr val="191919"/>
                </a:solidFill>
                <a:latin typeface="Assistant Bold"/>
              </a:rPr>
              <a:t>Schedule Regular Inspections</a:t>
            </a:r>
          </a:p>
        </p:txBody>
      </p:sp>
      <p:sp>
        <p:nvSpPr>
          <p:cNvPr id="5" name="Freeform 5"/>
          <p:cNvSpPr/>
          <p:nvPr/>
        </p:nvSpPr>
        <p:spPr>
          <a:xfrm>
            <a:off x="8467725" y="2319632"/>
            <a:ext cx="550863" cy="610836"/>
          </a:xfrm>
          <a:custGeom>
            <a:avLst/>
            <a:gdLst/>
            <a:ahLst/>
            <a:cxnLst/>
            <a:rect l="l" t="t" r="r" b="b"/>
            <a:pathLst>
              <a:path w="550863" h="610836">
                <a:moveTo>
                  <a:pt x="0" y="0"/>
                </a:moveTo>
                <a:lnTo>
                  <a:pt x="550863" y="0"/>
                </a:lnTo>
                <a:lnTo>
                  <a:pt x="550863" y="610836"/>
                </a:lnTo>
                <a:lnTo>
                  <a:pt x="0" y="61083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a:ln cap="sq">
            <a:noFill/>
            <a:prstDash val="solid"/>
            <a:miter/>
          </a:ln>
        </p:spPr>
      </p:sp>
      <p:sp>
        <p:nvSpPr>
          <p:cNvPr id="6" name="TextBox 6"/>
          <p:cNvSpPr txBox="1"/>
          <p:nvPr/>
        </p:nvSpPr>
        <p:spPr>
          <a:xfrm>
            <a:off x="10035400" y="2373590"/>
            <a:ext cx="9197497" cy="455295"/>
          </a:xfrm>
          <a:prstGeom prst="rect">
            <a:avLst/>
          </a:prstGeom>
        </p:spPr>
        <p:txBody>
          <a:bodyPr lIns="0" tIns="0" rIns="0" bIns="0" rtlCol="0" anchor="t">
            <a:spAutoFit/>
          </a:bodyPr>
          <a:lstStyle/>
          <a:p>
            <a:pPr>
              <a:lnSpc>
                <a:spcPts val="3779"/>
              </a:lnSpc>
            </a:pPr>
            <a:r>
              <a:rPr lang="en-US" sz="2699">
                <a:solidFill>
                  <a:srgbClr val="191919"/>
                </a:solidFill>
                <a:latin typeface="Assistant Bold"/>
              </a:rPr>
              <a:t> Monitor Water Quality</a:t>
            </a:r>
          </a:p>
        </p:txBody>
      </p:sp>
      <p:sp>
        <p:nvSpPr>
          <p:cNvPr id="7" name="Freeform 7"/>
          <p:cNvSpPr/>
          <p:nvPr/>
        </p:nvSpPr>
        <p:spPr>
          <a:xfrm>
            <a:off x="8467725" y="3301943"/>
            <a:ext cx="550863" cy="610836"/>
          </a:xfrm>
          <a:custGeom>
            <a:avLst/>
            <a:gdLst/>
            <a:ahLst/>
            <a:cxnLst/>
            <a:rect l="l" t="t" r="r" b="b"/>
            <a:pathLst>
              <a:path w="550863" h="610836">
                <a:moveTo>
                  <a:pt x="0" y="0"/>
                </a:moveTo>
                <a:lnTo>
                  <a:pt x="550863" y="0"/>
                </a:lnTo>
                <a:lnTo>
                  <a:pt x="550863" y="610835"/>
                </a:lnTo>
                <a:lnTo>
                  <a:pt x="0" y="610835"/>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a:ln cap="sq">
            <a:noFill/>
            <a:prstDash val="solid"/>
            <a:miter/>
          </a:ln>
        </p:spPr>
      </p:sp>
      <p:sp>
        <p:nvSpPr>
          <p:cNvPr id="8" name="TextBox 8"/>
          <p:cNvSpPr txBox="1"/>
          <p:nvPr/>
        </p:nvSpPr>
        <p:spPr>
          <a:xfrm>
            <a:off x="10035400" y="3355900"/>
            <a:ext cx="8121191" cy="455295"/>
          </a:xfrm>
          <a:prstGeom prst="rect">
            <a:avLst/>
          </a:prstGeom>
        </p:spPr>
        <p:txBody>
          <a:bodyPr lIns="0" tIns="0" rIns="0" bIns="0" rtlCol="0" anchor="t">
            <a:spAutoFit/>
          </a:bodyPr>
          <a:lstStyle/>
          <a:p>
            <a:pPr>
              <a:lnSpc>
                <a:spcPts val="3779"/>
              </a:lnSpc>
            </a:pPr>
            <a:r>
              <a:rPr lang="en-US" sz="2699">
                <a:solidFill>
                  <a:srgbClr val="191919"/>
                </a:solidFill>
                <a:latin typeface="Assistant Bold"/>
              </a:rPr>
              <a:t>Maintain the Area Around Your Well</a:t>
            </a:r>
          </a:p>
        </p:txBody>
      </p:sp>
      <p:sp>
        <p:nvSpPr>
          <p:cNvPr id="9" name="Freeform 9"/>
          <p:cNvSpPr/>
          <p:nvPr/>
        </p:nvSpPr>
        <p:spPr>
          <a:xfrm>
            <a:off x="8467725" y="4284253"/>
            <a:ext cx="550863" cy="610836"/>
          </a:xfrm>
          <a:custGeom>
            <a:avLst/>
            <a:gdLst/>
            <a:ahLst/>
            <a:cxnLst/>
            <a:rect l="l" t="t" r="r" b="b"/>
            <a:pathLst>
              <a:path w="550863" h="610836">
                <a:moveTo>
                  <a:pt x="0" y="0"/>
                </a:moveTo>
                <a:lnTo>
                  <a:pt x="550863" y="0"/>
                </a:lnTo>
                <a:lnTo>
                  <a:pt x="550863" y="610836"/>
                </a:lnTo>
                <a:lnTo>
                  <a:pt x="0" y="61083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a:ln cap="sq">
            <a:noFill/>
            <a:prstDash val="solid"/>
            <a:miter/>
          </a:ln>
        </p:spPr>
      </p:sp>
      <p:sp>
        <p:nvSpPr>
          <p:cNvPr id="10" name="TextBox 10"/>
          <p:cNvSpPr txBox="1"/>
          <p:nvPr/>
        </p:nvSpPr>
        <p:spPr>
          <a:xfrm>
            <a:off x="10035400" y="4338211"/>
            <a:ext cx="6920694" cy="455295"/>
          </a:xfrm>
          <a:prstGeom prst="rect">
            <a:avLst/>
          </a:prstGeom>
        </p:spPr>
        <p:txBody>
          <a:bodyPr lIns="0" tIns="0" rIns="0" bIns="0" rtlCol="0" anchor="t">
            <a:spAutoFit/>
          </a:bodyPr>
          <a:lstStyle/>
          <a:p>
            <a:pPr>
              <a:lnSpc>
                <a:spcPts val="3779"/>
              </a:lnSpc>
            </a:pPr>
            <a:r>
              <a:rPr lang="en-US" sz="2699">
                <a:solidFill>
                  <a:srgbClr val="191919"/>
                </a:solidFill>
                <a:latin typeface="Assistant Bold"/>
              </a:rPr>
              <a:t>Check for Leaks</a:t>
            </a:r>
          </a:p>
        </p:txBody>
      </p:sp>
      <p:sp>
        <p:nvSpPr>
          <p:cNvPr id="11" name="Freeform 11"/>
          <p:cNvSpPr/>
          <p:nvPr/>
        </p:nvSpPr>
        <p:spPr>
          <a:xfrm>
            <a:off x="8467725" y="5266564"/>
            <a:ext cx="550863" cy="610836"/>
          </a:xfrm>
          <a:custGeom>
            <a:avLst/>
            <a:gdLst/>
            <a:ahLst/>
            <a:cxnLst/>
            <a:rect l="l" t="t" r="r" b="b"/>
            <a:pathLst>
              <a:path w="550863" h="610836">
                <a:moveTo>
                  <a:pt x="0" y="0"/>
                </a:moveTo>
                <a:lnTo>
                  <a:pt x="550863" y="0"/>
                </a:lnTo>
                <a:lnTo>
                  <a:pt x="550863" y="610836"/>
                </a:lnTo>
                <a:lnTo>
                  <a:pt x="0" y="61083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a:ln cap="sq">
            <a:noFill/>
            <a:prstDash val="solid"/>
            <a:miter/>
          </a:ln>
        </p:spPr>
      </p:sp>
      <p:sp>
        <p:nvSpPr>
          <p:cNvPr id="12" name="TextBox 12"/>
          <p:cNvSpPr txBox="1"/>
          <p:nvPr/>
        </p:nvSpPr>
        <p:spPr>
          <a:xfrm>
            <a:off x="10035400" y="5320522"/>
            <a:ext cx="8245380" cy="455295"/>
          </a:xfrm>
          <a:prstGeom prst="rect">
            <a:avLst/>
          </a:prstGeom>
        </p:spPr>
        <p:txBody>
          <a:bodyPr lIns="0" tIns="0" rIns="0" bIns="0" rtlCol="0" anchor="t">
            <a:spAutoFit/>
          </a:bodyPr>
          <a:lstStyle/>
          <a:p>
            <a:pPr>
              <a:lnSpc>
                <a:spcPts val="3779"/>
              </a:lnSpc>
            </a:pPr>
            <a:r>
              <a:rPr lang="en-US" sz="2699">
                <a:solidFill>
                  <a:srgbClr val="191919"/>
                </a:solidFill>
                <a:latin typeface="Assistant Bold"/>
              </a:rPr>
              <a:t>Test Your Well Pump</a:t>
            </a:r>
          </a:p>
        </p:txBody>
      </p:sp>
      <p:sp>
        <p:nvSpPr>
          <p:cNvPr id="13" name="Freeform 13"/>
          <p:cNvSpPr/>
          <p:nvPr/>
        </p:nvSpPr>
        <p:spPr>
          <a:xfrm>
            <a:off x="8467725" y="6248875"/>
            <a:ext cx="550863" cy="610836"/>
          </a:xfrm>
          <a:custGeom>
            <a:avLst/>
            <a:gdLst/>
            <a:ahLst/>
            <a:cxnLst/>
            <a:rect l="l" t="t" r="r" b="b"/>
            <a:pathLst>
              <a:path w="550863" h="610836">
                <a:moveTo>
                  <a:pt x="0" y="0"/>
                </a:moveTo>
                <a:lnTo>
                  <a:pt x="550863" y="0"/>
                </a:lnTo>
                <a:lnTo>
                  <a:pt x="550863" y="610835"/>
                </a:lnTo>
                <a:lnTo>
                  <a:pt x="0" y="610835"/>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a:ln cap="sq">
            <a:noFill/>
            <a:prstDash val="solid"/>
            <a:miter/>
          </a:ln>
        </p:spPr>
      </p:sp>
      <p:sp>
        <p:nvSpPr>
          <p:cNvPr id="14" name="Freeform 14"/>
          <p:cNvSpPr/>
          <p:nvPr/>
        </p:nvSpPr>
        <p:spPr>
          <a:xfrm>
            <a:off x="8467725" y="7231185"/>
            <a:ext cx="550863" cy="610836"/>
          </a:xfrm>
          <a:custGeom>
            <a:avLst/>
            <a:gdLst/>
            <a:ahLst/>
            <a:cxnLst/>
            <a:rect l="l" t="t" r="r" b="b"/>
            <a:pathLst>
              <a:path w="550863" h="610836">
                <a:moveTo>
                  <a:pt x="0" y="0"/>
                </a:moveTo>
                <a:lnTo>
                  <a:pt x="550863" y="0"/>
                </a:lnTo>
                <a:lnTo>
                  <a:pt x="550863" y="610836"/>
                </a:lnTo>
                <a:lnTo>
                  <a:pt x="0" y="61083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5" name="Freeform 15"/>
          <p:cNvSpPr/>
          <p:nvPr/>
        </p:nvSpPr>
        <p:spPr>
          <a:xfrm>
            <a:off x="8467725" y="8213496"/>
            <a:ext cx="550863" cy="610836"/>
          </a:xfrm>
          <a:custGeom>
            <a:avLst/>
            <a:gdLst/>
            <a:ahLst/>
            <a:cxnLst/>
            <a:rect l="l" t="t" r="r" b="b"/>
            <a:pathLst>
              <a:path w="550863" h="610836">
                <a:moveTo>
                  <a:pt x="0" y="0"/>
                </a:moveTo>
                <a:lnTo>
                  <a:pt x="550863" y="0"/>
                </a:lnTo>
                <a:lnTo>
                  <a:pt x="550863" y="610835"/>
                </a:lnTo>
                <a:lnTo>
                  <a:pt x="0" y="610835"/>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6" name="TextBox 16"/>
          <p:cNvSpPr txBox="1"/>
          <p:nvPr/>
        </p:nvSpPr>
        <p:spPr>
          <a:xfrm>
            <a:off x="10035400" y="7290236"/>
            <a:ext cx="6113464" cy="455295"/>
          </a:xfrm>
          <a:prstGeom prst="rect">
            <a:avLst/>
          </a:prstGeom>
        </p:spPr>
        <p:txBody>
          <a:bodyPr lIns="0" tIns="0" rIns="0" bIns="0" rtlCol="0" anchor="t">
            <a:spAutoFit/>
          </a:bodyPr>
          <a:lstStyle/>
          <a:p>
            <a:pPr>
              <a:lnSpc>
                <a:spcPts val="3779"/>
              </a:lnSpc>
            </a:pPr>
            <a:r>
              <a:rPr lang="en-US" sz="2699">
                <a:solidFill>
                  <a:srgbClr val="191919"/>
                </a:solidFill>
                <a:latin typeface="Assistant Bold"/>
              </a:rPr>
              <a:t>Keep Records</a:t>
            </a:r>
          </a:p>
        </p:txBody>
      </p:sp>
      <p:sp>
        <p:nvSpPr>
          <p:cNvPr id="17" name="TextBox 17"/>
          <p:cNvSpPr txBox="1"/>
          <p:nvPr/>
        </p:nvSpPr>
        <p:spPr>
          <a:xfrm>
            <a:off x="10035400" y="8267453"/>
            <a:ext cx="6728187" cy="455295"/>
          </a:xfrm>
          <a:prstGeom prst="rect">
            <a:avLst/>
          </a:prstGeom>
        </p:spPr>
        <p:txBody>
          <a:bodyPr lIns="0" tIns="0" rIns="0" bIns="0" rtlCol="0" anchor="t">
            <a:spAutoFit/>
          </a:bodyPr>
          <a:lstStyle/>
          <a:p>
            <a:pPr>
              <a:lnSpc>
                <a:spcPts val="3779"/>
              </a:lnSpc>
            </a:pPr>
            <a:r>
              <a:rPr lang="en-US" sz="2699">
                <a:solidFill>
                  <a:srgbClr val="191919"/>
                </a:solidFill>
                <a:latin typeface="Assistant Bold"/>
              </a:rPr>
              <a:t>Schedule Professional Maintenance</a:t>
            </a:r>
          </a:p>
        </p:txBody>
      </p:sp>
      <p:sp>
        <p:nvSpPr>
          <p:cNvPr id="18" name="TextBox 18"/>
          <p:cNvSpPr txBox="1"/>
          <p:nvPr/>
        </p:nvSpPr>
        <p:spPr>
          <a:xfrm>
            <a:off x="10035400" y="6302832"/>
            <a:ext cx="6728187" cy="455295"/>
          </a:xfrm>
          <a:prstGeom prst="rect">
            <a:avLst/>
          </a:prstGeom>
        </p:spPr>
        <p:txBody>
          <a:bodyPr lIns="0" tIns="0" rIns="0" bIns="0" rtlCol="0" anchor="t">
            <a:spAutoFit/>
          </a:bodyPr>
          <a:lstStyle/>
          <a:p>
            <a:pPr>
              <a:lnSpc>
                <a:spcPts val="3779"/>
              </a:lnSpc>
            </a:pPr>
            <a:r>
              <a:rPr lang="en-US" sz="2699">
                <a:solidFill>
                  <a:srgbClr val="191919"/>
                </a:solidFill>
                <a:latin typeface="Assistant Bold"/>
              </a:rPr>
              <a:t>Protect Against Freezing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a:off x="0" y="0"/>
            <a:ext cx="9144000" cy="10287000"/>
          </a:xfrm>
          <a:custGeom>
            <a:avLst/>
            <a:gdLst/>
            <a:ahLst/>
            <a:cxnLst/>
            <a:rect l="l" t="t" r="r" b="b"/>
            <a:pathLst>
              <a:path w="9144000" h="10287000">
                <a:moveTo>
                  <a:pt x="0" y="0"/>
                </a:moveTo>
                <a:lnTo>
                  <a:pt x="9144000" y="0"/>
                </a:lnTo>
                <a:lnTo>
                  <a:pt x="9144000" y="10287000"/>
                </a:lnTo>
                <a:lnTo>
                  <a:pt x="0" y="10287000"/>
                </a:lnTo>
                <a:lnTo>
                  <a:pt x="0" y="0"/>
                </a:lnTo>
                <a:close/>
              </a:path>
            </a:pathLst>
          </a:custGeom>
          <a:blipFill>
            <a:blip r:embed="rId2"/>
            <a:stretch>
              <a:fillRect r="-69172"/>
            </a:stretch>
          </a:blipFill>
        </p:spPr>
      </p:sp>
      <p:sp>
        <p:nvSpPr>
          <p:cNvPr id="3" name="TextBox 3"/>
          <p:cNvSpPr txBox="1"/>
          <p:nvPr/>
        </p:nvSpPr>
        <p:spPr>
          <a:xfrm>
            <a:off x="10650650" y="2311737"/>
            <a:ext cx="7078499" cy="1917350"/>
          </a:xfrm>
          <a:prstGeom prst="rect">
            <a:avLst/>
          </a:prstGeom>
        </p:spPr>
        <p:txBody>
          <a:bodyPr lIns="0" tIns="0" rIns="0" bIns="0" rtlCol="0" anchor="t">
            <a:spAutoFit/>
          </a:bodyPr>
          <a:lstStyle/>
          <a:p>
            <a:pPr>
              <a:lnSpc>
                <a:spcPts val="7416"/>
              </a:lnSpc>
            </a:pPr>
            <a:r>
              <a:rPr lang="en-US" sz="7200">
                <a:solidFill>
                  <a:srgbClr val="191919"/>
                </a:solidFill>
                <a:latin typeface="Belleza Bold"/>
              </a:rPr>
              <a:t>Schedule Regular Inspections</a:t>
            </a:r>
          </a:p>
        </p:txBody>
      </p:sp>
      <p:sp>
        <p:nvSpPr>
          <p:cNvPr id="4" name="TextBox 4"/>
          <p:cNvSpPr txBox="1"/>
          <p:nvPr/>
        </p:nvSpPr>
        <p:spPr>
          <a:xfrm>
            <a:off x="10744200" y="5295900"/>
            <a:ext cx="5985040" cy="2293382"/>
          </a:xfrm>
          <a:prstGeom prst="rect">
            <a:avLst/>
          </a:prstGeom>
        </p:spPr>
        <p:txBody>
          <a:bodyPr lIns="0" tIns="0" rIns="0" bIns="0" rtlCol="0" anchor="t">
            <a:spAutoFit/>
          </a:bodyPr>
          <a:lstStyle/>
          <a:p>
            <a:pPr>
              <a:lnSpc>
                <a:spcPts val="3639"/>
              </a:lnSpc>
            </a:pPr>
            <a:r>
              <a:rPr lang="en-US" sz="2799" dirty="0">
                <a:solidFill>
                  <a:srgbClr val="191919"/>
                </a:solidFill>
                <a:latin typeface="Assistant"/>
              </a:rPr>
              <a:t>Regular inspections are required to ensure an effective water well process. Hire experts to carry out routine inspections and help you spot issues before they worsen.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a:off x="9144000" y="1538467"/>
            <a:ext cx="7546736" cy="7210066"/>
          </a:xfrm>
          <a:custGeom>
            <a:avLst/>
            <a:gdLst/>
            <a:ahLst/>
            <a:cxnLst/>
            <a:rect l="l" t="t" r="r" b="b"/>
            <a:pathLst>
              <a:path w="7546736" h="7210066">
                <a:moveTo>
                  <a:pt x="0" y="0"/>
                </a:moveTo>
                <a:lnTo>
                  <a:pt x="7546736" y="0"/>
                </a:lnTo>
                <a:lnTo>
                  <a:pt x="7546736" y="7210066"/>
                </a:lnTo>
                <a:lnTo>
                  <a:pt x="0" y="7210066"/>
                </a:lnTo>
                <a:lnTo>
                  <a:pt x="0" y="0"/>
                </a:lnTo>
                <a:close/>
              </a:path>
            </a:pathLst>
          </a:custGeom>
          <a:blipFill>
            <a:blip r:embed="rId2"/>
            <a:stretch>
              <a:fillRect l="-30169" t="-6496" r="-33505" b="-7644"/>
            </a:stretch>
          </a:blipFill>
        </p:spPr>
      </p:sp>
      <p:sp>
        <p:nvSpPr>
          <p:cNvPr id="3" name="TextBox 3"/>
          <p:cNvSpPr txBox="1"/>
          <p:nvPr/>
        </p:nvSpPr>
        <p:spPr>
          <a:xfrm>
            <a:off x="1232834" y="1269228"/>
            <a:ext cx="7538179" cy="1917350"/>
          </a:xfrm>
          <a:prstGeom prst="rect">
            <a:avLst/>
          </a:prstGeom>
        </p:spPr>
        <p:txBody>
          <a:bodyPr lIns="0" tIns="0" rIns="0" bIns="0" rtlCol="0" anchor="t">
            <a:spAutoFit/>
          </a:bodyPr>
          <a:lstStyle/>
          <a:p>
            <a:pPr>
              <a:lnSpc>
                <a:spcPts val="7416"/>
              </a:lnSpc>
            </a:pPr>
            <a:r>
              <a:rPr lang="en-US" sz="7200">
                <a:solidFill>
                  <a:srgbClr val="191919"/>
                </a:solidFill>
                <a:latin typeface="Belleza Bold"/>
              </a:rPr>
              <a:t>Monitor Water Quality</a:t>
            </a:r>
          </a:p>
        </p:txBody>
      </p:sp>
      <p:sp>
        <p:nvSpPr>
          <p:cNvPr id="4" name="TextBox 4"/>
          <p:cNvSpPr txBox="1"/>
          <p:nvPr/>
        </p:nvSpPr>
        <p:spPr>
          <a:xfrm>
            <a:off x="1232834" y="3722160"/>
            <a:ext cx="6865101" cy="3673601"/>
          </a:xfrm>
          <a:prstGeom prst="rect">
            <a:avLst/>
          </a:prstGeom>
        </p:spPr>
        <p:txBody>
          <a:bodyPr lIns="0" tIns="0" rIns="0" bIns="0" rtlCol="0" anchor="t">
            <a:spAutoFit/>
          </a:bodyPr>
          <a:lstStyle/>
          <a:p>
            <a:pPr>
              <a:lnSpc>
                <a:spcPts val="3640"/>
              </a:lnSpc>
            </a:pPr>
            <a:r>
              <a:rPr lang="en-US" sz="2800">
                <a:solidFill>
                  <a:srgbClr val="191919"/>
                </a:solidFill>
                <a:latin typeface="Assistant"/>
              </a:rPr>
              <a:t>The health of your family depends on the quality of your well water. As a result, it needs to be regularly checked for pollutants including bacteria, nitrates, and other poisons. If problems arise, speak with a water well expert to look into potential fixes. Water testing on a regular basis ensures that your water is safe and free of harmful substances.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Freeform 2"/>
          <p:cNvSpPr/>
          <p:nvPr/>
        </p:nvSpPr>
        <p:spPr>
          <a:xfrm>
            <a:off x="1527962" y="1595617"/>
            <a:ext cx="8570084" cy="7210066"/>
          </a:xfrm>
          <a:custGeom>
            <a:avLst/>
            <a:gdLst/>
            <a:ahLst/>
            <a:cxnLst/>
            <a:rect l="l" t="t" r="r" b="b"/>
            <a:pathLst>
              <a:path w="8570084" h="7210066">
                <a:moveTo>
                  <a:pt x="0" y="0"/>
                </a:moveTo>
                <a:lnTo>
                  <a:pt x="8570084" y="0"/>
                </a:lnTo>
                <a:lnTo>
                  <a:pt x="8570084" y="7210066"/>
                </a:lnTo>
                <a:lnTo>
                  <a:pt x="0" y="7210066"/>
                </a:lnTo>
                <a:lnTo>
                  <a:pt x="0" y="0"/>
                </a:lnTo>
                <a:close/>
              </a:path>
            </a:pathLst>
          </a:custGeom>
          <a:blipFill>
            <a:blip r:embed="rId2"/>
            <a:stretch>
              <a:fillRect l="-6345" r="-5829"/>
            </a:stretch>
          </a:blipFill>
        </p:spPr>
      </p:sp>
      <p:sp>
        <p:nvSpPr>
          <p:cNvPr id="3" name="Freeform 3"/>
          <p:cNvSpPr/>
          <p:nvPr/>
        </p:nvSpPr>
        <p:spPr>
          <a:xfrm>
            <a:off x="8297017" y="7664240"/>
            <a:ext cx="2252301" cy="2168587"/>
          </a:xfrm>
          <a:custGeom>
            <a:avLst/>
            <a:gdLst/>
            <a:ahLst/>
            <a:cxnLst/>
            <a:rect l="l" t="t" r="r" b="b"/>
            <a:pathLst>
              <a:path w="2252301" h="2168587">
                <a:moveTo>
                  <a:pt x="0" y="0"/>
                </a:moveTo>
                <a:lnTo>
                  <a:pt x="2252301" y="0"/>
                </a:lnTo>
                <a:lnTo>
                  <a:pt x="2252301" y="2168587"/>
                </a:lnTo>
                <a:lnTo>
                  <a:pt x="0" y="216858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239532" y="1245211"/>
            <a:ext cx="2576860" cy="1180671"/>
          </a:xfrm>
          <a:custGeom>
            <a:avLst/>
            <a:gdLst/>
            <a:ahLst/>
            <a:cxnLst/>
            <a:rect l="l" t="t" r="r" b="b"/>
            <a:pathLst>
              <a:path w="2576860" h="1180671">
                <a:moveTo>
                  <a:pt x="0" y="0"/>
                </a:moveTo>
                <a:lnTo>
                  <a:pt x="2576860" y="0"/>
                </a:lnTo>
                <a:lnTo>
                  <a:pt x="2576860" y="1180670"/>
                </a:lnTo>
                <a:lnTo>
                  <a:pt x="0" y="118067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TextBox 5"/>
          <p:cNvSpPr txBox="1"/>
          <p:nvPr/>
        </p:nvSpPr>
        <p:spPr>
          <a:xfrm>
            <a:off x="11163605" y="1349986"/>
            <a:ext cx="6095695" cy="2850688"/>
          </a:xfrm>
          <a:prstGeom prst="rect">
            <a:avLst/>
          </a:prstGeom>
        </p:spPr>
        <p:txBody>
          <a:bodyPr lIns="0" tIns="0" rIns="0" bIns="0" rtlCol="0" anchor="t">
            <a:spAutoFit/>
          </a:bodyPr>
          <a:lstStyle/>
          <a:p>
            <a:pPr>
              <a:lnSpc>
                <a:spcPts val="7416"/>
              </a:lnSpc>
            </a:pPr>
            <a:r>
              <a:rPr lang="en-US" sz="7200">
                <a:solidFill>
                  <a:srgbClr val="191919"/>
                </a:solidFill>
                <a:latin typeface="Belleza Bold"/>
              </a:rPr>
              <a:t>Maintain the Area Around Your Well</a:t>
            </a:r>
          </a:p>
        </p:txBody>
      </p:sp>
      <p:sp>
        <p:nvSpPr>
          <p:cNvPr id="6" name="TextBox 6"/>
          <p:cNvSpPr txBox="1"/>
          <p:nvPr/>
        </p:nvSpPr>
        <p:spPr>
          <a:xfrm>
            <a:off x="11163605" y="4614858"/>
            <a:ext cx="5897942" cy="4133675"/>
          </a:xfrm>
          <a:prstGeom prst="rect">
            <a:avLst/>
          </a:prstGeom>
        </p:spPr>
        <p:txBody>
          <a:bodyPr lIns="0" tIns="0" rIns="0" bIns="0" rtlCol="0" anchor="t">
            <a:spAutoFit/>
          </a:bodyPr>
          <a:lstStyle/>
          <a:p>
            <a:pPr>
              <a:lnSpc>
                <a:spcPts val="3639"/>
              </a:lnSpc>
            </a:pPr>
            <a:r>
              <a:rPr lang="en-US" sz="2799">
                <a:solidFill>
                  <a:srgbClr val="191919"/>
                </a:solidFill>
                <a:latin typeface="Assistant"/>
              </a:rPr>
              <a:t>Toxins entering your water well can be stopped by properly protecting the wellhead. Consider the following safety measures to safeguard your water supply:</a:t>
            </a:r>
          </a:p>
          <a:p>
            <a:pPr>
              <a:lnSpc>
                <a:spcPts val="3639"/>
              </a:lnSpc>
            </a:pPr>
            <a:endParaRPr/>
          </a:p>
          <a:p>
            <a:pPr>
              <a:lnSpc>
                <a:spcPts val="3639"/>
              </a:lnSpc>
            </a:pPr>
            <a:r>
              <a:rPr lang="en-US" sz="2799">
                <a:solidFill>
                  <a:srgbClr val="191919"/>
                </a:solidFill>
                <a:ea typeface="Assistant"/>
              </a:rPr>
              <a:t>○ Create a Wellhead Protection Zone:</a:t>
            </a:r>
          </a:p>
          <a:p>
            <a:pPr>
              <a:lnSpc>
                <a:spcPts val="3639"/>
              </a:lnSpc>
            </a:pPr>
            <a:r>
              <a:rPr lang="en-US" sz="2799">
                <a:solidFill>
                  <a:srgbClr val="191919"/>
                </a:solidFill>
                <a:ea typeface="Assistant"/>
              </a:rPr>
              <a:t>○ Install a Concrete Pad:</a:t>
            </a:r>
          </a:p>
          <a:p>
            <a:pPr>
              <a:lnSpc>
                <a:spcPts val="3639"/>
              </a:lnSpc>
            </a:pPr>
            <a:r>
              <a:rPr lang="en-US" sz="2799">
                <a:solidFill>
                  <a:srgbClr val="191919"/>
                </a:solidFill>
                <a:ea typeface="Assistant"/>
              </a:rPr>
              <a:t>○ Plant Vegetation: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2EF"/>
        </a:solidFill>
        <a:effectLst/>
      </p:bgPr>
    </p:bg>
    <p:spTree>
      <p:nvGrpSpPr>
        <p:cNvPr id="1" name=""/>
        <p:cNvGrpSpPr/>
        <p:nvPr/>
      </p:nvGrpSpPr>
      <p:grpSpPr>
        <a:xfrm>
          <a:off x="0" y="0"/>
          <a:ext cx="0" cy="0"/>
          <a:chOff x="0" y="0"/>
          <a:chExt cx="0" cy="0"/>
        </a:xfrm>
      </p:grpSpPr>
      <p:sp>
        <p:nvSpPr>
          <p:cNvPr id="2" name="TextBox 2"/>
          <p:cNvSpPr txBox="1"/>
          <p:nvPr/>
        </p:nvSpPr>
        <p:spPr>
          <a:xfrm>
            <a:off x="7187549" y="1685925"/>
            <a:ext cx="9335323" cy="2095500"/>
          </a:xfrm>
          <a:prstGeom prst="rect">
            <a:avLst/>
          </a:prstGeom>
        </p:spPr>
        <p:txBody>
          <a:bodyPr lIns="0" tIns="0" rIns="0" bIns="0" rtlCol="0" anchor="t">
            <a:spAutoFit/>
          </a:bodyPr>
          <a:lstStyle/>
          <a:p>
            <a:pPr algn="ctr">
              <a:lnSpc>
                <a:spcPts val="8279"/>
              </a:lnSpc>
            </a:pPr>
            <a:r>
              <a:rPr lang="en-US" sz="6899">
                <a:solidFill>
                  <a:srgbClr val="191919"/>
                </a:solidFill>
                <a:latin typeface="Belleza Bold"/>
              </a:rPr>
              <a:t>THANKYOU FOR WATCHING</a:t>
            </a:r>
          </a:p>
        </p:txBody>
      </p:sp>
      <p:sp>
        <p:nvSpPr>
          <p:cNvPr id="3" name="Freeform 3"/>
          <p:cNvSpPr/>
          <p:nvPr/>
        </p:nvSpPr>
        <p:spPr>
          <a:xfrm>
            <a:off x="1637031" y="1851961"/>
            <a:ext cx="6837205" cy="6583079"/>
          </a:xfrm>
          <a:custGeom>
            <a:avLst/>
            <a:gdLst/>
            <a:ahLst/>
            <a:cxnLst/>
            <a:rect l="l" t="t" r="r" b="b"/>
            <a:pathLst>
              <a:path w="6837205" h="6583079">
                <a:moveTo>
                  <a:pt x="0" y="0"/>
                </a:moveTo>
                <a:lnTo>
                  <a:pt x="6837205" y="0"/>
                </a:lnTo>
                <a:lnTo>
                  <a:pt x="6837205" y="6583078"/>
                </a:lnTo>
                <a:lnTo>
                  <a:pt x="0" y="65830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028700" y="4447532"/>
            <a:ext cx="3037954" cy="1391935"/>
          </a:xfrm>
          <a:custGeom>
            <a:avLst/>
            <a:gdLst/>
            <a:ahLst/>
            <a:cxnLst/>
            <a:rect l="l" t="t" r="r" b="b"/>
            <a:pathLst>
              <a:path w="3037954" h="1391935">
                <a:moveTo>
                  <a:pt x="0" y="0"/>
                </a:moveTo>
                <a:lnTo>
                  <a:pt x="3037954" y="0"/>
                </a:lnTo>
                <a:lnTo>
                  <a:pt x="3037954" y="1391936"/>
                </a:lnTo>
                <a:lnTo>
                  <a:pt x="0" y="13919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10461190">
            <a:off x="3705809" y="2048846"/>
            <a:ext cx="3587741" cy="6224787"/>
          </a:xfrm>
          <a:custGeom>
            <a:avLst/>
            <a:gdLst/>
            <a:ahLst/>
            <a:cxnLst/>
            <a:rect l="l" t="t" r="r" b="b"/>
            <a:pathLst>
              <a:path w="3587741" h="6224787">
                <a:moveTo>
                  <a:pt x="0" y="0"/>
                </a:moveTo>
                <a:lnTo>
                  <a:pt x="3587741" y="0"/>
                </a:lnTo>
                <a:lnTo>
                  <a:pt x="3587741" y="6224787"/>
                </a:lnTo>
                <a:lnTo>
                  <a:pt x="0" y="622478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a:off x="11216455" y="5988625"/>
            <a:ext cx="925286" cy="352226"/>
          </a:xfrm>
          <a:custGeom>
            <a:avLst/>
            <a:gdLst/>
            <a:ahLst/>
            <a:cxnLst/>
            <a:rect l="l" t="t" r="r" b="b"/>
            <a:pathLst>
              <a:path w="925286" h="352226">
                <a:moveTo>
                  <a:pt x="0" y="0"/>
                </a:moveTo>
                <a:lnTo>
                  <a:pt x="925286" y="0"/>
                </a:lnTo>
                <a:lnTo>
                  <a:pt x="925286" y="352225"/>
                </a:lnTo>
                <a:lnTo>
                  <a:pt x="0" y="352225"/>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9144000" y="5143500"/>
            <a:ext cx="15623940" cy="361838"/>
          </a:xfrm>
          <a:prstGeom prst="rect">
            <a:avLst/>
          </a:prstGeom>
        </p:spPr>
        <p:txBody>
          <a:bodyPr lIns="0" tIns="0" rIns="0" bIns="0" rtlCol="0" anchor="t">
            <a:spAutoFit/>
          </a:bodyPr>
          <a:lstStyle/>
          <a:p>
            <a:pPr>
              <a:lnSpc>
                <a:spcPts val="2880"/>
              </a:lnSpc>
            </a:pPr>
            <a:r>
              <a:rPr lang="en-US" sz="2400">
                <a:solidFill>
                  <a:srgbClr val="191919"/>
                </a:solidFill>
                <a:latin typeface="Belleza Bold"/>
              </a:rPr>
              <a:t>FOR MORE INFORMATION VISIT THE LINK</a:t>
            </a:r>
          </a:p>
        </p:txBody>
      </p:sp>
      <p:sp>
        <p:nvSpPr>
          <p:cNvPr id="8" name="TextBox 8"/>
          <p:cNvSpPr txBox="1"/>
          <p:nvPr/>
        </p:nvSpPr>
        <p:spPr>
          <a:xfrm>
            <a:off x="8474236" y="6853927"/>
            <a:ext cx="15623940" cy="600001"/>
          </a:xfrm>
          <a:prstGeom prst="rect">
            <a:avLst/>
          </a:prstGeom>
        </p:spPr>
        <p:txBody>
          <a:bodyPr lIns="0" tIns="0" rIns="0" bIns="0" rtlCol="0" anchor="t">
            <a:spAutoFit/>
          </a:bodyPr>
          <a:lstStyle/>
          <a:p>
            <a:pPr>
              <a:lnSpc>
                <a:spcPts val="4680"/>
              </a:lnSpc>
            </a:pPr>
            <a:r>
              <a:rPr lang="en-US" sz="3900">
                <a:solidFill>
                  <a:srgbClr val="191919"/>
                </a:solidFill>
                <a:latin typeface="Belleza Bold"/>
                <a:hlinkClick r:id="rId10" tooltip="https://brucemackaypump.substack.com/p/how-to-maintain-a-water-well"/>
              </a:rPr>
              <a:t>HOW TO MAINTAIN A WATER WELL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275</Words>
  <Application>Microsoft Office PowerPoint</Application>
  <PresentationFormat>Custom</PresentationFormat>
  <Paragraphs>24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Belleza Bold</vt:lpstr>
      <vt:lpstr>Assistant Bold</vt:lpstr>
      <vt:lpstr>Assistant</vt:lpstr>
      <vt:lpstr>Calibri</vt:lpstr>
      <vt:lpstr>Office Theme</vt:lpstr>
      <vt:lpstr>Slide 1</vt:lpstr>
      <vt:lpstr>Slide 2</vt:lpstr>
      <vt:lpstr>Slide 3</vt:lpstr>
      <vt:lpstr>Slide 4</vt:lpstr>
      <vt:lpstr>Slide 5</vt:lpstr>
      <vt:lpstr>Slide 6</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the Best Tips for Water Well Maintenance</dc:title>
  <cp:lastModifiedBy>Designer</cp:lastModifiedBy>
  <cp:revision>2</cp:revision>
  <dcterms:created xsi:type="dcterms:W3CDTF">2006-08-16T00:00:00Z</dcterms:created>
  <dcterms:modified xsi:type="dcterms:W3CDTF">2023-10-13T07:36:16Z</dcterms:modified>
  <dc:identifier>DAFxHuzI4s4</dc:identifier>
</cp:coreProperties>
</file>