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3.png" ContentType="image/png"/>
  <Override PartName="/ppt/media/image22.png" ContentType="image/png"/>
  <Override PartName="/ppt/media/image21.png" ContentType="image/png"/>
  <Override PartName="/ppt/media/image19.png" ContentType="image/png"/>
  <Override PartName="/ppt/media/image20.png" ContentType="image/png"/>
  <Override PartName="/ppt/media/image18.png" ContentType="image/png"/>
  <Override PartName="/ppt/media/image17.png" ContentType="image/png"/>
  <Override PartName="/ppt/media/image16.png" ContentType="image/png"/>
  <Override PartName="/ppt/media/image15.png" ContentType="image/png"/>
  <Override PartName="/ppt/media/image14.png" ContentType="image/png"/>
  <Override PartName="/ppt/media/image24.png" ContentType="image/png"/>
  <Override PartName="/ppt/media/image1.png" ContentType="image/png"/>
  <Override PartName="/ppt/media/image31.png" ContentType="image/png"/>
  <Override PartName="/ppt/media/image25.png" ContentType="image/png"/>
  <Override PartName="/ppt/media/image12.png" ContentType="image/png"/>
  <Override PartName="/ppt/media/image7.png" ContentType="image/png"/>
  <Override PartName="/ppt/media/image37.png" ContentType="image/png"/>
  <Override PartName="/ppt/media/image13.png" ContentType="image/png"/>
  <Override PartName="/ppt/media/image8.png" ContentType="image/png"/>
  <Override PartName="/ppt/media/image38.png" ContentType="image/png"/>
  <Override PartName="/ppt/media/image40.png" ContentType="image/png"/>
  <Override PartName="/ppt/media/image9.png" ContentType="image/png"/>
  <Override PartName="/ppt/media/image39.png" ContentType="image/png"/>
  <Override PartName="/ppt/media/image41.png" ContentType="image/png"/>
  <Override PartName="/ppt/media/image30.png" ContentType="image/png"/>
  <Override PartName="/ppt/media/image28.png" ContentType="image/png"/>
  <Override PartName="/ppt/media/image42.png" ContentType="image/png"/>
  <Override PartName="/ppt/media/image43.png" ContentType="image/png"/>
  <Override PartName="/ppt/media/image11.png" ContentType="image/png"/>
  <Override PartName="/ppt/media/image36.png" ContentType="image/png"/>
  <Override PartName="/ppt/media/image6.png" ContentType="image/png"/>
  <Override PartName="/ppt/media/image29.png" ContentType="image/png"/>
  <Override PartName="/ppt/media/image10.png" ContentType="image/png"/>
  <Override PartName="/ppt/media/image5.png" ContentType="image/png"/>
  <Override PartName="/ppt/media/image35.png" ContentType="image/png"/>
  <Override PartName="/ppt/media/image34.png" ContentType="image/png"/>
  <Override PartName="/ppt/media/image4.png" ContentType="image/png"/>
  <Override PartName="/ppt/media/image27.png" ContentType="image/png"/>
  <Override PartName="/ppt/media/image33.png" ContentType="image/png"/>
  <Override PartName="/ppt/media/image3.png" ContentType="image/png"/>
  <Override PartName="/ppt/media/image26.png" ContentType="image/png"/>
  <Override PartName="/ppt/media/image32.png" ContentType="image/png"/>
  <Override PartName="/ppt/media/image2.png" ContentType="image/png"/>
  <Override PartName="/ppt/presProps.xml" ContentType="application/vnd.openxmlformats-officedocument.presentationml.presProps+xml"/>
  <Override PartName="/ppt/slides/slide1.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Lst>
  <p:sldSz cx="18288000" cy="10287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A5D0499F-9F79-4589-816B-36B54AF2319C}" type="slidenum">
              <a:t>&lt;#&gt;</a:t>
            </a:fld>
          </a:p>
        </p:txBody>
      </p:sp>
      <p:sp>
        <p:nvSpPr>
          <p:cNvPr id="4" name="PlaceHolder 3"/>
          <p:cNvSpPr>
            <a:spLocks noGrp="1"/>
          </p:cNvSpPr>
          <p:nvPr>
            <p:ph type="dt" idx="1"/>
          </p:nvPr>
        </p:nvSpPr>
        <p:spPr/>
        <p:txBody>
          <a:bodyPr/>
          <a:p>
            <a:r>
              <a:rPr lang="en-IN"/>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27"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28"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804A907A-3331-47FA-9D3A-50E3B91AFAB5}" type="slidenum">
              <a:t>&lt;#&gt;</a:t>
            </a:fld>
          </a:p>
        </p:txBody>
      </p:sp>
      <p:sp>
        <p:nvSpPr>
          <p:cNvPr id="7" name="PlaceHolder 6"/>
          <p:cNvSpPr>
            <a:spLocks noGrp="1"/>
          </p:cNvSpPr>
          <p:nvPr>
            <p:ph type="dt" idx="1"/>
          </p:nvPr>
        </p:nvSpPr>
        <p:spPr/>
        <p:txBody>
          <a:bodyPr/>
          <a:p>
            <a:r>
              <a:rPr lang="en-IN"/>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3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31"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32"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33"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CD026B4A-6F8F-4208-84B4-B865219066B1}" type="slidenum">
              <a:t>&lt;#&gt;</a:t>
            </a:fld>
          </a:p>
        </p:txBody>
      </p:sp>
      <p:sp>
        <p:nvSpPr>
          <p:cNvPr id="9" name="PlaceHolder 8"/>
          <p:cNvSpPr>
            <a:spLocks noGrp="1"/>
          </p:cNvSpPr>
          <p:nvPr>
            <p:ph type="dt" idx="1"/>
          </p:nvPr>
        </p:nvSpPr>
        <p:spPr/>
        <p:txBody>
          <a:bodyPr/>
          <a:p>
            <a:r>
              <a:rPr lang="en-IN"/>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35"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36"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37"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38"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39"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40"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ACA26D58-66DF-40AC-8922-AF0824D6260D}" type="slidenum">
              <a:t>&lt;#&gt;</a:t>
            </a:fld>
          </a:p>
        </p:txBody>
      </p:sp>
      <p:sp>
        <p:nvSpPr>
          <p:cNvPr id="11" name="PlaceHolder 10"/>
          <p:cNvSpPr>
            <a:spLocks noGrp="1"/>
          </p:cNvSpPr>
          <p:nvPr>
            <p:ph type="dt" idx="1"/>
          </p:nvPr>
        </p:nvSpPr>
        <p:spPr/>
        <p:txBody>
          <a:bodyPr/>
          <a:p>
            <a:r>
              <a:rPr lang="en-IN"/>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6"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IN"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552C5C88-71AF-44E4-8DD3-7880DB566FA4}" type="slidenum">
              <a:t>&lt;#&gt;</a:t>
            </a:fld>
          </a:p>
        </p:txBody>
      </p:sp>
      <p:sp>
        <p:nvSpPr>
          <p:cNvPr id="6" name="PlaceHolder 5"/>
          <p:cNvSpPr>
            <a:spLocks noGrp="1"/>
          </p:cNvSpPr>
          <p:nvPr>
            <p:ph type="dt" idx="1"/>
          </p:nvPr>
        </p:nvSpPr>
        <p:spPr/>
        <p:txBody>
          <a:bodyPr/>
          <a:p>
            <a:r>
              <a:rPr lang="en-IN"/>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8"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4D41A7E1-CA5F-40DE-BA63-1A950C5D5F13}" type="slidenum">
              <a:t>&lt;#&gt;</a:t>
            </a:fld>
          </a:p>
        </p:txBody>
      </p:sp>
      <p:sp>
        <p:nvSpPr>
          <p:cNvPr id="6" name="PlaceHolder 5"/>
          <p:cNvSpPr>
            <a:spLocks noGrp="1"/>
          </p:cNvSpPr>
          <p:nvPr>
            <p:ph type="dt" idx="1"/>
          </p:nvPr>
        </p:nvSpPr>
        <p:spPr/>
        <p:txBody>
          <a:bodyPr/>
          <a:p>
            <a:r>
              <a:rPr lang="en-IN"/>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0"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11"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5192BA15-E4C3-49D9-BAD8-7CFC45B878FE}" type="slidenum">
              <a:t>&lt;#&gt;</a:t>
            </a:fld>
          </a:p>
        </p:txBody>
      </p:sp>
      <p:sp>
        <p:nvSpPr>
          <p:cNvPr id="7" name="PlaceHolder 6"/>
          <p:cNvSpPr>
            <a:spLocks noGrp="1"/>
          </p:cNvSpPr>
          <p:nvPr>
            <p:ph type="dt" idx="1"/>
          </p:nvPr>
        </p:nvSpPr>
        <p:spPr/>
        <p:txBody>
          <a:bodyPr/>
          <a:p>
            <a:r>
              <a:rPr lang="en-IN"/>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966F9898-31FC-49C3-B5A9-5107EC79AACA}" type="slidenum">
              <a:t>&lt;#&gt;</a:t>
            </a:fld>
          </a:p>
        </p:txBody>
      </p:sp>
      <p:sp>
        <p:nvSpPr>
          <p:cNvPr id="5" name="PlaceHolder 4"/>
          <p:cNvSpPr>
            <a:spLocks noGrp="1"/>
          </p:cNvSpPr>
          <p:nvPr>
            <p:ph type="dt" idx="1"/>
          </p:nvPr>
        </p:nvSpPr>
        <p:spPr/>
        <p:txBody>
          <a:bodyPr/>
          <a:p>
            <a:r>
              <a:rPr lang="en-IN"/>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IN"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4261E17A-A627-4F80-AB0B-3F92A5360873}" type="slidenum">
              <a:t>&lt;#&gt;</a:t>
            </a:fld>
          </a:p>
        </p:txBody>
      </p:sp>
      <p:sp>
        <p:nvSpPr>
          <p:cNvPr id="5" name="PlaceHolder 4"/>
          <p:cNvSpPr>
            <a:spLocks noGrp="1"/>
          </p:cNvSpPr>
          <p:nvPr>
            <p:ph type="dt" idx="1"/>
          </p:nvPr>
        </p:nvSpPr>
        <p:spPr/>
        <p:txBody>
          <a:bodyPr/>
          <a:p>
            <a:r>
              <a:rPr lang="en-IN"/>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5"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16"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17"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D36C9944-74FB-4A12-9F1E-8E00B96BA6A0}" type="slidenum">
              <a:t>&lt;#&gt;</a:t>
            </a:fld>
          </a:p>
        </p:txBody>
      </p:sp>
      <p:sp>
        <p:nvSpPr>
          <p:cNvPr id="8" name="PlaceHolder 7"/>
          <p:cNvSpPr>
            <a:spLocks noGrp="1"/>
          </p:cNvSpPr>
          <p:nvPr>
            <p:ph type="dt" idx="1"/>
          </p:nvPr>
        </p:nvSpPr>
        <p:spPr/>
        <p:txBody>
          <a:bodyPr/>
          <a:p>
            <a:r>
              <a:rPr lang="en-IN"/>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9"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20"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21"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6321FBD3-6C40-49DA-9CDF-79BA68B19910}" type="slidenum">
              <a:t>&lt;#&gt;</a:t>
            </a:fld>
          </a:p>
        </p:txBody>
      </p:sp>
      <p:sp>
        <p:nvSpPr>
          <p:cNvPr id="8" name="PlaceHolder 7"/>
          <p:cNvSpPr>
            <a:spLocks noGrp="1"/>
          </p:cNvSpPr>
          <p:nvPr>
            <p:ph type="dt" idx="1"/>
          </p:nvPr>
        </p:nvSpPr>
        <p:spPr/>
        <p:txBody>
          <a:bodyPr/>
          <a:p>
            <a:r>
              <a:rPr lang="en-IN"/>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23"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24"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25"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US"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770D08C3-1D99-45F2-AC1B-BA00DE2A0F29}" type="slidenum">
              <a:t>&lt;#&gt;</a:t>
            </a:fld>
          </a:p>
        </p:txBody>
      </p:sp>
      <p:sp>
        <p:nvSpPr>
          <p:cNvPr id="8" name="PlaceHolder 7"/>
          <p:cNvSpPr>
            <a:spLocks noGrp="1"/>
          </p:cNvSpPr>
          <p:nvPr>
            <p:ph type="dt" idx="1"/>
          </p:nvPr>
        </p:nvSpPr>
        <p:spPr/>
        <p:txBody>
          <a:bodyPr/>
          <a:p>
            <a:r>
              <a:rPr lang="en-IN"/>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idx="1"/>
          </p:nvPr>
        </p:nvSpPr>
        <p:spPr>
          <a:xfrm>
            <a:off x="457200" y="6356520"/>
            <a:ext cx="2133360" cy="364680"/>
          </a:xfrm>
          <a:prstGeom prst="rect">
            <a:avLst/>
          </a:prstGeom>
          <a:noFill/>
          <a:ln w="0">
            <a:noFill/>
          </a:ln>
        </p:spPr>
        <p:txBody>
          <a:bodyPr anchor="ctr">
            <a:noAutofit/>
          </a:bodyPr>
          <a:lstStyle>
            <a:lvl1pPr>
              <a:lnSpc>
                <a:spcPct val="100000"/>
              </a:lnSpc>
              <a:buNone/>
              <a:defRPr b="0" lang="en-US" sz="1200" spc="-1" strike="noStrike">
                <a:solidFill>
                  <a:srgbClr val="8b8b8b"/>
                </a:solidFill>
                <a:latin typeface="Calibri"/>
              </a:defRPr>
            </a:lvl1pPr>
          </a:lstStyle>
          <a:p>
            <a:pPr>
              <a:lnSpc>
                <a:spcPct val="100000"/>
              </a:lnSpc>
              <a:buNone/>
            </a:pPr>
            <a:r>
              <a:rPr b="0" lang="en-US" sz="1200" spc="-1" strike="noStrike">
                <a:solidFill>
                  <a:srgbClr val="8b8b8b"/>
                </a:solidFill>
                <a:latin typeface="Calibri"/>
              </a:rPr>
              <a:t>&lt;date/time&gt;</a:t>
            </a:r>
            <a:endParaRPr b="0" lang="en-IN" sz="1200" spc="-1" strike="noStrike">
              <a:latin typeface="Times New Roman"/>
            </a:endParaRPr>
          </a:p>
        </p:txBody>
      </p:sp>
      <p:sp>
        <p:nvSpPr>
          <p:cNvPr id="1" name="PlaceHolder 2"/>
          <p:cNvSpPr>
            <a:spLocks noGrp="1"/>
          </p:cNvSpPr>
          <p:nvPr>
            <p:ph type="ftr" idx="2"/>
          </p:nvPr>
        </p:nvSpPr>
        <p:spPr>
          <a:xfrm>
            <a:off x="3124080" y="6356520"/>
            <a:ext cx="2895120" cy="364680"/>
          </a:xfrm>
          <a:prstGeom prst="rect">
            <a:avLst/>
          </a:prstGeom>
          <a:noFill/>
          <a:ln w="0">
            <a:noFill/>
          </a:ln>
        </p:spPr>
        <p:txBody>
          <a:bodyPr anchor="ctr">
            <a:noAutofit/>
          </a:bodyPr>
          <a:lstStyle>
            <a:lvl1pPr algn="ctr">
              <a:buNone/>
              <a:defRPr b="0" lang="en-IN" sz="1400" spc="-1" strike="noStrike">
                <a:latin typeface="Times New Roman"/>
              </a:defRPr>
            </a:lvl1pPr>
          </a:lstStyle>
          <a:p>
            <a:pPr algn="ctr">
              <a:buNone/>
            </a:pPr>
            <a:r>
              <a:rPr b="0" lang="en-IN" sz="1400" spc="-1" strike="noStrike">
                <a:latin typeface="Times New Roman"/>
              </a:rPr>
              <a:t>&lt;footer&gt;</a:t>
            </a:r>
            <a:endParaRPr b="0" lang="en-IN" sz="1400" spc="-1" strike="noStrike">
              <a:latin typeface="Times New Roman"/>
            </a:endParaRPr>
          </a:p>
        </p:txBody>
      </p:sp>
      <p:sp>
        <p:nvSpPr>
          <p:cNvPr id="2" name="PlaceHolder 3"/>
          <p:cNvSpPr>
            <a:spLocks noGrp="1"/>
          </p:cNvSpPr>
          <p:nvPr>
            <p:ph type="sldNum" idx="3"/>
          </p:nvPr>
        </p:nvSpPr>
        <p:spPr>
          <a:xfrm>
            <a:off x="6553080" y="6356520"/>
            <a:ext cx="2133360" cy="364680"/>
          </a:xfrm>
          <a:prstGeom prst="rect">
            <a:avLst/>
          </a:prstGeom>
          <a:noFill/>
          <a:ln w="0">
            <a:noFill/>
          </a:ln>
        </p:spPr>
        <p:txBody>
          <a:bodyPr anchor="ctr">
            <a:noAutofit/>
          </a:bodyPr>
          <a:lstStyle>
            <a:lvl1pPr algn="r">
              <a:lnSpc>
                <a:spcPct val="100000"/>
              </a:lnSpc>
              <a:buNone/>
              <a:defRPr b="0" lang="en-US" sz="1200" spc="-1" strike="noStrike">
                <a:solidFill>
                  <a:srgbClr val="8b8b8b"/>
                </a:solidFill>
                <a:latin typeface="Calibri"/>
              </a:defRPr>
            </a:lvl1pPr>
          </a:lstStyle>
          <a:p>
            <a:pPr algn="r">
              <a:lnSpc>
                <a:spcPct val="100000"/>
              </a:lnSpc>
              <a:buNone/>
            </a:pPr>
            <a:fld id="{229FE6EF-32B8-405B-979E-21F83D6904C7}" type="slidenum">
              <a:rPr b="0" lang="en-US" sz="1200" spc="-1" strike="noStrike">
                <a:solidFill>
                  <a:srgbClr val="8b8b8b"/>
                </a:solidFill>
                <a:latin typeface="Calibri"/>
              </a:rPr>
              <a:t>&lt;number&gt;</a:t>
            </a:fld>
            <a:endParaRPr b="0" lang="en-IN" sz="1200" spc="-1" strike="noStrike">
              <a:latin typeface="Times New Roman"/>
            </a:endParaRPr>
          </a:p>
        </p:txBody>
      </p:sp>
      <p:sp>
        <p:nvSpPr>
          <p:cNvPr id="3" name="PlaceHolder 4"/>
          <p:cNvSpPr>
            <a:spLocks noGrp="1"/>
          </p:cNvSpPr>
          <p:nvPr>
            <p:ph type="title"/>
          </p:nvPr>
        </p:nvSpPr>
        <p:spPr>
          <a:xfrm>
            <a:off x="914400" y="410400"/>
            <a:ext cx="16458840" cy="1717560"/>
          </a:xfrm>
          <a:prstGeom prst="rect">
            <a:avLst/>
          </a:prstGeom>
          <a:noFill/>
          <a:ln w="0">
            <a:noFill/>
          </a:ln>
        </p:spPr>
        <p:txBody>
          <a:bodyPr lIns="0" rIns="0" tIns="0" bIns="0" anchor="ctr">
            <a:noAutofit/>
          </a:bodyP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4" name="PlaceHolder 5"/>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hyperlink" Target="https://brucemackay.com/replacement/" TargetMode="External"/><Relationship Id="rId3" Type="http://schemas.openxmlformats.org/officeDocument/2006/relationships/image" Target="../media/image13.png"/><Relationship Id="rId4"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hyperlink" Target="https://brucemackay.com/water-pump-service-repair/" TargetMode="External"/><Relationship Id="rId4"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hyperlink" Target="https://brucemackay.com/tank-products/" TargetMode="Externa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hyperlink" Target="https://www.vingle.net/posts/6091822?wsrc=link" TargetMode="External"/><Relationship Id="rId11"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efaff"/>
        </a:solidFill>
      </p:bgPr>
    </p:bg>
    <p:spTree>
      <p:nvGrpSpPr>
        <p:cNvPr id="1" name=""/>
        <p:cNvGrpSpPr/>
        <p:nvPr/>
      </p:nvGrpSpPr>
      <p:grpSpPr>
        <a:xfrm>
          <a:off x="0" y="0"/>
          <a:ext cx="0" cy="0"/>
          <a:chOff x="0" y="0"/>
          <a:chExt cx="0" cy="0"/>
        </a:xfrm>
      </p:grpSpPr>
      <p:sp>
        <p:nvSpPr>
          <p:cNvPr id="41" name="Freeform 2"/>
          <p:cNvSpPr/>
          <p:nvPr/>
        </p:nvSpPr>
        <p:spPr>
          <a:xfrm>
            <a:off x="12958920" y="6598800"/>
            <a:ext cx="10029600" cy="9014040"/>
          </a:xfrm>
          <a:custGeom>
            <a:avLst/>
            <a:gdLst/>
            <a:ahLst/>
            <a:rect l="l" t="t" r="r" b="b"/>
            <a:pathLst>
              <a:path w="10029895" h="9014368">
                <a:moveTo>
                  <a:pt x="0" y="0"/>
                </a:moveTo>
                <a:lnTo>
                  <a:pt x="10029895" y="0"/>
                </a:lnTo>
                <a:lnTo>
                  <a:pt x="10029895" y="9014368"/>
                </a:lnTo>
                <a:lnTo>
                  <a:pt x="0" y="9014368"/>
                </a:lnTo>
                <a:lnTo>
                  <a:pt x="0" y="0"/>
                </a:lnTo>
                <a:close/>
              </a:path>
            </a:pathLst>
          </a:custGeom>
          <a:blipFill rotWithShape="0">
            <a:blip r:embed="rId1"/>
            <a:srcRect/>
            <a:stretch/>
          </a:blipFill>
          <a:ln w="0">
            <a:noFill/>
          </a:ln>
        </p:spPr>
        <p:style>
          <a:lnRef idx="0"/>
          <a:fillRef idx="0"/>
          <a:effectRef idx="0"/>
          <a:fontRef idx="minor"/>
        </p:style>
      </p:sp>
      <p:sp>
        <p:nvSpPr>
          <p:cNvPr id="42" name="Freeform 3"/>
          <p:cNvSpPr/>
          <p:nvPr/>
        </p:nvSpPr>
        <p:spPr>
          <a:xfrm>
            <a:off x="10398240" y="2290680"/>
            <a:ext cx="3909600" cy="6861960"/>
          </a:xfrm>
          <a:custGeom>
            <a:avLst/>
            <a:gdLst/>
            <a:ahLst/>
            <a:rect l="l" t="t" r="r" b="b"/>
            <a:pathLst>
              <a:path w="3910131" h="6862498">
                <a:moveTo>
                  <a:pt x="0" y="0"/>
                </a:moveTo>
                <a:lnTo>
                  <a:pt x="3910131" y="0"/>
                </a:lnTo>
                <a:lnTo>
                  <a:pt x="3910131" y="6862497"/>
                </a:lnTo>
                <a:lnTo>
                  <a:pt x="0" y="6862497"/>
                </a:lnTo>
                <a:lnTo>
                  <a:pt x="0" y="0"/>
                </a:lnTo>
                <a:close/>
              </a:path>
            </a:pathLst>
          </a:custGeom>
          <a:blipFill rotWithShape="0">
            <a:blip r:embed="rId2"/>
            <a:srcRect/>
            <a:stretch/>
          </a:blipFill>
          <a:ln w="0">
            <a:noFill/>
          </a:ln>
        </p:spPr>
        <p:style>
          <a:lnRef idx="0"/>
          <a:fillRef idx="0"/>
          <a:effectRef idx="0"/>
          <a:fontRef idx="minor"/>
        </p:style>
      </p:sp>
      <p:sp>
        <p:nvSpPr>
          <p:cNvPr id="43" name="Freeform 4"/>
          <p:cNvSpPr/>
          <p:nvPr/>
        </p:nvSpPr>
        <p:spPr>
          <a:xfrm rot="2984400">
            <a:off x="14507280" y="4817880"/>
            <a:ext cx="5028840" cy="4114440"/>
          </a:xfrm>
          <a:custGeom>
            <a:avLst/>
            <a:gdLst/>
            <a:ahLst/>
            <a:rect l="l" t="t" r="r" b="b"/>
            <a:pathLst>
              <a:path w="5029200" h="4114800">
                <a:moveTo>
                  <a:pt x="0" y="0"/>
                </a:moveTo>
                <a:lnTo>
                  <a:pt x="5029200" y="0"/>
                </a:lnTo>
                <a:lnTo>
                  <a:pt x="5029200" y="4114800"/>
                </a:lnTo>
                <a:lnTo>
                  <a:pt x="0" y="4114800"/>
                </a:lnTo>
                <a:lnTo>
                  <a:pt x="0" y="0"/>
                </a:lnTo>
                <a:close/>
              </a:path>
            </a:pathLst>
          </a:custGeom>
          <a:blipFill rotWithShape="0">
            <a:blip r:embed="rId3"/>
            <a:srcRect/>
            <a:stretch/>
          </a:blipFill>
          <a:ln w="0">
            <a:noFill/>
          </a:ln>
        </p:spPr>
        <p:style>
          <a:lnRef idx="0"/>
          <a:fillRef idx="0"/>
          <a:effectRef idx="0"/>
          <a:fontRef idx="minor"/>
        </p:style>
      </p:sp>
      <p:sp>
        <p:nvSpPr>
          <p:cNvPr id="44" name="Freeform 5"/>
          <p:cNvSpPr/>
          <p:nvPr/>
        </p:nvSpPr>
        <p:spPr>
          <a:xfrm rot="20335200">
            <a:off x="-3147120" y="2431440"/>
            <a:ext cx="5028840" cy="4114440"/>
          </a:xfrm>
          <a:custGeom>
            <a:avLst/>
            <a:gdLst/>
            <a:ahLst/>
            <a:rect l="l" t="t" r="r" b="b"/>
            <a:pathLst>
              <a:path w="5029200" h="4114800">
                <a:moveTo>
                  <a:pt x="0" y="0"/>
                </a:moveTo>
                <a:lnTo>
                  <a:pt x="5029200" y="0"/>
                </a:lnTo>
                <a:lnTo>
                  <a:pt x="5029200" y="4114800"/>
                </a:lnTo>
                <a:lnTo>
                  <a:pt x="0" y="4114800"/>
                </a:lnTo>
                <a:lnTo>
                  <a:pt x="0" y="0"/>
                </a:lnTo>
                <a:close/>
              </a:path>
            </a:pathLst>
          </a:custGeom>
          <a:blipFill rotWithShape="0">
            <a:blip r:embed="rId4"/>
            <a:srcRect/>
            <a:stretch/>
          </a:blipFill>
          <a:ln w="0">
            <a:noFill/>
          </a:ln>
        </p:spPr>
        <p:style>
          <a:lnRef idx="0"/>
          <a:fillRef idx="0"/>
          <a:effectRef idx="0"/>
          <a:fontRef idx="minor"/>
        </p:style>
      </p:sp>
      <p:sp>
        <p:nvSpPr>
          <p:cNvPr id="45" name="Freeform 6"/>
          <p:cNvSpPr/>
          <p:nvPr/>
        </p:nvSpPr>
        <p:spPr>
          <a:xfrm>
            <a:off x="-5014800" y="4938120"/>
            <a:ext cx="10029600" cy="9014040"/>
          </a:xfrm>
          <a:custGeom>
            <a:avLst/>
            <a:gdLst/>
            <a:ahLst/>
            <a:rect l="l" t="t" r="r" b="b"/>
            <a:pathLst>
              <a:path w="10029895" h="9014368">
                <a:moveTo>
                  <a:pt x="0" y="0"/>
                </a:moveTo>
                <a:lnTo>
                  <a:pt x="10029894" y="0"/>
                </a:lnTo>
                <a:lnTo>
                  <a:pt x="10029894" y="9014368"/>
                </a:lnTo>
                <a:lnTo>
                  <a:pt x="0" y="9014368"/>
                </a:lnTo>
                <a:lnTo>
                  <a:pt x="0" y="0"/>
                </a:lnTo>
                <a:close/>
              </a:path>
            </a:pathLst>
          </a:custGeom>
          <a:blipFill rotWithShape="0">
            <a:blip r:embed="rId5"/>
            <a:srcRect/>
            <a:stretch/>
          </a:blipFill>
          <a:ln w="0">
            <a:noFill/>
          </a:ln>
        </p:spPr>
        <p:style>
          <a:lnRef idx="0"/>
          <a:fillRef idx="0"/>
          <a:effectRef idx="0"/>
          <a:fontRef idx="minor"/>
        </p:style>
      </p:sp>
      <p:sp>
        <p:nvSpPr>
          <p:cNvPr id="46" name="Freeform 7"/>
          <p:cNvSpPr/>
          <p:nvPr/>
        </p:nvSpPr>
        <p:spPr>
          <a:xfrm>
            <a:off x="14584680" y="-2449800"/>
            <a:ext cx="7406280" cy="8229240"/>
          </a:xfrm>
          <a:custGeom>
            <a:avLst/>
            <a:gdLst/>
            <a:ahLst/>
            <a:rect l="l" t="t" r="r" b="b"/>
            <a:pathLst>
              <a:path w="7406640" h="8229600">
                <a:moveTo>
                  <a:pt x="0" y="0"/>
                </a:moveTo>
                <a:lnTo>
                  <a:pt x="7406640" y="0"/>
                </a:lnTo>
                <a:lnTo>
                  <a:pt x="7406640" y="8229600"/>
                </a:lnTo>
                <a:lnTo>
                  <a:pt x="0" y="8229600"/>
                </a:lnTo>
                <a:lnTo>
                  <a:pt x="0" y="0"/>
                </a:lnTo>
                <a:close/>
              </a:path>
            </a:pathLst>
          </a:custGeom>
          <a:blipFill rotWithShape="0">
            <a:blip r:embed="rId6"/>
            <a:srcRect/>
            <a:stretch/>
          </a:blipFill>
          <a:ln w="0">
            <a:noFill/>
          </a:ln>
        </p:spPr>
        <p:style>
          <a:lnRef idx="0"/>
          <a:fillRef idx="0"/>
          <a:effectRef idx="0"/>
          <a:fontRef idx="minor"/>
        </p:style>
      </p:sp>
      <p:sp>
        <p:nvSpPr>
          <p:cNvPr id="47" name="Freeform 8"/>
          <p:cNvSpPr/>
          <p:nvPr/>
        </p:nvSpPr>
        <p:spPr>
          <a:xfrm rot="6495000">
            <a:off x="-1249200" y="5438160"/>
            <a:ext cx="7406280" cy="8229240"/>
          </a:xfrm>
          <a:custGeom>
            <a:avLst/>
            <a:gdLst/>
            <a:ahLst/>
            <a:rect l="l" t="t" r="r" b="b"/>
            <a:pathLst>
              <a:path w="7406640" h="8229600">
                <a:moveTo>
                  <a:pt x="0" y="0"/>
                </a:moveTo>
                <a:lnTo>
                  <a:pt x="7406640" y="0"/>
                </a:lnTo>
                <a:lnTo>
                  <a:pt x="7406640" y="8229600"/>
                </a:lnTo>
                <a:lnTo>
                  <a:pt x="0" y="8229600"/>
                </a:lnTo>
                <a:lnTo>
                  <a:pt x="0" y="0"/>
                </a:lnTo>
                <a:close/>
              </a:path>
            </a:pathLst>
          </a:custGeom>
          <a:blipFill rotWithShape="0">
            <a:blip r:embed="rId7"/>
            <a:srcRect/>
            <a:stretch/>
          </a:blipFill>
          <a:ln w="0">
            <a:noFill/>
          </a:ln>
        </p:spPr>
        <p:style>
          <a:lnRef idx="0"/>
          <a:fillRef idx="0"/>
          <a:effectRef idx="0"/>
          <a:fontRef idx="minor"/>
        </p:style>
      </p:sp>
      <p:sp>
        <p:nvSpPr>
          <p:cNvPr id="48" name="TextBox 9"/>
          <p:cNvSpPr/>
          <p:nvPr/>
        </p:nvSpPr>
        <p:spPr>
          <a:xfrm>
            <a:off x="1748520" y="1722240"/>
            <a:ext cx="6837480" cy="8002440"/>
          </a:xfrm>
          <a:prstGeom prst="rect">
            <a:avLst/>
          </a:prstGeom>
          <a:noFill/>
          <a:ln w="0">
            <a:noFill/>
          </a:ln>
        </p:spPr>
        <p:style>
          <a:lnRef idx="0"/>
          <a:fillRef idx="0"/>
          <a:effectRef idx="0"/>
          <a:fontRef idx="minor"/>
        </p:style>
        <p:txBody>
          <a:bodyPr lIns="0" rIns="0" tIns="0" bIns="0" anchor="t">
            <a:spAutoFit/>
          </a:bodyPr>
          <a:p>
            <a:pPr algn="ctr">
              <a:lnSpc>
                <a:spcPts val="10502"/>
              </a:lnSpc>
              <a:buNone/>
            </a:pPr>
            <a:r>
              <a:rPr b="0" lang="en-US" sz="7500" spc="418" strike="noStrike">
                <a:solidFill>
                  <a:srgbClr val="273384"/>
                </a:solidFill>
                <a:latin typeface="Eczar Bold"/>
              </a:rPr>
              <a:t>REASONS FOR PRESSURE LOSS IN A PRESSURE TANK</a:t>
            </a:r>
            <a:endParaRPr b="0" lang="en-IN" sz="7500" spc="-1" strike="noStrike">
              <a:latin typeface="Arial"/>
            </a:endParaRPr>
          </a:p>
        </p:txBody>
      </p:sp>
      <p:sp>
        <p:nvSpPr>
          <p:cNvPr id="49" name="Freeform 10"/>
          <p:cNvSpPr/>
          <p:nvPr/>
        </p:nvSpPr>
        <p:spPr>
          <a:xfrm>
            <a:off x="11139120" y="-5387400"/>
            <a:ext cx="10029600" cy="9014040"/>
          </a:xfrm>
          <a:custGeom>
            <a:avLst/>
            <a:gdLst/>
            <a:ahLst/>
            <a:rect l="l" t="t" r="r" b="b"/>
            <a:pathLst>
              <a:path w="10029895" h="9014368">
                <a:moveTo>
                  <a:pt x="0" y="0"/>
                </a:moveTo>
                <a:lnTo>
                  <a:pt x="10029894" y="0"/>
                </a:lnTo>
                <a:lnTo>
                  <a:pt x="10029894" y="9014367"/>
                </a:lnTo>
                <a:lnTo>
                  <a:pt x="0" y="9014367"/>
                </a:lnTo>
                <a:lnTo>
                  <a:pt x="0" y="0"/>
                </a:lnTo>
                <a:close/>
              </a:path>
            </a:pathLst>
          </a:custGeom>
          <a:blipFill rotWithShape="0">
            <a:blip r:embed="rId8"/>
            <a:srcRect/>
            <a:stretch/>
          </a:blipFill>
          <a:ln w="0">
            <a:noFill/>
          </a:ln>
        </p:spPr>
        <p:style>
          <a:lnRef idx="0"/>
          <a:fillRef idx="0"/>
          <a:effectRef idx="0"/>
          <a:fontRef idx="minor"/>
        </p:style>
      </p:sp>
      <p:sp>
        <p:nvSpPr>
          <p:cNvPr id="50" name="Freeform 11"/>
          <p:cNvSpPr/>
          <p:nvPr/>
        </p:nvSpPr>
        <p:spPr>
          <a:xfrm rot="18900000">
            <a:off x="9759960" y="-3043800"/>
            <a:ext cx="7406280" cy="8229240"/>
          </a:xfrm>
          <a:custGeom>
            <a:avLst/>
            <a:gdLst/>
            <a:ahLst/>
            <a:rect l="l" t="t" r="r" b="b"/>
            <a:pathLst>
              <a:path w="7406640" h="8229600">
                <a:moveTo>
                  <a:pt x="0" y="0"/>
                </a:moveTo>
                <a:lnTo>
                  <a:pt x="7406640" y="0"/>
                </a:lnTo>
                <a:lnTo>
                  <a:pt x="7406640" y="8229600"/>
                </a:lnTo>
                <a:lnTo>
                  <a:pt x="0" y="8229600"/>
                </a:lnTo>
                <a:lnTo>
                  <a:pt x="0" y="0"/>
                </a:lnTo>
                <a:close/>
              </a:path>
            </a:pathLst>
          </a:custGeom>
          <a:blipFill rotWithShape="0">
            <a:blip r:embed="rId9"/>
            <a:srcRect/>
            <a:stretch/>
          </a:blipFill>
          <a:ln w="0">
            <a:noFill/>
          </a:ln>
        </p:spPr>
        <p:style>
          <a:lnRef idx="0"/>
          <a:fillRef idx="0"/>
          <a:effectRef idx="0"/>
          <a:fontRef idx="minor"/>
        </p:style>
      </p:sp>
      <p:sp>
        <p:nvSpPr>
          <p:cNvPr id="51" name="Freeform 12"/>
          <p:cNvSpPr/>
          <p:nvPr/>
        </p:nvSpPr>
        <p:spPr>
          <a:xfrm rot="18157800">
            <a:off x="12759480" y="6161040"/>
            <a:ext cx="7406280" cy="8229240"/>
          </a:xfrm>
          <a:custGeom>
            <a:avLst/>
            <a:gdLst/>
            <a:ahLst/>
            <a:rect l="l" t="t" r="r" b="b"/>
            <a:pathLst>
              <a:path w="7406640" h="8229600">
                <a:moveTo>
                  <a:pt x="0" y="0"/>
                </a:moveTo>
                <a:lnTo>
                  <a:pt x="7406640" y="0"/>
                </a:lnTo>
                <a:lnTo>
                  <a:pt x="7406640" y="8229600"/>
                </a:lnTo>
                <a:lnTo>
                  <a:pt x="0" y="8229600"/>
                </a:lnTo>
                <a:lnTo>
                  <a:pt x="0" y="0"/>
                </a:lnTo>
                <a:close/>
              </a:path>
            </a:pathLst>
          </a:custGeom>
          <a:blipFill rotWithShape="0">
            <a:blip r:embed="rId10"/>
            <a:srcRect/>
            <a:stretch/>
          </a:blipFill>
          <a:ln w="0">
            <a:noFill/>
          </a:ln>
        </p:spPr>
        <p:style>
          <a:lnRef idx="0"/>
          <a:fillRef idx="0"/>
          <a:effectRef idx="0"/>
          <a:fontRef idx="minor"/>
        </p:style>
      </p:sp>
      <p:sp>
        <p:nvSpPr>
          <p:cNvPr id="52" name="Freeform 13"/>
          <p:cNvSpPr/>
          <p:nvPr/>
        </p:nvSpPr>
        <p:spPr>
          <a:xfrm rot="18900000">
            <a:off x="12825720" y="-757800"/>
            <a:ext cx="7406280" cy="8229240"/>
          </a:xfrm>
          <a:custGeom>
            <a:avLst/>
            <a:gdLst/>
            <a:ahLst/>
            <a:rect l="l" t="t" r="r" b="b"/>
            <a:pathLst>
              <a:path w="7406640" h="8229600">
                <a:moveTo>
                  <a:pt x="0" y="0"/>
                </a:moveTo>
                <a:lnTo>
                  <a:pt x="7406640" y="0"/>
                </a:lnTo>
                <a:lnTo>
                  <a:pt x="7406640" y="8229600"/>
                </a:lnTo>
                <a:lnTo>
                  <a:pt x="0" y="8229600"/>
                </a:lnTo>
                <a:lnTo>
                  <a:pt x="0" y="0"/>
                </a:lnTo>
                <a:close/>
              </a:path>
            </a:pathLst>
          </a:custGeom>
          <a:blipFill rotWithShape="0">
            <a:blip r:embed="rId11"/>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efaff"/>
        </a:solidFill>
      </p:bgPr>
    </p:bg>
    <p:spTree>
      <p:nvGrpSpPr>
        <p:cNvPr id="1" name=""/>
        <p:cNvGrpSpPr/>
        <p:nvPr/>
      </p:nvGrpSpPr>
      <p:grpSpPr>
        <a:xfrm>
          <a:off x="0" y="0"/>
          <a:ext cx="0" cy="0"/>
          <a:chOff x="0" y="0"/>
          <a:chExt cx="0" cy="0"/>
        </a:xfrm>
      </p:grpSpPr>
      <p:sp>
        <p:nvSpPr>
          <p:cNvPr id="53" name="Freeform 2"/>
          <p:cNvSpPr/>
          <p:nvPr/>
        </p:nvSpPr>
        <p:spPr>
          <a:xfrm rot="10800000">
            <a:off x="-203040" y="-2977920"/>
            <a:ext cx="18694080" cy="4605120"/>
          </a:xfrm>
          <a:custGeom>
            <a:avLst/>
            <a:gdLst/>
            <a:ahLst/>
            <a:rect l="l" t="t" r="r" b="b"/>
            <a:pathLst>
              <a:path w="18694406" h="4605433">
                <a:moveTo>
                  <a:pt x="0" y="0"/>
                </a:moveTo>
                <a:lnTo>
                  <a:pt x="18694406" y="0"/>
                </a:lnTo>
                <a:lnTo>
                  <a:pt x="18694406" y="4605433"/>
                </a:lnTo>
                <a:lnTo>
                  <a:pt x="0" y="4605433"/>
                </a:lnTo>
                <a:lnTo>
                  <a:pt x="0" y="0"/>
                </a:lnTo>
                <a:close/>
              </a:path>
            </a:pathLst>
          </a:custGeom>
          <a:blipFill rotWithShape="0">
            <a:blip r:embed="rId1"/>
            <a:srcRect/>
            <a:stretch/>
          </a:blipFill>
          <a:ln w="0">
            <a:noFill/>
          </a:ln>
        </p:spPr>
        <p:style>
          <a:lnRef idx="0"/>
          <a:fillRef idx="0"/>
          <a:effectRef idx="0"/>
          <a:fontRef idx="minor"/>
        </p:style>
      </p:sp>
      <p:sp>
        <p:nvSpPr>
          <p:cNvPr id="54" name="TextBox 3"/>
          <p:cNvSpPr/>
          <p:nvPr/>
        </p:nvSpPr>
        <p:spPr>
          <a:xfrm>
            <a:off x="3299400" y="2521080"/>
            <a:ext cx="11688480" cy="5298840"/>
          </a:xfrm>
          <a:prstGeom prst="rect">
            <a:avLst/>
          </a:prstGeom>
          <a:noFill/>
          <a:ln w="0">
            <a:noFill/>
          </a:ln>
        </p:spPr>
        <p:style>
          <a:lnRef idx="0"/>
          <a:fillRef idx="0"/>
          <a:effectRef idx="0"/>
          <a:fontRef idx="minor"/>
        </p:style>
        <p:txBody>
          <a:bodyPr lIns="0" rIns="0" tIns="0" bIns="0" anchor="t">
            <a:spAutoFit/>
          </a:bodyPr>
          <a:p>
            <a:pPr algn="just">
              <a:lnSpc>
                <a:spcPts val="5216"/>
              </a:lnSpc>
              <a:buNone/>
            </a:pPr>
            <a:r>
              <a:rPr b="0" lang="en-US" sz="3200" spc="-1" strike="noStrike">
                <a:solidFill>
                  <a:srgbClr val="273384"/>
                </a:solidFill>
                <a:latin typeface="Raleway"/>
              </a:rPr>
              <a:t>Pressure tanks frequently lose pressure over time, which frustrates us. To assist you in effectively repairing the issue, we've looked at some of the most common causes of pressure loss in water tanks. In </a:t>
            </a:r>
            <a:r>
              <a:rPr b="0" lang="en-US" sz="3200" spc="-1" strike="noStrike" u="sng">
                <a:solidFill>
                  <a:srgbClr val="0000ff"/>
                </a:solidFill>
                <a:uFillTx/>
                <a:latin typeface="Raleway Bold"/>
                <a:hlinkClick r:id="rId2"/>
              </a:rPr>
              <a:t>Reno, NV, water tanks</a:t>
            </a:r>
            <a:r>
              <a:rPr b="0" lang="en-US" sz="3200" spc="-1" strike="noStrike">
                <a:solidFill>
                  <a:srgbClr val="273384"/>
                </a:solidFill>
                <a:latin typeface="Raleway"/>
              </a:rPr>
              <a:t> are essential in keeping a constant water supply for homes and industries, mainly in places where water well pumps are regularly utilized. If water pressure tanks lose their pressure it can be a big problem for everyone.</a:t>
            </a:r>
            <a:endParaRPr b="0" lang="en-IN" sz="3200" spc="-1" strike="noStrike">
              <a:latin typeface="Arial"/>
            </a:endParaRPr>
          </a:p>
        </p:txBody>
      </p:sp>
      <p:sp>
        <p:nvSpPr>
          <p:cNvPr id="55" name="Freeform 4"/>
          <p:cNvSpPr/>
          <p:nvPr/>
        </p:nvSpPr>
        <p:spPr>
          <a:xfrm>
            <a:off x="5198760" y="906120"/>
            <a:ext cx="7889760" cy="122400"/>
          </a:xfrm>
          <a:custGeom>
            <a:avLst/>
            <a:gdLst/>
            <a:ahLst/>
            <a:rect l="l" t="t" r="r" b="b"/>
            <a:pathLst>
              <a:path w="7890162" h="122645">
                <a:moveTo>
                  <a:pt x="0" y="0"/>
                </a:moveTo>
                <a:lnTo>
                  <a:pt x="7890162" y="0"/>
                </a:lnTo>
                <a:lnTo>
                  <a:pt x="7890162" y="122645"/>
                </a:lnTo>
                <a:lnTo>
                  <a:pt x="0" y="122645"/>
                </a:lnTo>
                <a:lnTo>
                  <a:pt x="0" y="0"/>
                </a:lnTo>
                <a:close/>
              </a:path>
            </a:pathLst>
          </a:custGeom>
          <a:blipFill rotWithShape="0">
            <a:blip r:embed="rId3"/>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efaff"/>
        </a:solidFill>
      </p:bgPr>
    </p:bg>
    <p:spTree>
      <p:nvGrpSpPr>
        <p:cNvPr id="1" name=""/>
        <p:cNvGrpSpPr/>
        <p:nvPr/>
      </p:nvGrpSpPr>
      <p:grpSpPr>
        <a:xfrm>
          <a:off x="0" y="0"/>
          <a:ext cx="0" cy="0"/>
          <a:chOff x="0" y="0"/>
          <a:chExt cx="0" cy="0"/>
        </a:xfrm>
      </p:grpSpPr>
      <p:sp>
        <p:nvSpPr>
          <p:cNvPr id="56" name="AutoShape 2"/>
          <p:cNvSpPr/>
          <p:nvPr/>
        </p:nvSpPr>
        <p:spPr>
          <a:xfrm>
            <a:off x="1190520" y="5362560"/>
            <a:ext cx="16068600" cy="360"/>
          </a:xfrm>
          <a:prstGeom prst="line">
            <a:avLst/>
          </a:prstGeom>
          <a:ln cap="rnd" w="19050">
            <a:solidFill>
              <a:srgbClr val="273384"/>
            </a:solidFill>
            <a:round/>
          </a:ln>
        </p:spPr>
        <p:style>
          <a:lnRef idx="0"/>
          <a:fillRef idx="0"/>
          <a:effectRef idx="0"/>
          <a:fontRef idx="minor"/>
        </p:style>
      </p:sp>
      <p:grpSp>
        <p:nvGrpSpPr>
          <p:cNvPr id="57" name="Group 3"/>
          <p:cNvGrpSpPr/>
          <p:nvPr/>
        </p:nvGrpSpPr>
        <p:grpSpPr>
          <a:xfrm>
            <a:off x="1029600" y="5200560"/>
            <a:ext cx="322200" cy="323640"/>
            <a:chOff x="1029600" y="5200560"/>
            <a:chExt cx="322200" cy="323640"/>
          </a:xfrm>
        </p:grpSpPr>
        <p:sp>
          <p:nvSpPr>
            <p:cNvPr id="58" name="Freeform 4"/>
            <p:cNvSpPr/>
            <p:nvPr/>
          </p:nvSpPr>
          <p:spPr>
            <a:xfrm>
              <a:off x="1029600" y="5200560"/>
              <a:ext cx="322200" cy="323640"/>
            </a:xfrm>
            <a:custGeom>
              <a:avLst/>
              <a:gdLst/>
              <a:ah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a:ln w="0">
              <a:noFill/>
            </a:ln>
          </p:spPr>
          <p:style>
            <a:lnRef idx="0"/>
            <a:fillRef idx="0"/>
            <a:effectRef idx="0"/>
            <a:fontRef idx="minor"/>
          </p:style>
        </p:sp>
      </p:grpSp>
      <p:grpSp>
        <p:nvGrpSpPr>
          <p:cNvPr id="59" name="Group 5"/>
          <p:cNvGrpSpPr/>
          <p:nvPr/>
        </p:nvGrpSpPr>
        <p:grpSpPr>
          <a:xfrm>
            <a:off x="5317920" y="5191200"/>
            <a:ext cx="322200" cy="323640"/>
            <a:chOff x="5317920" y="5191200"/>
            <a:chExt cx="322200" cy="323640"/>
          </a:xfrm>
        </p:grpSpPr>
        <p:sp>
          <p:nvSpPr>
            <p:cNvPr id="60" name="Freeform 6"/>
            <p:cNvSpPr/>
            <p:nvPr/>
          </p:nvSpPr>
          <p:spPr>
            <a:xfrm>
              <a:off x="5317920" y="5191200"/>
              <a:ext cx="322200" cy="323640"/>
            </a:xfrm>
            <a:custGeom>
              <a:avLst/>
              <a:gdLst/>
              <a:ah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a:ln w="0">
              <a:noFill/>
            </a:ln>
          </p:spPr>
          <p:style>
            <a:lnRef idx="0"/>
            <a:fillRef idx="0"/>
            <a:effectRef idx="0"/>
            <a:fontRef idx="minor"/>
          </p:style>
        </p:sp>
      </p:grpSp>
      <p:grpSp>
        <p:nvGrpSpPr>
          <p:cNvPr id="61" name="Group 7"/>
          <p:cNvGrpSpPr/>
          <p:nvPr/>
        </p:nvGrpSpPr>
        <p:grpSpPr>
          <a:xfrm>
            <a:off x="9606600" y="5200560"/>
            <a:ext cx="322200" cy="323640"/>
            <a:chOff x="9606600" y="5200560"/>
            <a:chExt cx="322200" cy="323640"/>
          </a:xfrm>
        </p:grpSpPr>
        <p:sp>
          <p:nvSpPr>
            <p:cNvPr id="62" name="Freeform 8"/>
            <p:cNvSpPr/>
            <p:nvPr/>
          </p:nvSpPr>
          <p:spPr>
            <a:xfrm>
              <a:off x="9606600" y="5200560"/>
              <a:ext cx="322200" cy="323640"/>
            </a:xfrm>
            <a:custGeom>
              <a:avLst/>
              <a:gdLst/>
              <a:ah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a:ln w="0">
              <a:noFill/>
            </a:ln>
          </p:spPr>
          <p:style>
            <a:lnRef idx="0"/>
            <a:fillRef idx="0"/>
            <a:effectRef idx="0"/>
            <a:fontRef idx="minor"/>
          </p:style>
        </p:sp>
      </p:grpSp>
      <p:grpSp>
        <p:nvGrpSpPr>
          <p:cNvPr id="63" name="Group 9"/>
          <p:cNvGrpSpPr/>
          <p:nvPr/>
        </p:nvGrpSpPr>
        <p:grpSpPr>
          <a:xfrm>
            <a:off x="13894920" y="5210280"/>
            <a:ext cx="322200" cy="323640"/>
            <a:chOff x="13894920" y="5210280"/>
            <a:chExt cx="322200" cy="323640"/>
          </a:xfrm>
        </p:grpSpPr>
        <p:sp>
          <p:nvSpPr>
            <p:cNvPr id="64" name="Freeform 10"/>
            <p:cNvSpPr/>
            <p:nvPr/>
          </p:nvSpPr>
          <p:spPr>
            <a:xfrm>
              <a:off x="13894920" y="5210280"/>
              <a:ext cx="322200" cy="323640"/>
            </a:xfrm>
            <a:custGeom>
              <a:avLst/>
              <a:gdLst/>
              <a:ah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a:ln w="0">
              <a:noFill/>
            </a:ln>
          </p:spPr>
          <p:style>
            <a:lnRef idx="0"/>
            <a:fillRef idx="0"/>
            <a:effectRef idx="0"/>
            <a:fontRef idx="minor"/>
          </p:style>
        </p:sp>
      </p:grpSp>
      <p:sp>
        <p:nvSpPr>
          <p:cNvPr id="65" name="TextBox 11"/>
          <p:cNvSpPr/>
          <p:nvPr/>
        </p:nvSpPr>
        <p:spPr>
          <a:xfrm>
            <a:off x="1181160" y="2314440"/>
            <a:ext cx="15519240" cy="1889640"/>
          </a:xfrm>
          <a:prstGeom prst="rect">
            <a:avLst/>
          </a:prstGeom>
          <a:noFill/>
          <a:ln w="0">
            <a:noFill/>
          </a:ln>
        </p:spPr>
        <p:style>
          <a:lnRef idx="0"/>
          <a:fillRef idx="0"/>
          <a:effectRef idx="0"/>
          <a:fontRef idx="minor"/>
        </p:style>
        <p:txBody>
          <a:bodyPr lIns="0" rIns="0" tIns="0" bIns="0" anchor="t">
            <a:spAutoFit/>
          </a:bodyPr>
          <a:p>
            <a:pPr algn="ctr">
              <a:lnSpc>
                <a:spcPts val="7441"/>
              </a:lnSpc>
              <a:buNone/>
              <a:tabLst>
                <a:tab algn="l" pos="0"/>
              </a:tabLst>
            </a:pPr>
            <a:r>
              <a:rPr b="0" lang="en-US" sz="6200" spc="-1" strike="noStrike">
                <a:solidFill>
                  <a:srgbClr val="273384"/>
                </a:solidFill>
                <a:latin typeface="Eczar Bold"/>
              </a:rPr>
              <a:t>Understanding Pressure Tanks and Their Significance</a:t>
            </a:r>
            <a:endParaRPr b="0" lang="en-IN" sz="6200" spc="-1" strike="noStrike">
              <a:latin typeface="Arial"/>
            </a:endParaRPr>
          </a:p>
        </p:txBody>
      </p:sp>
      <p:sp>
        <p:nvSpPr>
          <p:cNvPr id="66" name="Freeform 12"/>
          <p:cNvSpPr/>
          <p:nvPr/>
        </p:nvSpPr>
        <p:spPr>
          <a:xfrm>
            <a:off x="8682120" y="-3041280"/>
            <a:ext cx="6512760" cy="7241400"/>
          </a:xfrm>
          <a:custGeom>
            <a:avLst/>
            <a:gdLst/>
            <a:ahLst/>
            <a:rect l="l" t="t" r="r" b="b"/>
            <a:pathLst>
              <a:path w="6513205" h="7241923">
                <a:moveTo>
                  <a:pt x="0" y="0"/>
                </a:moveTo>
                <a:lnTo>
                  <a:pt x="6513205" y="0"/>
                </a:lnTo>
                <a:lnTo>
                  <a:pt x="6513205" y="7241923"/>
                </a:lnTo>
                <a:lnTo>
                  <a:pt x="0" y="7241923"/>
                </a:lnTo>
                <a:lnTo>
                  <a:pt x="0" y="0"/>
                </a:lnTo>
                <a:close/>
              </a:path>
            </a:pathLst>
          </a:custGeom>
          <a:blipFill rotWithShape="0">
            <a:blip r:embed="rId1"/>
            <a:srcRect/>
            <a:stretch/>
          </a:blipFill>
          <a:ln w="0">
            <a:noFill/>
          </a:ln>
        </p:spPr>
        <p:style>
          <a:lnRef idx="0"/>
          <a:fillRef idx="0"/>
          <a:effectRef idx="0"/>
          <a:fontRef idx="minor"/>
        </p:style>
      </p:sp>
      <p:sp>
        <p:nvSpPr>
          <p:cNvPr id="67" name="Freeform 13"/>
          <p:cNvSpPr/>
          <p:nvPr/>
        </p:nvSpPr>
        <p:spPr>
          <a:xfrm rot="2800800">
            <a:off x="660600" y="7921800"/>
            <a:ext cx="5572800" cy="6196320"/>
          </a:xfrm>
          <a:custGeom>
            <a:avLst/>
            <a:gdLst/>
            <a:ahLst/>
            <a:rect l="l" t="t" r="r" b="b"/>
            <a:pathLst>
              <a:path w="5573082" h="6196616">
                <a:moveTo>
                  <a:pt x="0" y="0"/>
                </a:moveTo>
                <a:lnTo>
                  <a:pt x="5573082" y="0"/>
                </a:lnTo>
                <a:lnTo>
                  <a:pt x="5573082" y="6196616"/>
                </a:lnTo>
                <a:lnTo>
                  <a:pt x="0" y="6196616"/>
                </a:lnTo>
                <a:lnTo>
                  <a:pt x="0" y="0"/>
                </a:lnTo>
                <a:close/>
              </a:path>
            </a:pathLst>
          </a:custGeom>
          <a:blipFill rotWithShape="0">
            <a:blip r:embed="rId2"/>
            <a:srcRect/>
            <a:stretch/>
          </a:blipFill>
          <a:ln w="0">
            <a:noFill/>
          </a:ln>
        </p:spPr>
        <p:style>
          <a:lnRef idx="0"/>
          <a:fillRef idx="0"/>
          <a:effectRef idx="0"/>
          <a:fontRef idx="minor"/>
        </p:style>
      </p:sp>
      <p:sp>
        <p:nvSpPr>
          <p:cNvPr id="68" name="Freeform 14"/>
          <p:cNvSpPr/>
          <p:nvPr/>
        </p:nvSpPr>
        <p:spPr>
          <a:xfrm flipV="1" rot="10800000">
            <a:off x="-406080" y="8483760"/>
            <a:ext cx="18694080" cy="4605120"/>
          </a:xfrm>
          <a:custGeom>
            <a:avLst/>
            <a:gdLst/>
            <a:ahLst/>
            <a:rect l="l" t="t" r="r" b="b"/>
            <a:pathLst>
              <a:path w="18694406" h="4605433">
                <a:moveTo>
                  <a:pt x="0" y="4605433"/>
                </a:moveTo>
                <a:lnTo>
                  <a:pt x="18694406" y="4605433"/>
                </a:lnTo>
                <a:lnTo>
                  <a:pt x="18694406" y="0"/>
                </a:lnTo>
                <a:lnTo>
                  <a:pt x="0" y="0"/>
                </a:lnTo>
                <a:lnTo>
                  <a:pt x="0" y="4605433"/>
                </a:lnTo>
                <a:close/>
              </a:path>
            </a:pathLst>
          </a:custGeom>
          <a:blipFill rotWithShape="0">
            <a:blip r:embed="rId3"/>
            <a:srcRect/>
            <a:stretch/>
          </a:blipFill>
          <a:ln w="0">
            <a:noFill/>
          </a:ln>
        </p:spPr>
        <p:style>
          <a:lnRef idx="0"/>
          <a:fillRef idx="0"/>
          <a:effectRef idx="0"/>
          <a:fontRef idx="minor"/>
        </p:style>
      </p:sp>
      <p:sp>
        <p:nvSpPr>
          <p:cNvPr id="69" name="Freeform 15"/>
          <p:cNvSpPr/>
          <p:nvPr/>
        </p:nvSpPr>
        <p:spPr>
          <a:xfrm rot="2800800">
            <a:off x="5895720" y="8074440"/>
            <a:ext cx="5572800" cy="6196320"/>
          </a:xfrm>
          <a:custGeom>
            <a:avLst/>
            <a:gdLst/>
            <a:ahLst/>
            <a:rect l="l" t="t" r="r" b="b"/>
            <a:pathLst>
              <a:path w="5573082" h="6196616">
                <a:moveTo>
                  <a:pt x="0" y="0"/>
                </a:moveTo>
                <a:lnTo>
                  <a:pt x="5573082" y="0"/>
                </a:lnTo>
                <a:lnTo>
                  <a:pt x="5573082" y="6196616"/>
                </a:lnTo>
                <a:lnTo>
                  <a:pt x="0" y="6196616"/>
                </a:lnTo>
                <a:lnTo>
                  <a:pt x="0" y="0"/>
                </a:lnTo>
                <a:close/>
              </a:path>
            </a:pathLst>
          </a:custGeom>
          <a:blipFill rotWithShape="0">
            <a:blip r:embed="rId4"/>
            <a:srcRect/>
            <a:stretch/>
          </a:blipFill>
          <a:ln w="0">
            <a:noFill/>
          </a:ln>
        </p:spPr>
        <p:style>
          <a:lnRef idx="0"/>
          <a:fillRef idx="0"/>
          <a:effectRef idx="0"/>
          <a:fontRef idx="minor"/>
        </p:style>
      </p:sp>
      <p:sp>
        <p:nvSpPr>
          <p:cNvPr id="70" name="Freeform 16"/>
          <p:cNvSpPr/>
          <p:nvPr/>
        </p:nvSpPr>
        <p:spPr>
          <a:xfrm rot="2800800">
            <a:off x="11130840" y="8226720"/>
            <a:ext cx="5572800" cy="6196320"/>
          </a:xfrm>
          <a:custGeom>
            <a:avLst/>
            <a:gdLst/>
            <a:ahLst/>
            <a:rect l="l" t="t" r="r" b="b"/>
            <a:pathLst>
              <a:path w="5573082" h="6196616">
                <a:moveTo>
                  <a:pt x="0" y="0"/>
                </a:moveTo>
                <a:lnTo>
                  <a:pt x="5573082" y="0"/>
                </a:lnTo>
                <a:lnTo>
                  <a:pt x="5573082" y="6196616"/>
                </a:lnTo>
                <a:lnTo>
                  <a:pt x="0" y="6196616"/>
                </a:lnTo>
                <a:lnTo>
                  <a:pt x="0" y="0"/>
                </a:lnTo>
                <a:close/>
              </a:path>
            </a:pathLst>
          </a:custGeom>
          <a:blipFill rotWithShape="0">
            <a:blip r:embed="rId5"/>
            <a:srcRect/>
            <a:stretch/>
          </a:blipFill>
          <a:ln w="0">
            <a:noFill/>
          </a:ln>
        </p:spPr>
        <p:style>
          <a:lnRef idx="0"/>
          <a:fillRef idx="0"/>
          <a:effectRef idx="0"/>
          <a:fontRef idx="minor"/>
        </p:style>
      </p:sp>
      <p:sp>
        <p:nvSpPr>
          <p:cNvPr id="71" name="Freeform 17"/>
          <p:cNvSpPr/>
          <p:nvPr/>
        </p:nvSpPr>
        <p:spPr>
          <a:xfrm rot="2800800">
            <a:off x="16365960" y="8379000"/>
            <a:ext cx="5572800" cy="6196320"/>
          </a:xfrm>
          <a:custGeom>
            <a:avLst/>
            <a:gdLst/>
            <a:ahLst/>
            <a:rect l="l" t="t" r="r" b="b"/>
            <a:pathLst>
              <a:path w="5573082" h="6196616">
                <a:moveTo>
                  <a:pt x="0" y="0"/>
                </a:moveTo>
                <a:lnTo>
                  <a:pt x="5573082" y="0"/>
                </a:lnTo>
                <a:lnTo>
                  <a:pt x="5573082" y="6196616"/>
                </a:lnTo>
                <a:lnTo>
                  <a:pt x="0" y="6196616"/>
                </a:lnTo>
                <a:lnTo>
                  <a:pt x="0" y="0"/>
                </a:lnTo>
                <a:close/>
              </a:path>
            </a:pathLst>
          </a:custGeom>
          <a:blipFill rotWithShape="0">
            <a:blip r:embed="rId6"/>
            <a:srcRect/>
            <a:stretch/>
          </a:blipFill>
          <a:ln w="0">
            <a:noFill/>
          </a:ln>
        </p:spPr>
        <p:style>
          <a:lnRef idx="0"/>
          <a:fillRef idx="0"/>
          <a:effectRef idx="0"/>
          <a:fontRef idx="minor"/>
        </p:style>
      </p:sp>
      <p:sp>
        <p:nvSpPr>
          <p:cNvPr id="72" name="TextBox 18"/>
          <p:cNvSpPr/>
          <p:nvPr/>
        </p:nvSpPr>
        <p:spPr>
          <a:xfrm>
            <a:off x="1352520" y="7172640"/>
            <a:ext cx="15519240" cy="1208520"/>
          </a:xfrm>
          <a:prstGeom prst="rect">
            <a:avLst/>
          </a:prstGeom>
          <a:noFill/>
          <a:ln w="0">
            <a:noFill/>
          </a:ln>
        </p:spPr>
        <p:style>
          <a:lnRef idx="0"/>
          <a:fillRef idx="0"/>
          <a:effectRef idx="0"/>
          <a:fontRef idx="minor"/>
        </p:style>
        <p:txBody>
          <a:bodyPr lIns="0" rIns="0" tIns="0" bIns="0" anchor="t">
            <a:spAutoFit/>
          </a:bodyPr>
          <a:p>
            <a:pPr algn="ctr">
              <a:lnSpc>
                <a:spcPts val="4759"/>
              </a:lnSpc>
              <a:buNone/>
            </a:pPr>
            <a:r>
              <a:rPr b="0" lang="en-US" sz="3400" spc="-1" strike="noStrike">
                <a:solidFill>
                  <a:srgbClr val="273384"/>
                </a:solidFill>
                <a:latin typeface="Canva Sans"/>
              </a:rPr>
              <a:t>Two important goals are to keep the water pressure constant and lessen how often the water pump cycles.</a:t>
            </a:r>
            <a:endParaRPr b="0" lang="en-IN" sz="3400" spc="-1" strike="noStrike">
              <a:latin typeface="Arial"/>
            </a:endParaRPr>
          </a:p>
        </p:txBody>
      </p:sp>
      <p:grpSp>
        <p:nvGrpSpPr>
          <p:cNvPr id="73" name="Group 19"/>
          <p:cNvGrpSpPr/>
          <p:nvPr/>
        </p:nvGrpSpPr>
        <p:grpSpPr>
          <a:xfrm>
            <a:off x="16936200" y="5210280"/>
            <a:ext cx="322200" cy="323640"/>
            <a:chOff x="16936200" y="5210280"/>
            <a:chExt cx="322200" cy="323640"/>
          </a:xfrm>
        </p:grpSpPr>
        <p:sp>
          <p:nvSpPr>
            <p:cNvPr id="74" name="Freeform 20"/>
            <p:cNvSpPr/>
            <p:nvPr/>
          </p:nvSpPr>
          <p:spPr>
            <a:xfrm>
              <a:off x="16936200" y="5210280"/>
              <a:ext cx="322200" cy="323640"/>
            </a:xfrm>
            <a:custGeom>
              <a:avLst/>
              <a:gdLst/>
              <a:ah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a:ln w="0">
              <a:noFill/>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efaff"/>
        </a:solidFill>
      </p:bgPr>
    </p:bg>
    <p:spTree>
      <p:nvGrpSpPr>
        <p:cNvPr id="1" name=""/>
        <p:cNvGrpSpPr/>
        <p:nvPr/>
      </p:nvGrpSpPr>
      <p:grpSpPr>
        <a:xfrm>
          <a:off x="0" y="0"/>
          <a:ext cx="0" cy="0"/>
          <a:chOff x="0" y="0"/>
          <a:chExt cx="0" cy="0"/>
        </a:xfrm>
      </p:grpSpPr>
      <p:grpSp>
        <p:nvGrpSpPr>
          <p:cNvPr id="75" name="Group 2"/>
          <p:cNvGrpSpPr/>
          <p:nvPr/>
        </p:nvGrpSpPr>
        <p:grpSpPr>
          <a:xfrm>
            <a:off x="5666400" y="5172120"/>
            <a:ext cx="768240" cy="771480"/>
            <a:chOff x="5666400" y="5172120"/>
            <a:chExt cx="768240" cy="771480"/>
          </a:xfrm>
        </p:grpSpPr>
        <p:sp>
          <p:nvSpPr>
            <p:cNvPr id="76" name="Freeform 3"/>
            <p:cNvSpPr/>
            <p:nvPr/>
          </p:nvSpPr>
          <p:spPr>
            <a:xfrm>
              <a:off x="5666400" y="5172120"/>
              <a:ext cx="768240" cy="771480"/>
            </a:xfrm>
            <a:custGeom>
              <a:avLst/>
              <a:gdLst/>
              <a:ah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5e7f5"/>
            </a:solidFill>
            <a:ln w="0">
              <a:noFill/>
            </a:ln>
          </p:spPr>
          <p:style>
            <a:lnRef idx="0"/>
            <a:fillRef idx="0"/>
            <a:effectRef idx="0"/>
            <a:fontRef idx="minor"/>
          </p:style>
        </p:sp>
      </p:grpSp>
      <p:grpSp>
        <p:nvGrpSpPr>
          <p:cNvPr id="77" name="Group 4"/>
          <p:cNvGrpSpPr/>
          <p:nvPr/>
        </p:nvGrpSpPr>
        <p:grpSpPr>
          <a:xfrm>
            <a:off x="5666400" y="6451920"/>
            <a:ext cx="768240" cy="771480"/>
            <a:chOff x="5666400" y="6451920"/>
            <a:chExt cx="768240" cy="771480"/>
          </a:xfrm>
        </p:grpSpPr>
        <p:sp>
          <p:nvSpPr>
            <p:cNvPr id="78" name="Freeform 5"/>
            <p:cNvSpPr/>
            <p:nvPr/>
          </p:nvSpPr>
          <p:spPr>
            <a:xfrm>
              <a:off x="5666400" y="6451920"/>
              <a:ext cx="768240" cy="771480"/>
            </a:xfrm>
            <a:custGeom>
              <a:avLst/>
              <a:gdLst/>
              <a:ah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5e7f5"/>
            </a:solidFill>
            <a:ln w="0">
              <a:noFill/>
            </a:ln>
          </p:spPr>
          <p:style>
            <a:lnRef idx="0"/>
            <a:fillRef idx="0"/>
            <a:effectRef idx="0"/>
            <a:fontRef idx="minor"/>
          </p:style>
        </p:sp>
      </p:grpSp>
      <p:grpSp>
        <p:nvGrpSpPr>
          <p:cNvPr id="79" name="Group 6"/>
          <p:cNvGrpSpPr/>
          <p:nvPr/>
        </p:nvGrpSpPr>
        <p:grpSpPr>
          <a:xfrm>
            <a:off x="5666400" y="7731720"/>
            <a:ext cx="768240" cy="771480"/>
            <a:chOff x="5666400" y="7731720"/>
            <a:chExt cx="768240" cy="771480"/>
          </a:xfrm>
        </p:grpSpPr>
        <p:sp>
          <p:nvSpPr>
            <p:cNvPr id="80" name="Freeform 7"/>
            <p:cNvSpPr/>
            <p:nvPr/>
          </p:nvSpPr>
          <p:spPr>
            <a:xfrm>
              <a:off x="5666400" y="7731720"/>
              <a:ext cx="768240" cy="771480"/>
            </a:xfrm>
            <a:custGeom>
              <a:avLst/>
              <a:gdLst/>
              <a:ah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5e7f5"/>
            </a:solidFill>
            <a:ln w="0">
              <a:noFill/>
            </a:ln>
          </p:spPr>
          <p:style>
            <a:lnRef idx="0"/>
            <a:fillRef idx="0"/>
            <a:effectRef idx="0"/>
            <a:fontRef idx="minor"/>
          </p:style>
        </p:sp>
      </p:grpSp>
      <p:sp>
        <p:nvSpPr>
          <p:cNvPr id="81" name="TextBox 8"/>
          <p:cNvSpPr/>
          <p:nvPr/>
        </p:nvSpPr>
        <p:spPr>
          <a:xfrm>
            <a:off x="1961640" y="2523960"/>
            <a:ext cx="14364360" cy="1828440"/>
          </a:xfrm>
          <a:prstGeom prst="rect">
            <a:avLst/>
          </a:prstGeom>
          <a:noFill/>
          <a:ln w="0">
            <a:noFill/>
          </a:ln>
        </p:spPr>
        <p:style>
          <a:lnRef idx="0"/>
          <a:fillRef idx="0"/>
          <a:effectRef idx="0"/>
          <a:fontRef idx="minor"/>
        </p:style>
        <p:txBody>
          <a:bodyPr lIns="0" rIns="0" tIns="0" bIns="0" anchor="t">
            <a:spAutoFit/>
          </a:bodyPr>
          <a:p>
            <a:pPr algn="ctr">
              <a:lnSpc>
                <a:spcPts val="7200"/>
              </a:lnSpc>
              <a:buNone/>
              <a:tabLst>
                <a:tab algn="l" pos="0"/>
              </a:tabLst>
            </a:pPr>
            <a:r>
              <a:rPr b="0" lang="en-US" sz="6000" spc="-1" strike="noStrike">
                <a:solidFill>
                  <a:srgbClr val="273384"/>
                </a:solidFill>
                <a:latin typeface="Eczar Bold"/>
              </a:rPr>
              <a:t>Common Causes of Pressure Loss in Water Tanks</a:t>
            </a:r>
            <a:endParaRPr b="0" lang="en-IN" sz="6000" spc="-1" strike="noStrike">
              <a:latin typeface="Arial"/>
            </a:endParaRPr>
          </a:p>
        </p:txBody>
      </p:sp>
      <p:sp>
        <p:nvSpPr>
          <p:cNvPr id="82" name="Freeform 9"/>
          <p:cNvSpPr/>
          <p:nvPr/>
        </p:nvSpPr>
        <p:spPr>
          <a:xfrm>
            <a:off x="-374400" y="-7108200"/>
            <a:ext cx="7401240" cy="8229240"/>
          </a:xfrm>
          <a:custGeom>
            <a:avLst/>
            <a:gdLst/>
            <a:ahLst/>
            <a:rect l="l" t="t" r="r" b="b"/>
            <a:pathLst>
              <a:path w="7401497" h="8229600">
                <a:moveTo>
                  <a:pt x="0" y="0"/>
                </a:moveTo>
                <a:lnTo>
                  <a:pt x="7401497" y="0"/>
                </a:lnTo>
                <a:lnTo>
                  <a:pt x="7401497" y="8229600"/>
                </a:lnTo>
                <a:lnTo>
                  <a:pt x="0" y="8229600"/>
                </a:lnTo>
                <a:lnTo>
                  <a:pt x="0" y="0"/>
                </a:lnTo>
                <a:close/>
              </a:path>
            </a:pathLst>
          </a:custGeom>
          <a:blipFill rotWithShape="0">
            <a:blip r:embed="rId1"/>
            <a:srcRect/>
            <a:stretch/>
          </a:blipFill>
          <a:ln w="0">
            <a:noFill/>
          </a:ln>
        </p:spPr>
        <p:style>
          <a:lnRef idx="0"/>
          <a:fillRef idx="0"/>
          <a:effectRef idx="0"/>
          <a:fontRef idx="minor"/>
        </p:style>
      </p:sp>
      <p:sp>
        <p:nvSpPr>
          <p:cNvPr id="83" name="Freeform 10"/>
          <p:cNvSpPr/>
          <p:nvPr/>
        </p:nvSpPr>
        <p:spPr>
          <a:xfrm>
            <a:off x="12967200" y="4573080"/>
            <a:ext cx="3358800" cy="4114440"/>
          </a:xfrm>
          <a:custGeom>
            <a:avLst/>
            <a:gdLst/>
            <a:ahLst/>
            <a:rect l="l" t="t" r="r" b="b"/>
            <a:pathLst>
              <a:path w="3359173" h="4114800">
                <a:moveTo>
                  <a:pt x="0" y="0"/>
                </a:moveTo>
                <a:lnTo>
                  <a:pt x="3359173" y="0"/>
                </a:lnTo>
                <a:lnTo>
                  <a:pt x="3359173" y="4114800"/>
                </a:lnTo>
                <a:lnTo>
                  <a:pt x="0" y="4114800"/>
                </a:lnTo>
                <a:lnTo>
                  <a:pt x="0" y="0"/>
                </a:lnTo>
                <a:close/>
              </a:path>
            </a:pathLst>
          </a:custGeom>
          <a:blipFill rotWithShape="0">
            <a:blip r:embed="rId2"/>
            <a:srcRect/>
            <a:stretch/>
          </a:blipFill>
          <a:ln w="0">
            <a:noFill/>
          </a:ln>
        </p:spPr>
        <p:style>
          <a:lnRef idx="0"/>
          <a:fillRef idx="0"/>
          <a:effectRef idx="0"/>
          <a:fontRef idx="minor"/>
        </p:style>
      </p:sp>
      <p:sp>
        <p:nvSpPr>
          <p:cNvPr id="84" name="TextBox 11"/>
          <p:cNvSpPr/>
          <p:nvPr/>
        </p:nvSpPr>
        <p:spPr>
          <a:xfrm>
            <a:off x="7080480" y="4989240"/>
            <a:ext cx="7322400" cy="863280"/>
          </a:xfrm>
          <a:prstGeom prst="rect">
            <a:avLst/>
          </a:prstGeom>
          <a:noFill/>
          <a:ln w="0">
            <a:noFill/>
          </a:ln>
        </p:spPr>
        <p:style>
          <a:lnRef idx="0"/>
          <a:fillRef idx="0"/>
          <a:effectRef idx="0"/>
          <a:fontRef idx="minor"/>
        </p:style>
        <p:txBody>
          <a:bodyPr lIns="0" rIns="0" tIns="0" bIns="0" anchor="t">
            <a:spAutoFit/>
          </a:bodyPr>
          <a:p>
            <a:pPr>
              <a:lnSpc>
                <a:spcPts val="6800"/>
              </a:lnSpc>
              <a:buNone/>
            </a:pPr>
            <a:r>
              <a:rPr b="0" lang="en-US" sz="3400" spc="-1" strike="noStrike">
                <a:solidFill>
                  <a:srgbClr val="273384"/>
                </a:solidFill>
                <a:latin typeface="Raleway"/>
              </a:rPr>
              <a:t>Insufficient Air Pressure</a:t>
            </a:r>
            <a:endParaRPr b="0" lang="en-IN" sz="3400" spc="-1" strike="noStrike">
              <a:latin typeface="Arial"/>
            </a:endParaRPr>
          </a:p>
        </p:txBody>
      </p:sp>
      <p:sp>
        <p:nvSpPr>
          <p:cNvPr id="85" name="TextBox 12"/>
          <p:cNvSpPr/>
          <p:nvPr/>
        </p:nvSpPr>
        <p:spPr>
          <a:xfrm>
            <a:off x="5778360" y="5142600"/>
            <a:ext cx="544680" cy="717480"/>
          </a:xfrm>
          <a:prstGeom prst="rect">
            <a:avLst/>
          </a:prstGeom>
          <a:noFill/>
          <a:ln w="0">
            <a:noFill/>
          </a:ln>
        </p:spPr>
        <p:style>
          <a:lnRef idx="0"/>
          <a:fillRef idx="0"/>
          <a:effectRef idx="0"/>
          <a:fontRef idx="minor"/>
        </p:style>
        <p:txBody>
          <a:bodyPr lIns="0" rIns="0" tIns="0" bIns="0" anchor="t">
            <a:spAutoFit/>
          </a:bodyPr>
          <a:p>
            <a:pPr algn="ctr">
              <a:lnSpc>
                <a:spcPts val="5652"/>
              </a:lnSpc>
              <a:buNone/>
            </a:pPr>
            <a:r>
              <a:rPr b="0" lang="en-US" sz="3600" spc="-1" strike="noStrike">
                <a:solidFill>
                  <a:srgbClr val="273384"/>
                </a:solidFill>
                <a:latin typeface="Raleway Bold"/>
              </a:rPr>
              <a:t>1</a:t>
            </a:r>
            <a:endParaRPr b="0" lang="en-IN" sz="3600" spc="-1" strike="noStrike">
              <a:latin typeface="Arial"/>
            </a:endParaRPr>
          </a:p>
        </p:txBody>
      </p:sp>
      <p:sp>
        <p:nvSpPr>
          <p:cNvPr id="86" name="TextBox 13"/>
          <p:cNvSpPr/>
          <p:nvPr/>
        </p:nvSpPr>
        <p:spPr>
          <a:xfrm>
            <a:off x="5778360" y="6422400"/>
            <a:ext cx="544680" cy="717480"/>
          </a:xfrm>
          <a:prstGeom prst="rect">
            <a:avLst/>
          </a:prstGeom>
          <a:noFill/>
          <a:ln w="0">
            <a:noFill/>
          </a:ln>
        </p:spPr>
        <p:style>
          <a:lnRef idx="0"/>
          <a:fillRef idx="0"/>
          <a:effectRef idx="0"/>
          <a:fontRef idx="minor"/>
        </p:style>
        <p:txBody>
          <a:bodyPr lIns="0" rIns="0" tIns="0" bIns="0" anchor="t">
            <a:spAutoFit/>
          </a:bodyPr>
          <a:p>
            <a:pPr algn="ctr">
              <a:lnSpc>
                <a:spcPts val="5652"/>
              </a:lnSpc>
              <a:buNone/>
              <a:tabLst>
                <a:tab algn="l" pos="0"/>
              </a:tabLst>
            </a:pPr>
            <a:r>
              <a:rPr b="0" lang="en-US" sz="3600" spc="-1" strike="noStrike">
                <a:solidFill>
                  <a:srgbClr val="273384"/>
                </a:solidFill>
                <a:latin typeface="Raleway Bold"/>
              </a:rPr>
              <a:t>2</a:t>
            </a:r>
            <a:endParaRPr b="0" lang="en-IN" sz="3600" spc="-1" strike="noStrike">
              <a:latin typeface="Arial"/>
            </a:endParaRPr>
          </a:p>
        </p:txBody>
      </p:sp>
      <p:sp>
        <p:nvSpPr>
          <p:cNvPr id="87" name="TextBox 14"/>
          <p:cNvSpPr/>
          <p:nvPr/>
        </p:nvSpPr>
        <p:spPr>
          <a:xfrm>
            <a:off x="5778360" y="7667640"/>
            <a:ext cx="544680" cy="717480"/>
          </a:xfrm>
          <a:prstGeom prst="rect">
            <a:avLst/>
          </a:prstGeom>
          <a:noFill/>
          <a:ln w="0">
            <a:noFill/>
          </a:ln>
        </p:spPr>
        <p:style>
          <a:lnRef idx="0"/>
          <a:fillRef idx="0"/>
          <a:effectRef idx="0"/>
          <a:fontRef idx="minor"/>
        </p:style>
        <p:txBody>
          <a:bodyPr lIns="0" rIns="0" tIns="0" bIns="0" anchor="t">
            <a:spAutoFit/>
          </a:bodyPr>
          <a:p>
            <a:pPr algn="ctr">
              <a:lnSpc>
                <a:spcPts val="5652"/>
              </a:lnSpc>
              <a:buNone/>
              <a:tabLst>
                <a:tab algn="l" pos="0"/>
              </a:tabLst>
            </a:pPr>
            <a:r>
              <a:rPr b="0" lang="en-US" sz="3600" spc="-1" strike="noStrike">
                <a:solidFill>
                  <a:srgbClr val="273384"/>
                </a:solidFill>
                <a:latin typeface="Raleway Bold"/>
              </a:rPr>
              <a:t>3</a:t>
            </a:r>
            <a:endParaRPr b="0" lang="en-IN" sz="3600" spc="-1" strike="noStrike">
              <a:latin typeface="Arial"/>
            </a:endParaRPr>
          </a:p>
        </p:txBody>
      </p:sp>
      <p:sp>
        <p:nvSpPr>
          <p:cNvPr id="88" name="TextBox 15"/>
          <p:cNvSpPr/>
          <p:nvPr/>
        </p:nvSpPr>
        <p:spPr>
          <a:xfrm>
            <a:off x="7080480" y="6322320"/>
            <a:ext cx="7322400" cy="863280"/>
          </a:xfrm>
          <a:prstGeom prst="rect">
            <a:avLst/>
          </a:prstGeom>
          <a:noFill/>
          <a:ln w="0">
            <a:noFill/>
          </a:ln>
        </p:spPr>
        <p:style>
          <a:lnRef idx="0"/>
          <a:fillRef idx="0"/>
          <a:effectRef idx="0"/>
          <a:fontRef idx="minor"/>
        </p:style>
        <p:txBody>
          <a:bodyPr lIns="0" rIns="0" tIns="0" bIns="0" anchor="t">
            <a:spAutoFit/>
          </a:bodyPr>
          <a:p>
            <a:pPr>
              <a:lnSpc>
                <a:spcPts val="6800"/>
              </a:lnSpc>
              <a:buNone/>
            </a:pPr>
            <a:r>
              <a:rPr b="0" lang="en-US" sz="3400" spc="-1" strike="noStrike">
                <a:solidFill>
                  <a:srgbClr val="273384"/>
                </a:solidFill>
                <a:latin typeface="Raleway"/>
              </a:rPr>
              <a:t>Waterlogged Tank</a:t>
            </a:r>
            <a:endParaRPr b="0" lang="en-IN" sz="3400" spc="-1" strike="noStrike">
              <a:latin typeface="Arial"/>
            </a:endParaRPr>
          </a:p>
        </p:txBody>
      </p:sp>
      <p:sp>
        <p:nvSpPr>
          <p:cNvPr id="89" name="TextBox 16"/>
          <p:cNvSpPr/>
          <p:nvPr/>
        </p:nvSpPr>
        <p:spPr>
          <a:xfrm>
            <a:off x="7080480" y="7646040"/>
            <a:ext cx="7322400" cy="863280"/>
          </a:xfrm>
          <a:prstGeom prst="rect">
            <a:avLst/>
          </a:prstGeom>
          <a:noFill/>
          <a:ln w="0">
            <a:noFill/>
          </a:ln>
        </p:spPr>
        <p:style>
          <a:lnRef idx="0"/>
          <a:fillRef idx="0"/>
          <a:effectRef idx="0"/>
          <a:fontRef idx="minor"/>
        </p:style>
        <p:txBody>
          <a:bodyPr lIns="0" rIns="0" tIns="0" bIns="0" anchor="t">
            <a:spAutoFit/>
          </a:bodyPr>
          <a:p>
            <a:pPr>
              <a:lnSpc>
                <a:spcPts val="6800"/>
              </a:lnSpc>
              <a:buNone/>
            </a:pPr>
            <a:r>
              <a:rPr b="0" lang="en-US" sz="3400" spc="-1" strike="noStrike">
                <a:solidFill>
                  <a:srgbClr val="273384"/>
                </a:solidFill>
                <a:latin typeface="Raleway"/>
              </a:rPr>
              <a:t>Leaks in the System</a:t>
            </a:r>
            <a:endParaRPr b="0" lang="en-IN" sz="3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efaff"/>
        </a:solidFill>
      </p:bgPr>
    </p:bg>
    <p:spTree>
      <p:nvGrpSpPr>
        <p:cNvPr id="1" name=""/>
        <p:cNvGrpSpPr/>
        <p:nvPr/>
      </p:nvGrpSpPr>
      <p:grpSpPr>
        <a:xfrm>
          <a:off x="0" y="0"/>
          <a:ext cx="0" cy="0"/>
          <a:chOff x="0" y="0"/>
          <a:chExt cx="0" cy="0"/>
        </a:xfrm>
      </p:grpSpPr>
      <p:sp>
        <p:nvSpPr>
          <p:cNvPr id="90" name="TextBox 2"/>
          <p:cNvSpPr/>
          <p:nvPr/>
        </p:nvSpPr>
        <p:spPr>
          <a:xfrm>
            <a:off x="1063440" y="1913040"/>
            <a:ext cx="17224200" cy="914040"/>
          </a:xfrm>
          <a:prstGeom prst="rect">
            <a:avLst/>
          </a:prstGeom>
          <a:noFill/>
          <a:ln w="0">
            <a:noFill/>
          </a:ln>
        </p:spPr>
        <p:style>
          <a:lnRef idx="0"/>
          <a:fillRef idx="0"/>
          <a:effectRef idx="0"/>
          <a:fontRef idx="minor"/>
        </p:style>
        <p:txBody>
          <a:bodyPr lIns="0" rIns="0" tIns="0" bIns="0" anchor="t">
            <a:spAutoFit/>
          </a:bodyPr>
          <a:p>
            <a:pPr>
              <a:lnSpc>
                <a:spcPts val="7200"/>
              </a:lnSpc>
              <a:buNone/>
              <a:tabLst>
                <a:tab algn="l" pos="0"/>
              </a:tabLst>
            </a:pPr>
            <a:r>
              <a:rPr b="0" lang="en-US" sz="6000" spc="-1" strike="noStrike">
                <a:solidFill>
                  <a:srgbClr val="273384"/>
                </a:solidFill>
                <a:latin typeface="Eczar Bold"/>
              </a:rPr>
              <a:t>Insufficient Air Pressure:</a:t>
            </a:r>
            <a:endParaRPr b="0" lang="en-IN" sz="6000" spc="-1" strike="noStrike">
              <a:latin typeface="Arial"/>
            </a:endParaRPr>
          </a:p>
        </p:txBody>
      </p:sp>
      <p:sp>
        <p:nvSpPr>
          <p:cNvPr id="91" name="TextBox 3"/>
          <p:cNvSpPr/>
          <p:nvPr/>
        </p:nvSpPr>
        <p:spPr>
          <a:xfrm>
            <a:off x="1028880" y="3653640"/>
            <a:ext cx="14910120" cy="3092760"/>
          </a:xfrm>
          <a:prstGeom prst="rect">
            <a:avLst/>
          </a:prstGeom>
          <a:noFill/>
          <a:ln w="0">
            <a:noFill/>
          </a:ln>
        </p:spPr>
        <p:style>
          <a:lnRef idx="0"/>
          <a:fillRef idx="0"/>
          <a:effectRef idx="0"/>
          <a:fontRef idx="minor"/>
        </p:style>
        <p:txBody>
          <a:bodyPr lIns="0" rIns="0" tIns="0" bIns="0" anchor="t">
            <a:spAutoFit/>
          </a:bodyPr>
          <a:p>
            <a:pPr algn="just">
              <a:lnSpc>
                <a:spcPts val="4059"/>
              </a:lnSpc>
              <a:buNone/>
            </a:pPr>
            <a:r>
              <a:rPr b="0" lang="en-US" sz="2900" spc="-1" strike="noStrike">
                <a:solidFill>
                  <a:srgbClr val="273384"/>
                </a:solidFill>
                <a:latin typeface="Raleway"/>
              </a:rPr>
              <a:t>As the pump fills the tank with water, the air inside the chamber is compressed, creating the pressure that forces the water through the pipes and out of your faucets. The air chamber may lose the desired pressure as air slowly dissolves into the water. A malfunctioning air valve or a diaphragm/bladder that is damaged is to blame. The air pressure inside the tank must be frequently checked as part of the troubleshooting process.</a:t>
            </a:r>
            <a:endParaRPr b="0" lang="en-IN" sz="2900" spc="-1" strike="noStrike">
              <a:latin typeface="Arial"/>
            </a:endParaRPr>
          </a:p>
        </p:txBody>
      </p:sp>
      <p:sp>
        <p:nvSpPr>
          <p:cNvPr id="92" name="Freeform 4"/>
          <p:cNvSpPr/>
          <p:nvPr/>
        </p:nvSpPr>
        <p:spPr>
          <a:xfrm>
            <a:off x="-723960" y="4846680"/>
            <a:ext cx="6512760" cy="7241400"/>
          </a:xfrm>
          <a:custGeom>
            <a:avLst/>
            <a:gdLst/>
            <a:ahLst/>
            <a:rect l="l" t="t" r="r" b="b"/>
            <a:pathLst>
              <a:path w="6513205" h="7241923">
                <a:moveTo>
                  <a:pt x="0" y="0"/>
                </a:moveTo>
                <a:lnTo>
                  <a:pt x="6513204" y="0"/>
                </a:lnTo>
                <a:lnTo>
                  <a:pt x="6513204" y="7241923"/>
                </a:lnTo>
                <a:lnTo>
                  <a:pt x="0" y="7241923"/>
                </a:lnTo>
                <a:lnTo>
                  <a:pt x="0" y="0"/>
                </a:lnTo>
                <a:close/>
              </a:path>
            </a:pathLst>
          </a:custGeom>
          <a:blipFill rotWithShape="0">
            <a:blip r:embed="rId1"/>
            <a:srcRect/>
            <a:stretch/>
          </a:blipFill>
          <a:ln w="0">
            <a:noFill/>
          </a:ln>
        </p:spPr>
        <p:style>
          <a:lnRef idx="0"/>
          <a:fillRef idx="0"/>
          <a:effectRef idx="0"/>
          <a:fontRef idx="minor"/>
        </p:style>
      </p:sp>
      <p:sp>
        <p:nvSpPr>
          <p:cNvPr id="93" name="Freeform 5"/>
          <p:cNvSpPr/>
          <p:nvPr/>
        </p:nvSpPr>
        <p:spPr>
          <a:xfrm>
            <a:off x="5164200" y="-3149280"/>
            <a:ext cx="5572800" cy="6196320"/>
          </a:xfrm>
          <a:custGeom>
            <a:avLst/>
            <a:gdLst/>
            <a:ahLst/>
            <a:rect l="l" t="t" r="r" b="b"/>
            <a:pathLst>
              <a:path w="5573082" h="6196616">
                <a:moveTo>
                  <a:pt x="0" y="0"/>
                </a:moveTo>
                <a:lnTo>
                  <a:pt x="5573081" y="0"/>
                </a:lnTo>
                <a:lnTo>
                  <a:pt x="5573081" y="6196616"/>
                </a:lnTo>
                <a:lnTo>
                  <a:pt x="0" y="6196616"/>
                </a:lnTo>
                <a:lnTo>
                  <a:pt x="0" y="0"/>
                </a:lnTo>
                <a:close/>
              </a:path>
            </a:pathLst>
          </a:custGeom>
          <a:blipFill rotWithShape="0">
            <a:blip r:embed="rId2"/>
            <a:srcRect/>
            <a:stretch/>
          </a:blipFill>
          <a:ln w="0">
            <a:noFill/>
          </a:ln>
        </p:spPr>
        <p:style>
          <a:lnRef idx="0"/>
          <a:fillRef idx="0"/>
          <a:effectRef idx="0"/>
          <a:fontRef idx="minor"/>
        </p:style>
      </p:sp>
      <p:sp>
        <p:nvSpPr>
          <p:cNvPr id="94" name="Freeform 6"/>
          <p:cNvSpPr/>
          <p:nvPr/>
        </p:nvSpPr>
        <p:spPr>
          <a:xfrm>
            <a:off x="10737360" y="6159960"/>
            <a:ext cx="5572800" cy="6196320"/>
          </a:xfrm>
          <a:custGeom>
            <a:avLst/>
            <a:gdLst/>
            <a:ahLst/>
            <a:rect l="l" t="t" r="r" b="b"/>
            <a:pathLst>
              <a:path w="5573082" h="6196616">
                <a:moveTo>
                  <a:pt x="0" y="0"/>
                </a:moveTo>
                <a:lnTo>
                  <a:pt x="5573082" y="0"/>
                </a:lnTo>
                <a:lnTo>
                  <a:pt x="5573082" y="6196616"/>
                </a:lnTo>
                <a:lnTo>
                  <a:pt x="0" y="6196616"/>
                </a:lnTo>
                <a:lnTo>
                  <a:pt x="0" y="0"/>
                </a:lnTo>
                <a:close/>
              </a:path>
            </a:pathLst>
          </a:custGeom>
          <a:blipFill rotWithShape="0">
            <a:blip r:embed="rId3"/>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efaff"/>
        </a:solidFill>
      </p:bgPr>
    </p:bg>
    <p:spTree>
      <p:nvGrpSpPr>
        <p:cNvPr id="1" name=""/>
        <p:cNvGrpSpPr/>
        <p:nvPr/>
      </p:nvGrpSpPr>
      <p:grpSpPr>
        <a:xfrm>
          <a:off x="0" y="0"/>
          <a:ext cx="0" cy="0"/>
          <a:chOff x="0" y="0"/>
          <a:chExt cx="0" cy="0"/>
        </a:xfrm>
      </p:grpSpPr>
      <p:sp>
        <p:nvSpPr>
          <p:cNvPr id="95" name="Freeform 2"/>
          <p:cNvSpPr/>
          <p:nvPr/>
        </p:nvSpPr>
        <p:spPr>
          <a:xfrm rot="3405600">
            <a:off x="3186720" y="-5795640"/>
            <a:ext cx="7644960" cy="8500320"/>
          </a:xfrm>
          <a:custGeom>
            <a:avLst/>
            <a:gdLst/>
            <a:ahLst/>
            <a:rect l="l" t="t" r="r" b="b"/>
            <a:pathLst>
              <a:path w="7645315" h="8500698">
                <a:moveTo>
                  <a:pt x="0" y="0"/>
                </a:moveTo>
                <a:lnTo>
                  <a:pt x="7645315" y="0"/>
                </a:lnTo>
                <a:lnTo>
                  <a:pt x="7645315" y="8500698"/>
                </a:lnTo>
                <a:lnTo>
                  <a:pt x="0" y="8500698"/>
                </a:lnTo>
                <a:lnTo>
                  <a:pt x="0" y="0"/>
                </a:lnTo>
                <a:close/>
              </a:path>
            </a:pathLst>
          </a:custGeom>
          <a:blipFill rotWithShape="0">
            <a:blip r:embed="rId1"/>
            <a:srcRect/>
            <a:stretch/>
          </a:blipFill>
          <a:ln w="0">
            <a:noFill/>
          </a:ln>
        </p:spPr>
        <p:style>
          <a:lnRef idx="0"/>
          <a:fillRef idx="0"/>
          <a:effectRef idx="0"/>
          <a:fontRef idx="minor"/>
        </p:style>
      </p:sp>
      <p:sp>
        <p:nvSpPr>
          <p:cNvPr id="96" name="Freeform 3"/>
          <p:cNvSpPr/>
          <p:nvPr/>
        </p:nvSpPr>
        <p:spPr>
          <a:xfrm>
            <a:off x="12431520" y="4360680"/>
            <a:ext cx="4155120" cy="3615120"/>
          </a:xfrm>
          <a:custGeom>
            <a:avLst/>
            <a:gdLst/>
            <a:ahLst/>
            <a:rect l="l" t="t" r="r" b="b"/>
            <a:pathLst>
              <a:path w="4155528" h="3615309">
                <a:moveTo>
                  <a:pt x="0" y="0"/>
                </a:moveTo>
                <a:lnTo>
                  <a:pt x="4155527" y="0"/>
                </a:lnTo>
                <a:lnTo>
                  <a:pt x="4155527" y="3615309"/>
                </a:lnTo>
                <a:lnTo>
                  <a:pt x="0" y="3615309"/>
                </a:lnTo>
                <a:lnTo>
                  <a:pt x="0" y="0"/>
                </a:lnTo>
                <a:close/>
              </a:path>
            </a:pathLst>
          </a:custGeom>
          <a:blipFill rotWithShape="0">
            <a:blip r:embed="rId2"/>
            <a:srcRect/>
            <a:stretch/>
          </a:blipFill>
          <a:ln w="0">
            <a:noFill/>
          </a:ln>
        </p:spPr>
        <p:style>
          <a:lnRef idx="0"/>
          <a:fillRef idx="0"/>
          <a:effectRef idx="0"/>
          <a:fontRef idx="minor"/>
        </p:style>
      </p:sp>
      <p:sp>
        <p:nvSpPr>
          <p:cNvPr id="97" name="TextBox 4"/>
          <p:cNvSpPr/>
          <p:nvPr/>
        </p:nvSpPr>
        <p:spPr>
          <a:xfrm>
            <a:off x="1459800" y="2497320"/>
            <a:ext cx="17669160" cy="914040"/>
          </a:xfrm>
          <a:prstGeom prst="rect">
            <a:avLst/>
          </a:prstGeom>
          <a:noFill/>
          <a:ln w="0">
            <a:noFill/>
          </a:ln>
        </p:spPr>
        <p:style>
          <a:lnRef idx="0"/>
          <a:fillRef idx="0"/>
          <a:effectRef idx="0"/>
          <a:fontRef idx="minor"/>
        </p:style>
        <p:txBody>
          <a:bodyPr lIns="0" rIns="0" tIns="0" bIns="0" anchor="t">
            <a:spAutoFit/>
          </a:bodyPr>
          <a:p>
            <a:pPr>
              <a:lnSpc>
                <a:spcPts val="7200"/>
              </a:lnSpc>
              <a:buNone/>
              <a:tabLst>
                <a:tab algn="l" pos="0"/>
              </a:tabLst>
            </a:pPr>
            <a:r>
              <a:rPr b="0" lang="en-US" sz="6000" spc="-1" strike="noStrike">
                <a:solidFill>
                  <a:srgbClr val="273384"/>
                </a:solidFill>
                <a:latin typeface="Eczar Bold"/>
              </a:rPr>
              <a:t>Waterlogged Tank:</a:t>
            </a:r>
            <a:endParaRPr b="0" lang="en-IN" sz="6000" spc="-1" strike="noStrike">
              <a:latin typeface="Arial"/>
            </a:endParaRPr>
          </a:p>
        </p:txBody>
      </p:sp>
      <p:sp>
        <p:nvSpPr>
          <p:cNvPr id="98" name="TextBox 5"/>
          <p:cNvSpPr/>
          <p:nvPr/>
        </p:nvSpPr>
        <p:spPr>
          <a:xfrm>
            <a:off x="1498320" y="4293720"/>
            <a:ext cx="8338680" cy="4639320"/>
          </a:xfrm>
          <a:prstGeom prst="rect">
            <a:avLst/>
          </a:prstGeom>
          <a:noFill/>
          <a:ln w="0">
            <a:noFill/>
          </a:ln>
        </p:spPr>
        <p:style>
          <a:lnRef idx="0"/>
          <a:fillRef idx="0"/>
          <a:effectRef idx="0"/>
          <a:fontRef idx="minor"/>
        </p:style>
        <p:txBody>
          <a:bodyPr lIns="0" rIns="0" tIns="0" bIns="0" anchor="t">
            <a:spAutoFit/>
          </a:bodyPr>
          <a:p>
            <a:pPr algn="just">
              <a:lnSpc>
                <a:spcPts val="4059"/>
              </a:lnSpc>
              <a:buNone/>
            </a:pPr>
            <a:r>
              <a:rPr b="0" lang="en-US" sz="2900" spc="-1" strike="noStrike">
                <a:solidFill>
                  <a:srgbClr val="273384"/>
                </a:solidFill>
                <a:latin typeface="Raleway"/>
              </a:rPr>
              <a:t>when water instead of air fills the tank's air chamber, which can happen if the tank's diaphragm or bladder is damaged and allows water to enter the section. It makes tanks soggy. A proper diagnosis and replacement can be ensured by consulting experts knowledgeable in </a:t>
            </a:r>
            <a:r>
              <a:rPr b="0" lang="en-US" sz="2900" spc="-1" strike="noStrike" u="sng">
                <a:solidFill>
                  <a:srgbClr val="0000ff"/>
                </a:solidFill>
                <a:uFillTx/>
                <a:latin typeface="Raleway Bold"/>
                <a:hlinkClick r:id="rId3"/>
              </a:rPr>
              <a:t>Fallon, NV, water well pumps</a:t>
            </a:r>
            <a:r>
              <a:rPr b="0" lang="en-US" sz="2900" spc="-1" strike="noStrike">
                <a:solidFill>
                  <a:srgbClr val="273384"/>
                </a:solidFill>
                <a:latin typeface="Raleway"/>
              </a:rPr>
              <a:t>, preventing further problems.</a:t>
            </a:r>
            <a:endParaRPr b="0" lang="en-IN" sz="29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efaff"/>
        </a:solidFill>
      </p:bgPr>
    </p:bg>
    <p:spTree>
      <p:nvGrpSpPr>
        <p:cNvPr id="1" name=""/>
        <p:cNvGrpSpPr/>
        <p:nvPr/>
      </p:nvGrpSpPr>
      <p:grpSpPr>
        <a:xfrm>
          <a:off x="0" y="0"/>
          <a:ext cx="0" cy="0"/>
          <a:chOff x="0" y="0"/>
          <a:chExt cx="0" cy="0"/>
        </a:xfrm>
      </p:grpSpPr>
      <p:sp>
        <p:nvSpPr>
          <p:cNvPr id="99" name="TextBox 2"/>
          <p:cNvSpPr/>
          <p:nvPr/>
        </p:nvSpPr>
        <p:spPr>
          <a:xfrm>
            <a:off x="1937520" y="2590200"/>
            <a:ext cx="14508720" cy="914040"/>
          </a:xfrm>
          <a:prstGeom prst="rect">
            <a:avLst/>
          </a:prstGeom>
          <a:noFill/>
          <a:ln w="0">
            <a:noFill/>
          </a:ln>
        </p:spPr>
        <p:style>
          <a:lnRef idx="0"/>
          <a:fillRef idx="0"/>
          <a:effectRef idx="0"/>
          <a:fontRef idx="minor"/>
        </p:style>
        <p:txBody>
          <a:bodyPr lIns="0" rIns="0" tIns="0" bIns="0" anchor="t">
            <a:spAutoFit/>
          </a:bodyPr>
          <a:p>
            <a:pPr>
              <a:lnSpc>
                <a:spcPts val="7200"/>
              </a:lnSpc>
              <a:buNone/>
              <a:tabLst>
                <a:tab algn="l" pos="0"/>
              </a:tabLst>
            </a:pPr>
            <a:r>
              <a:rPr b="0" lang="en-US" sz="6000" spc="-1" strike="noStrike">
                <a:solidFill>
                  <a:srgbClr val="273384"/>
                </a:solidFill>
                <a:latin typeface="Eczar Bold"/>
              </a:rPr>
              <a:t>Leaks in the System:</a:t>
            </a:r>
            <a:endParaRPr b="0" lang="en-IN" sz="6000" spc="-1" strike="noStrike">
              <a:latin typeface="Arial"/>
            </a:endParaRPr>
          </a:p>
        </p:txBody>
      </p:sp>
      <p:sp>
        <p:nvSpPr>
          <p:cNvPr id="100" name="TextBox 3"/>
          <p:cNvSpPr/>
          <p:nvPr/>
        </p:nvSpPr>
        <p:spPr>
          <a:xfrm>
            <a:off x="1928160" y="4554000"/>
            <a:ext cx="10091520" cy="4123800"/>
          </a:xfrm>
          <a:prstGeom prst="rect">
            <a:avLst/>
          </a:prstGeom>
          <a:noFill/>
          <a:ln w="0">
            <a:noFill/>
          </a:ln>
        </p:spPr>
        <p:style>
          <a:lnRef idx="0"/>
          <a:fillRef idx="0"/>
          <a:effectRef idx="0"/>
          <a:fontRef idx="minor"/>
        </p:style>
        <p:txBody>
          <a:bodyPr lIns="0" rIns="0" tIns="0" bIns="0" anchor="t">
            <a:spAutoFit/>
          </a:bodyPr>
          <a:p>
            <a:pPr>
              <a:lnSpc>
                <a:spcPts val="4059"/>
              </a:lnSpc>
              <a:buNone/>
            </a:pPr>
            <a:r>
              <a:rPr b="0" lang="en-US" sz="2900" spc="-1" strike="noStrike">
                <a:solidFill>
                  <a:srgbClr val="273384"/>
                </a:solidFill>
                <a:latin typeface="Raleway"/>
              </a:rPr>
              <a:t>Pressure loss can occur over time as a result of minor leaks in fittings, valves, or pipelines. Both the supply line and the distribution line in your home may experience these leaks. A professional plumber should be consulted if the leaks are not obvious or easily accessible in order to complete a comprehensive investigation and any required repairs.</a:t>
            </a:r>
            <a:endParaRPr b="0" lang="en-IN" sz="2900" spc="-1" strike="noStrike">
              <a:latin typeface="Arial"/>
            </a:endParaRPr>
          </a:p>
        </p:txBody>
      </p:sp>
      <p:sp>
        <p:nvSpPr>
          <p:cNvPr id="101" name="Freeform 4"/>
          <p:cNvSpPr/>
          <p:nvPr/>
        </p:nvSpPr>
        <p:spPr>
          <a:xfrm>
            <a:off x="-3772080" y="2827440"/>
            <a:ext cx="6512760" cy="7241400"/>
          </a:xfrm>
          <a:custGeom>
            <a:avLst/>
            <a:gdLst/>
            <a:ahLst/>
            <a:rect l="l" t="t" r="r" b="b"/>
            <a:pathLst>
              <a:path w="6513205" h="7241923">
                <a:moveTo>
                  <a:pt x="0" y="0"/>
                </a:moveTo>
                <a:lnTo>
                  <a:pt x="6513204" y="0"/>
                </a:lnTo>
                <a:lnTo>
                  <a:pt x="6513204" y="7241923"/>
                </a:lnTo>
                <a:lnTo>
                  <a:pt x="0" y="7241923"/>
                </a:lnTo>
                <a:lnTo>
                  <a:pt x="0" y="0"/>
                </a:lnTo>
                <a:close/>
              </a:path>
            </a:pathLst>
          </a:custGeom>
          <a:blipFill rotWithShape="0">
            <a:blip r:embed="rId1"/>
            <a:srcRect/>
            <a:stretch/>
          </a:blipFill>
          <a:ln w="0">
            <a:noFill/>
          </a:ln>
        </p:spPr>
        <p:style>
          <a:lnRef idx="0"/>
          <a:fillRef idx="0"/>
          <a:effectRef idx="0"/>
          <a:fontRef idx="minor"/>
        </p:style>
      </p:sp>
      <p:sp>
        <p:nvSpPr>
          <p:cNvPr id="102" name="Freeform 5"/>
          <p:cNvSpPr/>
          <p:nvPr/>
        </p:nvSpPr>
        <p:spPr>
          <a:xfrm>
            <a:off x="5164200" y="-3149280"/>
            <a:ext cx="5572800" cy="6196320"/>
          </a:xfrm>
          <a:custGeom>
            <a:avLst/>
            <a:gdLst/>
            <a:ahLst/>
            <a:rect l="l" t="t" r="r" b="b"/>
            <a:pathLst>
              <a:path w="5573082" h="6196616">
                <a:moveTo>
                  <a:pt x="0" y="0"/>
                </a:moveTo>
                <a:lnTo>
                  <a:pt x="5573081" y="0"/>
                </a:lnTo>
                <a:lnTo>
                  <a:pt x="5573081" y="6196616"/>
                </a:lnTo>
                <a:lnTo>
                  <a:pt x="0" y="6196616"/>
                </a:lnTo>
                <a:lnTo>
                  <a:pt x="0" y="0"/>
                </a:lnTo>
                <a:close/>
              </a:path>
            </a:pathLst>
          </a:custGeom>
          <a:blipFill rotWithShape="0">
            <a:blip r:embed="rId2"/>
            <a:srcRect/>
            <a:stretch/>
          </a:blipFill>
          <a:ln w="0">
            <a:noFill/>
          </a:ln>
        </p:spPr>
        <p:style>
          <a:lnRef idx="0"/>
          <a:fillRef idx="0"/>
          <a:effectRef idx="0"/>
          <a:fontRef idx="minor"/>
        </p:style>
      </p:sp>
      <p:sp>
        <p:nvSpPr>
          <p:cNvPr id="103" name="Freeform 6"/>
          <p:cNvSpPr/>
          <p:nvPr/>
        </p:nvSpPr>
        <p:spPr>
          <a:xfrm>
            <a:off x="14581080" y="7531560"/>
            <a:ext cx="5572800" cy="6196320"/>
          </a:xfrm>
          <a:custGeom>
            <a:avLst/>
            <a:gdLst/>
            <a:ahLst/>
            <a:rect l="l" t="t" r="r" b="b"/>
            <a:pathLst>
              <a:path w="5573082" h="6196616">
                <a:moveTo>
                  <a:pt x="0" y="0"/>
                </a:moveTo>
                <a:lnTo>
                  <a:pt x="5573082" y="0"/>
                </a:lnTo>
                <a:lnTo>
                  <a:pt x="5573082" y="6196616"/>
                </a:lnTo>
                <a:lnTo>
                  <a:pt x="0" y="6196616"/>
                </a:lnTo>
                <a:lnTo>
                  <a:pt x="0" y="0"/>
                </a:lnTo>
                <a:close/>
              </a:path>
            </a:pathLst>
          </a:custGeom>
          <a:blipFill rotWithShape="0">
            <a:blip r:embed="rId3"/>
            <a:srcRect/>
            <a:stretch/>
          </a:blipFill>
          <a:ln w="0">
            <a:noFill/>
          </a:ln>
        </p:spPr>
        <p:style>
          <a:lnRef idx="0"/>
          <a:fillRef idx="0"/>
          <a:effectRef idx="0"/>
          <a:fontRef idx="minor"/>
        </p:style>
      </p:sp>
      <p:sp>
        <p:nvSpPr>
          <p:cNvPr id="104" name="Freeform 7"/>
          <p:cNvSpPr/>
          <p:nvPr/>
        </p:nvSpPr>
        <p:spPr>
          <a:xfrm>
            <a:off x="13029480" y="3314160"/>
            <a:ext cx="4575960" cy="4575960"/>
          </a:xfrm>
          <a:custGeom>
            <a:avLst/>
            <a:gdLst/>
            <a:ahLst/>
            <a:rect l="l" t="t" r="r" b="b"/>
            <a:pathLst>
              <a:path w="4576200" h="4576200">
                <a:moveTo>
                  <a:pt x="0" y="0"/>
                </a:moveTo>
                <a:lnTo>
                  <a:pt x="4576201" y="0"/>
                </a:lnTo>
                <a:lnTo>
                  <a:pt x="4576201" y="4576201"/>
                </a:lnTo>
                <a:lnTo>
                  <a:pt x="0" y="4576201"/>
                </a:lnTo>
                <a:lnTo>
                  <a:pt x="0" y="0"/>
                </a:lnTo>
                <a:close/>
              </a:path>
            </a:pathLst>
          </a:custGeom>
          <a:blipFill rotWithShape="0">
            <a:blip r:embed="rId4"/>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efaff"/>
        </a:solidFill>
      </p:bgPr>
    </p:bg>
    <p:spTree>
      <p:nvGrpSpPr>
        <p:cNvPr id="1" name=""/>
        <p:cNvGrpSpPr/>
        <p:nvPr/>
      </p:nvGrpSpPr>
      <p:grpSpPr>
        <a:xfrm>
          <a:off x="0" y="0"/>
          <a:ext cx="0" cy="0"/>
          <a:chOff x="0" y="0"/>
          <a:chExt cx="0" cy="0"/>
        </a:xfrm>
      </p:grpSpPr>
      <p:sp>
        <p:nvSpPr>
          <p:cNvPr id="105" name="TextBox 2"/>
          <p:cNvSpPr/>
          <p:nvPr/>
        </p:nvSpPr>
        <p:spPr>
          <a:xfrm>
            <a:off x="3144960" y="3466440"/>
            <a:ext cx="12601800" cy="914040"/>
          </a:xfrm>
          <a:prstGeom prst="rect">
            <a:avLst/>
          </a:prstGeom>
          <a:noFill/>
          <a:ln w="0">
            <a:noFill/>
          </a:ln>
        </p:spPr>
        <p:style>
          <a:lnRef idx="0"/>
          <a:fillRef idx="0"/>
          <a:effectRef idx="0"/>
          <a:fontRef idx="minor"/>
        </p:style>
        <p:txBody>
          <a:bodyPr lIns="0" rIns="0" tIns="0" bIns="0" anchor="t">
            <a:spAutoFit/>
          </a:bodyPr>
          <a:p>
            <a:pPr algn="ctr">
              <a:lnSpc>
                <a:spcPts val="7200"/>
              </a:lnSpc>
              <a:buNone/>
              <a:tabLst>
                <a:tab algn="l" pos="0"/>
              </a:tabLst>
            </a:pPr>
            <a:r>
              <a:rPr b="0" lang="en-US" sz="6000" spc="-1" strike="noStrike">
                <a:solidFill>
                  <a:srgbClr val="273384"/>
                </a:solidFill>
                <a:latin typeface="Eczar Bold"/>
              </a:rPr>
              <a:t>Conclusion</a:t>
            </a:r>
            <a:endParaRPr b="0" lang="en-IN" sz="6000" spc="-1" strike="noStrike">
              <a:latin typeface="Arial"/>
            </a:endParaRPr>
          </a:p>
        </p:txBody>
      </p:sp>
      <p:sp>
        <p:nvSpPr>
          <p:cNvPr id="106" name="TextBox 3"/>
          <p:cNvSpPr/>
          <p:nvPr/>
        </p:nvSpPr>
        <p:spPr>
          <a:xfrm>
            <a:off x="2741040" y="5591520"/>
            <a:ext cx="13672800" cy="1546200"/>
          </a:xfrm>
          <a:prstGeom prst="rect">
            <a:avLst/>
          </a:prstGeom>
          <a:noFill/>
          <a:ln w="0">
            <a:noFill/>
          </a:ln>
        </p:spPr>
        <p:style>
          <a:lnRef idx="0"/>
          <a:fillRef idx="0"/>
          <a:effectRef idx="0"/>
          <a:fontRef idx="minor"/>
        </p:style>
        <p:txBody>
          <a:bodyPr lIns="0" rIns="0" tIns="0" bIns="0" anchor="t">
            <a:spAutoFit/>
          </a:bodyPr>
          <a:p>
            <a:pPr>
              <a:lnSpc>
                <a:spcPts val="4059"/>
              </a:lnSpc>
              <a:buNone/>
            </a:pPr>
            <a:r>
              <a:rPr b="0" lang="en-US" sz="2900" spc="-1" strike="noStrike">
                <a:solidFill>
                  <a:srgbClr val="273384"/>
                </a:solidFill>
                <a:latin typeface="Raleway"/>
              </a:rPr>
              <a:t>Remember, if you're unsure or if the problem persists, don't be afraid to seek help from professionals who are familiar with </a:t>
            </a:r>
            <a:r>
              <a:rPr b="0" lang="en-US" sz="2900" spc="-1" strike="noStrike" u="sng">
                <a:solidFill>
                  <a:srgbClr val="0000ff"/>
                </a:solidFill>
                <a:uFillTx/>
                <a:latin typeface="Raleway Bold"/>
                <a:hlinkClick r:id="rId1"/>
              </a:rPr>
              <a:t>water tank products</a:t>
            </a:r>
            <a:r>
              <a:rPr b="0" lang="en-US" sz="2900" spc="-1" strike="noStrike">
                <a:solidFill>
                  <a:srgbClr val="273384"/>
                </a:solidFill>
                <a:latin typeface="Raleway"/>
              </a:rPr>
              <a:t> and systems.</a:t>
            </a:r>
            <a:endParaRPr b="0" lang="en-IN" sz="2900" spc="-1" strike="noStrike">
              <a:latin typeface="Arial"/>
            </a:endParaRPr>
          </a:p>
        </p:txBody>
      </p:sp>
      <p:sp>
        <p:nvSpPr>
          <p:cNvPr id="107" name="Freeform 4"/>
          <p:cNvSpPr/>
          <p:nvPr/>
        </p:nvSpPr>
        <p:spPr>
          <a:xfrm>
            <a:off x="-3772080" y="2827440"/>
            <a:ext cx="6512760" cy="7241400"/>
          </a:xfrm>
          <a:custGeom>
            <a:avLst/>
            <a:gdLst/>
            <a:ahLst/>
            <a:rect l="l" t="t" r="r" b="b"/>
            <a:pathLst>
              <a:path w="6513205" h="7241923">
                <a:moveTo>
                  <a:pt x="0" y="0"/>
                </a:moveTo>
                <a:lnTo>
                  <a:pt x="6513204" y="0"/>
                </a:lnTo>
                <a:lnTo>
                  <a:pt x="6513204" y="7241923"/>
                </a:lnTo>
                <a:lnTo>
                  <a:pt x="0" y="7241923"/>
                </a:lnTo>
                <a:lnTo>
                  <a:pt x="0" y="0"/>
                </a:lnTo>
                <a:close/>
              </a:path>
            </a:pathLst>
          </a:custGeom>
          <a:blipFill rotWithShape="0">
            <a:blip r:embed="rId2"/>
            <a:srcRect/>
            <a:stretch/>
          </a:blipFill>
          <a:ln w="0">
            <a:noFill/>
          </a:ln>
        </p:spPr>
        <p:style>
          <a:lnRef idx="0"/>
          <a:fillRef idx="0"/>
          <a:effectRef idx="0"/>
          <a:fontRef idx="minor"/>
        </p:style>
      </p:sp>
      <p:sp>
        <p:nvSpPr>
          <p:cNvPr id="108" name="Freeform 5"/>
          <p:cNvSpPr/>
          <p:nvPr/>
        </p:nvSpPr>
        <p:spPr>
          <a:xfrm>
            <a:off x="5164200" y="-3149280"/>
            <a:ext cx="5572800" cy="6196320"/>
          </a:xfrm>
          <a:custGeom>
            <a:avLst/>
            <a:gdLst/>
            <a:ahLst/>
            <a:rect l="l" t="t" r="r" b="b"/>
            <a:pathLst>
              <a:path w="5573082" h="6196616">
                <a:moveTo>
                  <a:pt x="0" y="0"/>
                </a:moveTo>
                <a:lnTo>
                  <a:pt x="5573081" y="0"/>
                </a:lnTo>
                <a:lnTo>
                  <a:pt x="5573081" y="6196616"/>
                </a:lnTo>
                <a:lnTo>
                  <a:pt x="0" y="6196616"/>
                </a:lnTo>
                <a:lnTo>
                  <a:pt x="0" y="0"/>
                </a:lnTo>
                <a:close/>
              </a:path>
            </a:pathLst>
          </a:custGeom>
          <a:blipFill rotWithShape="0">
            <a:blip r:embed="rId3"/>
            <a:srcRect/>
            <a:stretch/>
          </a:blipFill>
          <a:ln w="0">
            <a:noFill/>
          </a:ln>
        </p:spPr>
        <p:style>
          <a:lnRef idx="0"/>
          <a:fillRef idx="0"/>
          <a:effectRef idx="0"/>
          <a:fontRef idx="minor"/>
        </p:style>
      </p:sp>
      <p:sp>
        <p:nvSpPr>
          <p:cNvPr id="109" name="Freeform 6"/>
          <p:cNvSpPr/>
          <p:nvPr/>
        </p:nvSpPr>
        <p:spPr>
          <a:xfrm>
            <a:off x="14581080" y="7531560"/>
            <a:ext cx="5572800" cy="6196320"/>
          </a:xfrm>
          <a:custGeom>
            <a:avLst/>
            <a:gdLst/>
            <a:ahLst/>
            <a:rect l="l" t="t" r="r" b="b"/>
            <a:pathLst>
              <a:path w="5573082" h="6196616">
                <a:moveTo>
                  <a:pt x="0" y="0"/>
                </a:moveTo>
                <a:lnTo>
                  <a:pt x="5573082" y="0"/>
                </a:lnTo>
                <a:lnTo>
                  <a:pt x="5573082" y="6196616"/>
                </a:lnTo>
                <a:lnTo>
                  <a:pt x="0" y="6196616"/>
                </a:lnTo>
                <a:lnTo>
                  <a:pt x="0" y="0"/>
                </a:lnTo>
                <a:close/>
              </a:path>
            </a:pathLst>
          </a:custGeom>
          <a:blipFill rotWithShape="0">
            <a:blip r:embed="rId4"/>
            <a:srcRect/>
            <a:stretch/>
          </a:blipFill>
          <a:ln w="0">
            <a:noFill/>
          </a:ln>
        </p:spPr>
        <p:style>
          <a:lnRef idx="0"/>
          <a:fillRef idx="0"/>
          <a:effectRef idx="0"/>
          <a:fontRef idx="minor"/>
        </p:style>
      </p:sp>
      <p:sp>
        <p:nvSpPr>
          <p:cNvPr id="110" name="Freeform 7"/>
          <p:cNvSpPr/>
          <p:nvPr/>
        </p:nvSpPr>
        <p:spPr>
          <a:xfrm>
            <a:off x="15031440" y="-573480"/>
            <a:ext cx="6512760" cy="7241400"/>
          </a:xfrm>
          <a:custGeom>
            <a:avLst/>
            <a:gdLst/>
            <a:ahLst/>
            <a:rect l="l" t="t" r="r" b="b"/>
            <a:pathLst>
              <a:path w="6513205" h="7241923">
                <a:moveTo>
                  <a:pt x="0" y="0"/>
                </a:moveTo>
                <a:lnTo>
                  <a:pt x="6513204" y="0"/>
                </a:lnTo>
                <a:lnTo>
                  <a:pt x="6513204" y="7241923"/>
                </a:lnTo>
                <a:lnTo>
                  <a:pt x="0" y="7241923"/>
                </a:lnTo>
                <a:lnTo>
                  <a:pt x="0" y="0"/>
                </a:lnTo>
                <a:close/>
              </a:path>
            </a:pathLst>
          </a:custGeom>
          <a:blipFill rotWithShape="0">
            <a:blip r:embed="rId5"/>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efaff"/>
        </a:solidFill>
      </p:bgPr>
    </p:bg>
    <p:spTree>
      <p:nvGrpSpPr>
        <p:cNvPr id="1" name=""/>
        <p:cNvGrpSpPr/>
        <p:nvPr/>
      </p:nvGrpSpPr>
      <p:grpSpPr>
        <a:xfrm>
          <a:off x="0" y="0"/>
          <a:ext cx="0" cy="0"/>
          <a:chOff x="0" y="0"/>
          <a:chExt cx="0" cy="0"/>
        </a:xfrm>
      </p:grpSpPr>
      <p:sp>
        <p:nvSpPr>
          <p:cNvPr id="111" name="Freeform 2"/>
          <p:cNvSpPr/>
          <p:nvPr/>
        </p:nvSpPr>
        <p:spPr>
          <a:xfrm rot="16613400">
            <a:off x="-2800800" y="3343680"/>
            <a:ext cx="5028840" cy="4114440"/>
          </a:xfrm>
          <a:custGeom>
            <a:avLst/>
            <a:gdLst/>
            <a:ahLst/>
            <a:rect l="l" t="t" r="r" b="b"/>
            <a:pathLst>
              <a:path w="5029200" h="4114800">
                <a:moveTo>
                  <a:pt x="0" y="0"/>
                </a:moveTo>
                <a:lnTo>
                  <a:pt x="5029200" y="0"/>
                </a:lnTo>
                <a:lnTo>
                  <a:pt x="5029200" y="4114800"/>
                </a:lnTo>
                <a:lnTo>
                  <a:pt x="0" y="4114800"/>
                </a:lnTo>
                <a:lnTo>
                  <a:pt x="0" y="0"/>
                </a:lnTo>
                <a:close/>
              </a:path>
            </a:pathLst>
          </a:custGeom>
          <a:blipFill rotWithShape="0">
            <a:blip r:embed="rId1"/>
            <a:srcRect/>
            <a:stretch/>
          </a:blipFill>
          <a:ln w="0">
            <a:noFill/>
          </a:ln>
        </p:spPr>
        <p:style>
          <a:lnRef idx="0"/>
          <a:fillRef idx="0"/>
          <a:effectRef idx="0"/>
          <a:fontRef idx="minor"/>
        </p:style>
      </p:sp>
      <p:sp>
        <p:nvSpPr>
          <p:cNvPr id="112" name="Freeform 3"/>
          <p:cNvSpPr/>
          <p:nvPr/>
        </p:nvSpPr>
        <p:spPr>
          <a:xfrm>
            <a:off x="10926720" y="-3752640"/>
            <a:ext cx="9152280" cy="8229240"/>
          </a:xfrm>
          <a:custGeom>
            <a:avLst/>
            <a:gdLst/>
            <a:ahLst/>
            <a:rect l="l" t="t" r="r" b="b"/>
            <a:pathLst>
              <a:path w="9152475" h="8229600">
                <a:moveTo>
                  <a:pt x="0" y="0"/>
                </a:moveTo>
                <a:lnTo>
                  <a:pt x="9152475" y="0"/>
                </a:lnTo>
                <a:lnTo>
                  <a:pt x="9152475" y="8229600"/>
                </a:lnTo>
                <a:lnTo>
                  <a:pt x="0" y="8229600"/>
                </a:lnTo>
                <a:lnTo>
                  <a:pt x="0" y="0"/>
                </a:lnTo>
                <a:close/>
              </a:path>
            </a:pathLst>
          </a:custGeom>
          <a:blipFill rotWithShape="0">
            <a:blip r:embed="rId2"/>
            <a:srcRect/>
            <a:stretch/>
          </a:blipFill>
          <a:ln w="0">
            <a:noFill/>
          </a:ln>
        </p:spPr>
        <p:style>
          <a:lnRef idx="0"/>
          <a:fillRef idx="0"/>
          <a:effectRef idx="0"/>
          <a:fontRef idx="minor"/>
        </p:style>
      </p:sp>
      <p:sp>
        <p:nvSpPr>
          <p:cNvPr id="113" name="Freeform 4"/>
          <p:cNvSpPr/>
          <p:nvPr/>
        </p:nvSpPr>
        <p:spPr>
          <a:xfrm rot="11261400">
            <a:off x="4568760" y="-5479560"/>
            <a:ext cx="9152280" cy="8229240"/>
          </a:xfrm>
          <a:custGeom>
            <a:avLst/>
            <a:gdLst/>
            <a:ahLst/>
            <a:rect l="l" t="t" r="r" b="b"/>
            <a:pathLst>
              <a:path w="9152475" h="8229600">
                <a:moveTo>
                  <a:pt x="0" y="0"/>
                </a:moveTo>
                <a:lnTo>
                  <a:pt x="9152475" y="0"/>
                </a:lnTo>
                <a:lnTo>
                  <a:pt x="9152475" y="8229600"/>
                </a:lnTo>
                <a:lnTo>
                  <a:pt x="0" y="8229600"/>
                </a:lnTo>
                <a:lnTo>
                  <a:pt x="0" y="0"/>
                </a:lnTo>
                <a:close/>
              </a:path>
            </a:pathLst>
          </a:custGeom>
          <a:blipFill rotWithShape="0">
            <a:blip r:embed="rId3"/>
            <a:srcRect/>
            <a:stretch/>
          </a:blipFill>
          <a:ln w="0">
            <a:noFill/>
          </a:ln>
        </p:spPr>
        <p:style>
          <a:lnRef idx="0"/>
          <a:fillRef idx="0"/>
          <a:effectRef idx="0"/>
          <a:fontRef idx="minor"/>
        </p:style>
      </p:sp>
      <p:sp>
        <p:nvSpPr>
          <p:cNvPr id="114" name="Freeform 5"/>
          <p:cNvSpPr/>
          <p:nvPr/>
        </p:nvSpPr>
        <p:spPr>
          <a:xfrm rot="9025200">
            <a:off x="-2679120" y="-4114800"/>
            <a:ext cx="9152280" cy="8229240"/>
          </a:xfrm>
          <a:custGeom>
            <a:avLst/>
            <a:gdLst/>
            <a:ahLst/>
            <a:rect l="l" t="t" r="r" b="b"/>
            <a:pathLst>
              <a:path w="9152475" h="8229600">
                <a:moveTo>
                  <a:pt x="0" y="0"/>
                </a:moveTo>
                <a:lnTo>
                  <a:pt x="9152474" y="0"/>
                </a:lnTo>
                <a:lnTo>
                  <a:pt x="9152474" y="8229600"/>
                </a:lnTo>
                <a:lnTo>
                  <a:pt x="0" y="8229600"/>
                </a:lnTo>
                <a:lnTo>
                  <a:pt x="0" y="0"/>
                </a:lnTo>
                <a:close/>
              </a:path>
            </a:pathLst>
          </a:custGeom>
          <a:blipFill rotWithShape="0">
            <a:blip r:embed="rId4"/>
            <a:srcRect/>
            <a:stretch/>
          </a:blipFill>
          <a:ln w="0">
            <a:noFill/>
          </a:ln>
        </p:spPr>
        <p:style>
          <a:lnRef idx="0"/>
          <a:fillRef idx="0"/>
          <a:effectRef idx="0"/>
          <a:fontRef idx="minor"/>
        </p:style>
      </p:sp>
      <p:sp>
        <p:nvSpPr>
          <p:cNvPr id="115" name="Freeform 6"/>
          <p:cNvSpPr/>
          <p:nvPr/>
        </p:nvSpPr>
        <p:spPr>
          <a:xfrm flipV="1" rot="15663000">
            <a:off x="16141320" y="3403080"/>
            <a:ext cx="5028840" cy="4114440"/>
          </a:xfrm>
          <a:custGeom>
            <a:avLst/>
            <a:gdLst/>
            <a:ahLst/>
            <a:rect l="l" t="t" r="r" b="b"/>
            <a:pathLst>
              <a:path w="5029200" h="4114800">
                <a:moveTo>
                  <a:pt x="0" y="4114800"/>
                </a:moveTo>
                <a:lnTo>
                  <a:pt x="5029200" y="4114800"/>
                </a:lnTo>
                <a:lnTo>
                  <a:pt x="5029200" y="0"/>
                </a:lnTo>
                <a:lnTo>
                  <a:pt x="0" y="0"/>
                </a:lnTo>
                <a:lnTo>
                  <a:pt x="0" y="4114800"/>
                </a:lnTo>
                <a:close/>
              </a:path>
            </a:pathLst>
          </a:custGeom>
          <a:blipFill rotWithShape="0">
            <a:blip r:embed="rId5"/>
            <a:srcRect/>
            <a:stretch/>
          </a:blipFill>
          <a:ln w="0">
            <a:noFill/>
          </a:ln>
        </p:spPr>
        <p:style>
          <a:lnRef idx="0"/>
          <a:fillRef idx="0"/>
          <a:effectRef idx="0"/>
          <a:fontRef idx="minor"/>
        </p:style>
      </p:sp>
      <p:sp>
        <p:nvSpPr>
          <p:cNvPr id="116" name="Freeform 7"/>
          <p:cNvSpPr/>
          <p:nvPr/>
        </p:nvSpPr>
        <p:spPr>
          <a:xfrm>
            <a:off x="8180640" y="-4904640"/>
            <a:ext cx="7401240" cy="8229240"/>
          </a:xfrm>
          <a:custGeom>
            <a:avLst/>
            <a:gdLst/>
            <a:ahLst/>
            <a:rect l="l" t="t" r="r" b="b"/>
            <a:pathLst>
              <a:path w="7401497" h="8229600">
                <a:moveTo>
                  <a:pt x="0" y="0"/>
                </a:moveTo>
                <a:lnTo>
                  <a:pt x="7401497" y="0"/>
                </a:lnTo>
                <a:lnTo>
                  <a:pt x="7401497" y="8229600"/>
                </a:lnTo>
                <a:lnTo>
                  <a:pt x="0" y="8229600"/>
                </a:lnTo>
                <a:lnTo>
                  <a:pt x="0" y="0"/>
                </a:lnTo>
                <a:close/>
              </a:path>
            </a:pathLst>
          </a:custGeom>
          <a:blipFill rotWithShape="0">
            <a:blip r:embed="rId6"/>
            <a:srcRect/>
            <a:stretch/>
          </a:blipFill>
          <a:ln w="0">
            <a:noFill/>
          </a:ln>
        </p:spPr>
        <p:style>
          <a:lnRef idx="0"/>
          <a:fillRef idx="0"/>
          <a:effectRef idx="0"/>
          <a:fontRef idx="minor"/>
        </p:style>
      </p:sp>
      <p:sp>
        <p:nvSpPr>
          <p:cNvPr id="117" name="Freeform 8"/>
          <p:cNvSpPr/>
          <p:nvPr/>
        </p:nvSpPr>
        <p:spPr>
          <a:xfrm>
            <a:off x="-2671920" y="-5018040"/>
            <a:ext cx="7401240" cy="8229240"/>
          </a:xfrm>
          <a:custGeom>
            <a:avLst/>
            <a:gdLst/>
            <a:ahLst/>
            <a:rect l="l" t="t" r="r" b="b"/>
            <a:pathLst>
              <a:path w="7401497" h="8229600">
                <a:moveTo>
                  <a:pt x="0" y="0"/>
                </a:moveTo>
                <a:lnTo>
                  <a:pt x="7401496" y="0"/>
                </a:lnTo>
                <a:lnTo>
                  <a:pt x="7401496" y="8229600"/>
                </a:lnTo>
                <a:lnTo>
                  <a:pt x="0" y="8229600"/>
                </a:lnTo>
                <a:lnTo>
                  <a:pt x="0" y="0"/>
                </a:lnTo>
                <a:close/>
              </a:path>
            </a:pathLst>
          </a:custGeom>
          <a:blipFill rotWithShape="0">
            <a:blip r:embed="rId7"/>
            <a:srcRect/>
            <a:stretch/>
          </a:blipFill>
          <a:ln w="0">
            <a:noFill/>
          </a:ln>
        </p:spPr>
        <p:style>
          <a:lnRef idx="0"/>
          <a:fillRef idx="0"/>
          <a:effectRef idx="0"/>
          <a:fontRef idx="minor"/>
        </p:style>
      </p:sp>
      <p:sp>
        <p:nvSpPr>
          <p:cNvPr id="118" name="Freeform 9"/>
          <p:cNvSpPr/>
          <p:nvPr/>
        </p:nvSpPr>
        <p:spPr>
          <a:xfrm rot="14887200">
            <a:off x="-990360" y="7259040"/>
            <a:ext cx="7401240" cy="8229240"/>
          </a:xfrm>
          <a:custGeom>
            <a:avLst/>
            <a:gdLst/>
            <a:ahLst/>
            <a:rect l="l" t="t" r="r" b="b"/>
            <a:pathLst>
              <a:path w="7401497" h="8229600">
                <a:moveTo>
                  <a:pt x="0" y="0"/>
                </a:moveTo>
                <a:lnTo>
                  <a:pt x="7401497" y="0"/>
                </a:lnTo>
                <a:lnTo>
                  <a:pt x="7401497" y="8229600"/>
                </a:lnTo>
                <a:lnTo>
                  <a:pt x="0" y="8229600"/>
                </a:lnTo>
                <a:lnTo>
                  <a:pt x="0" y="0"/>
                </a:lnTo>
                <a:close/>
              </a:path>
            </a:pathLst>
          </a:custGeom>
          <a:blipFill rotWithShape="0">
            <a:blip r:embed="rId8"/>
            <a:srcRect/>
            <a:stretch/>
          </a:blipFill>
          <a:ln w="0">
            <a:noFill/>
          </a:ln>
        </p:spPr>
        <p:style>
          <a:lnRef idx="0"/>
          <a:fillRef idx="0"/>
          <a:effectRef idx="0"/>
          <a:fontRef idx="minor"/>
        </p:style>
      </p:sp>
      <p:sp>
        <p:nvSpPr>
          <p:cNvPr id="119" name="Freeform 10"/>
          <p:cNvSpPr/>
          <p:nvPr/>
        </p:nvSpPr>
        <p:spPr>
          <a:xfrm rot="19753800">
            <a:off x="9995760" y="6172560"/>
            <a:ext cx="7401240" cy="8229240"/>
          </a:xfrm>
          <a:custGeom>
            <a:avLst/>
            <a:gdLst/>
            <a:ahLst/>
            <a:rect l="l" t="t" r="r" b="b"/>
            <a:pathLst>
              <a:path w="7401497" h="8229600">
                <a:moveTo>
                  <a:pt x="0" y="0"/>
                </a:moveTo>
                <a:lnTo>
                  <a:pt x="7401496" y="0"/>
                </a:lnTo>
                <a:lnTo>
                  <a:pt x="7401496" y="8229600"/>
                </a:lnTo>
                <a:lnTo>
                  <a:pt x="0" y="8229600"/>
                </a:lnTo>
                <a:lnTo>
                  <a:pt x="0" y="0"/>
                </a:lnTo>
                <a:close/>
              </a:path>
            </a:pathLst>
          </a:custGeom>
          <a:blipFill rotWithShape="0">
            <a:blip r:embed="rId9"/>
            <a:srcRect/>
            <a:stretch/>
          </a:blipFill>
          <a:ln w="0">
            <a:noFill/>
          </a:ln>
        </p:spPr>
        <p:style>
          <a:lnRef idx="0"/>
          <a:fillRef idx="0"/>
          <a:effectRef idx="0"/>
          <a:fontRef idx="minor"/>
        </p:style>
      </p:sp>
      <p:sp>
        <p:nvSpPr>
          <p:cNvPr id="120" name="TextBox 11"/>
          <p:cNvSpPr/>
          <p:nvPr/>
        </p:nvSpPr>
        <p:spPr>
          <a:xfrm>
            <a:off x="2724840" y="3245400"/>
            <a:ext cx="12837600" cy="2193120"/>
          </a:xfrm>
          <a:prstGeom prst="rect">
            <a:avLst/>
          </a:prstGeom>
          <a:noFill/>
          <a:ln w="0">
            <a:noFill/>
          </a:ln>
        </p:spPr>
        <p:style>
          <a:lnRef idx="0"/>
          <a:fillRef idx="0"/>
          <a:effectRef idx="0"/>
          <a:fontRef idx="minor"/>
        </p:style>
        <p:txBody>
          <a:bodyPr lIns="0" rIns="0" tIns="0" bIns="0" anchor="t">
            <a:spAutoFit/>
          </a:bodyPr>
          <a:p>
            <a:pPr algn="ctr">
              <a:lnSpc>
                <a:spcPts val="17271"/>
              </a:lnSpc>
              <a:buNone/>
            </a:pPr>
            <a:r>
              <a:rPr b="0" lang="hi-IN" sz="13600" spc="-1" strike="noStrike">
                <a:solidFill>
                  <a:srgbClr val="273384"/>
                </a:solidFill>
                <a:latin typeface="Calibri"/>
              </a:rPr>
              <a:t>﻿</a:t>
            </a:r>
            <a:r>
              <a:rPr b="0" lang="en-US" sz="13600" spc="-1" strike="noStrike">
                <a:solidFill>
                  <a:srgbClr val="273384"/>
                </a:solidFill>
                <a:latin typeface="Calibri"/>
                <a:ea typeface="Eczar Bold"/>
              </a:rPr>
              <a:t>THANK YOU</a:t>
            </a:r>
            <a:endParaRPr b="0" lang="en-IN" sz="13600" spc="-1" strike="noStrike">
              <a:latin typeface="Arial"/>
            </a:endParaRPr>
          </a:p>
        </p:txBody>
      </p:sp>
      <p:sp>
        <p:nvSpPr>
          <p:cNvPr id="121" name="TextBox 12"/>
          <p:cNvSpPr/>
          <p:nvPr/>
        </p:nvSpPr>
        <p:spPr>
          <a:xfrm>
            <a:off x="1519920" y="6329880"/>
            <a:ext cx="15247800" cy="693000"/>
          </a:xfrm>
          <a:prstGeom prst="rect">
            <a:avLst/>
          </a:prstGeom>
          <a:noFill/>
          <a:ln w="0">
            <a:noFill/>
          </a:ln>
        </p:spPr>
        <p:style>
          <a:lnRef idx="0"/>
          <a:fillRef idx="0"/>
          <a:effectRef idx="0"/>
          <a:fontRef idx="minor"/>
        </p:style>
        <p:txBody>
          <a:bodyPr lIns="0" rIns="0" tIns="0" bIns="0" anchor="t">
            <a:spAutoFit/>
          </a:bodyPr>
          <a:p>
            <a:pPr algn="ctr">
              <a:lnSpc>
                <a:spcPts val="5460"/>
              </a:lnSpc>
              <a:buNone/>
            </a:pPr>
            <a:r>
              <a:rPr b="0" lang="en-US" sz="3900" spc="-1" strike="noStrike" u="sng">
                <a:solidFill>
                  <a:srgbClr val="0000ff"/>
                </a:solidFill>
                <a:uFillTx/>
                <a:latin typeface="Eczar Bold"/>
                <a:hlinkClick r:id="rId10"/>
              </a:rPr>
              <a:t>What Causes a Pressure Tank to Lose Pressure</a:t>
            </a:r>
            <a:endParaRPr b="0" lang="en-IN" sz="3900" spc="-1" strike="noStrike">
              <a:latin typeface="Arial"/>
            </a:endParaRPr>
          </a:p>
        </p:txBody>
      </p:sp>
      <p:sp>
        <p:nvSpPr>
          <p:cNvPr id="122" name="TextBox 13"/>
          <p:cNvSpPr/>
          <p:nvPr/>
        </p:nvSpPr>
        <p:spPr>
          <a:xfrm>
            <a:off x="7708320" y="5517000"/>
            <a:ext cx="3451680" cy="889200"/>
          </a:xfrm>
          <a:prstGeom prst="rect">
            <a:avLst/>
          </a:prstGeom>
          <a:noFill/>
          <a:ln w="0">
            <a:noFill/>
          </a:ln>
        </p:spPr>
        <p:style>
          <a:lnRef idx="0"/>
          <a:fillRef idx="0"/>
          <a:effectRef idx="0"/>
          <a:fontRef idx="minor"/>
        </p:style>
        <p:txBody>
          <a:bodyPr lIns="0" rIns="0" tIns="0" bIns="0" anchor="t">
            <a:spAutoFit/>
          </a:bodyPr>
          <a:p>
            <a:pPr algn="ctr">
              <a:lnSpc>
                <a:spcPts val="6999"/>
              </a:lnSpc>
              <a:buNone/>
              <a:tabLst>
                <a:tab algn="l" pos="0"/>
              </a:tabLst>
            </a:pPr>
            <a:r>
              <a:rPr b="0" lang="en-US" sz="5000" spc="-1" strike="noStrike">
                <a:solidFill>
                  <a:srgbClr val="000000"/>
                </a:solidFill>
                <a:latin typeface="Stadio Now Sottile"/>
              </a:rPr>
              <a:t>Visit Now</a:t>
            </a:r>
            <a:endParaRPr b="0" lang="en-IN" sz="5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LibreOffice/7.3.6.2$Linux_X86_64 LibreOffice_project/30$Build-2</Application>
  <AppVersion>15.0000</AppVersion>
  <Words>0</Words>
  <Paragraphs>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
  <dc:description/>
  <dc:identifier>DAFnpVc6myI</dc:identifier>
  <dc:language>en-IN</dc:language>
  <cp:lastModifiedBy/>
  <dcterms:modified xsi:type="dcterms:W3CDTF">2023-07-04T12:25:19Z</dcterms:modified>
  <cp:revision>2</cp:revision>
  <dc:subject/>
  <dc:title>Reasons for Pressure Loss in a Pressure Tank</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