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Roboto" charset="1" panose="02000000000000000000"/>
      <p:regular r:id="rId14"/>
    </p:embeddedFont>
    <p:embeddedFont>
      <p:font typeface="Roboto Bold" charset="1" panose="02000000000000000000"/>
      <p:regular r:id="rId15"/>
    </p:embeddedFont>
    <p:embeddedFont>
      <p:font typeface="Roboto Italics" charset="1" panose="02000000000000000000"/>
      <p:regular r:id="rId16"/>
    </p:embeddedFont>
    <p:embeddedFont>
      <p:font typeface="Roboto Bold Italics" charset="1" panose="02000000000000000000"/>
      <p:regular r:id="rId17"/>
    </p:embeddedFont>
    <p:embeddedFont>
      <p:font typeface="Canva Sans" charset="1" panose="020B0503030501040103"/>
      <p:regular r:id="rId18"/>
    </p:embeddedFont>
    <p:embeddedFont>
      <p:font typeface="Canva Sans Bold" charset="1" panose="020B0803030501040103"/>
      <p:regular r:id="rId19"/>
    </p:embeddedFont>
    <p:embeddedFont>
      <p:font typeface="Canva Sans Italics" charset="1" panose="020B0503030501040103"/>
      <p:regular r:id="rId20"/>
    </p:embeddedFont>
    <p:embeddedFont>
      <p:font typeface="Canva Sans Bold Italics" charset="1" panose="020B0803030501040103"/>
      <p:regular r:id="rId21"/>
    </p:embeddedFont>
    <p:embeddedFont>
      <p:font typeface="Canva Sans Medium" charset="1" panose="020B0603030501040103"/>
      <p:regular r:id="rId22"/>
    </p:embeddedFont>
    <p:embeddedFont>
      <p:font typeface="Canva Sans Medium Italics" charset="1" panose="020B06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https://brucemackay.com/water-well-installation/"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https://brucemackay.com/water-well-drilling/"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https://techplanet.today/post/how-to-drill-a-water-wel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flipH="false" flipV="false">
            <a:off x="0" y="0"/>
            <a:ext cx="18288000" cy="10287000"/>
          </a:xfrm>
          <a:prstGeom prst="rect">
            <a:avLst/>
          </a:prstGeom>
        </p:spPr>
      </p:pic>
      <p:grpSp>
        <p:nvGrpSpPr>
          <p:cNvPr name="Group 3" id="3"/>
          <p:cNvGrpSpPr/>
          <p:nvPr/>
        </p:nvGrpSpPr>
        <p:grpSpPr>
          <a:xfrm rot="0">
            <a:off x="1028700" y="1028700"/>
            <a:ext cx="16230600" cy="8229600"/>
            <a:chOff x="0" y="0"/>
            <a:chExt cx="3774616" cy="1913890"/>
          </a:xfrm>
        </p:grpSpPr>
        <p:sp>
          <p:nvSpPr>
            <p:cNvPr name="Freeform 4" id="4"/>
            <p:cNvSpPr/>
            <p:nvPr/>
          </p:nvSpPr>
          <p:spPr>
            <a:xfrm flipH="false" flipV="false" rot="0">
              <a:off x="0" y="0"/>
              <a:ext cx="3774617" cy="1913890"/>
            </a:xfrm>
            <a:custGeom>
              <a:avLst/>
              <a:gdLst/>
              <a:ahLst/>
              <a:cxnLst/>
              <a:rect r="r" b="b" t="t" l="l"/>
              <a:pathLst>
                <a:path h="1913890" w="3774617">
                  <a:moveTo>
                    <a:pt x="0" y="0"/>
                  </a:moveTo>
                  <a:lnTo>
                    <a:pt x="3774617" y="0"/>
                  </a:lnTo>
                  <a:lnTo>
                    <a:pt x="3774617" y="1913890"/>
                  </a:lnTo>
                  <a:lnTo>
                    <a:pt x="0" y="1913890"/>
                  </a:lnTo>
                  <a:close/>
                </a:path>
              </a:pathLst>
            </a:custGeom>
            <a:solidFill>
              <a:srgbClr val="1E2C25">
                <a:alpha val="69804"/>
              </a:srgbClr>
            </a:solidFill>
          </p:spPr>
        </p:sp>
      </p:grpSp>
      <p:sp>
        <p:nvSpPr>
          <p:cNvPr name="Freeform 5" id="5"/>
          <p:cNvSpPr/>
          <p:nvPr/>
        </p:nvSpPr>
        <p:spPr>
          <a:xfrm flipH="true" flipV="true" rot="0">
            <a:off x="0" y="0"/>
            <a:ext cx="2614584" cy="2614584"/>
          </a:xfrm>
          <a:custGeom>
            <a:avLst/>
            <a:gdLst/>
            <a:ahLst/>
            <a:cxnLst/>
            <a:rect r="r" b="b" t="t" l="l"/>
            <a:pathLst>
              <a:path h="2614584" w="2614584">
                <a:moveTo>
                  <a:pt x="2614584" y="2614584"/>
                </a:moveTo>
                <a:lnTo>
                  <a:pt x="0" y="2614584"/>
                </a:lnTo>
                <a:lnTo>
                  <a:pt x="0" y="0"/>
                </a:lnTo>
                <a:lnTo>
                  <a:pt x="2614584" y="0"/>
                </a:lnTo>
                <a:lnTo>
                  <a:pt x="2614584" y="261458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5673416" y="7672416"/>
            <a:ext cx="2614584" cy="2614584"/>
          </a:xfrm>
          <a:custGeom>
            <a:avLst/>
            <a:gdLst/>
            <a:ahLst/>
            <a:cxnLst/>
            <a:rect r="r" b="b" t="t" l="l"/>
            <a:pathLst>
              <a:path h="2614584" w="2614584">
                <a:moveTo>
                  <a:pt x="0" y="0"/>
                </a:moveTo>
                <a:lnTo>
                  <a:pt x="2614584" y="0"/>
                </a:lnTo>
                <a:lnTo>
                  <a:pt x="2614584" y="2614584"/>
                </a:lnTo>
                <a:lnTo>
                  <a:pt x="0" y="26145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7956723" y="2825637"/>
            <a:ext cx="989135" cy="989135"/>
            <a:chOff x="0" y="0"/>
            <a:chExt cx="6350000" cy="6350000"/>
          </a:xfrm>
        </p:grpSpPr>
        <p:sp>
          <p:nvSpPr>
            <p:cNvPr name="Freeform 8" id="8"/>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name="TextBox 9" id="9"/>
          <p:cNvSpPr txBox="true"/>
          <p:nvPr/>
        </p:nvSpPr>
        <p:spPr>
          <a:xfrm rot="0">
            <a:off x="1028700" y="3633797"/>
            <a:ext cx="16230600" cy="3133735"/>
          </a:xfrm>
          <a:prstGeom prst="rect">
            <a:avLst/>
          </a:prstGeom>
        </p:spPr>
        <p:txBody>
          <a:bodyPr anchor="t" rtlCol="false" tIns="0" lIns="0" bIns="0" rIns="0">
            <a:spAutoFit/>
          </a:bodyPr>
          <a:lstStyle/>
          <a:p>
            <a:pPr algn="ctr">
              <a:lnSpc>
                <a:spcPts val="12599"/>
              </a:lnSpc>
              <a:spcBef>
                <a:spcPct val="0"/>
              </a:spcBef>
            </a:pPr>
            <a:r>
              <a:rPr lang="en-US" sz="8999">
                <a:solidFill>
                  <a:srgbClr val="FFFFFF"/>
                </a:solidFill>
                <a:latin typeface="Roboto Bold"/>
              </a:rPr>
              <a:t>WHICH PROCEDURE IS USED FOR DRILLING WATER WELLS?</a:t>
            </a:r>
          </a:p>
        </p:txBody>
      </p:sp>
      <p:grpSp>
        <p:nvGrpSpPr>
          <p:cNvPr name="Group 10" id="10"/>
          <p:cNvGrpSpPr/>
          <p:nvPr/>
        </p:nvGrpSpPr>
        <p:grpSpPr>
          <a:xfrm rot="0">
            <a:off x="8649433" y="2825637"/>
            <a:ext cx="989135" cy="989135"/>
            <a:chOff x="0" y="0"/>
            <a:chExt cx="6350000" cy="6350000"/>
          </a:xfrm>
        </p:grpSpPr>
        <p:sp>
          <p:nvSpPr>
            <p:cNvPr name="Freeform 11" id="11"/>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2" id="12"/>
          <p:cNvGrpSpPr/>
          <p:nvPr/>
        </p:nvGrpSpPr>
        <p:grpSpPr>
          <a:xfrm rot="0">
            <a:off x="9342143" y="2825637"/>
            <a:ext cx="989135" cy="989135"/>
            <a:chOff x="0" y="0"/>
            <a:chExt cx="6350000" cy="6350000"/>
          </a:xfrm>
        </p:grpSpPr>
        <p:sp>
          <p:nvSpPr>
            <p:cNvPr name="Freeform 13" id="13"/>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4" id="14"/>
          <p:cNvGrpSpPr/>
          <p:nvPr/>
        </p:nvGrpSpPr>
        <p:grpSpPr>
          <a:xfrm rot="0">
            <a:off x="-848613" y="7241691"/>
            <a:ext cx="4033217" cy="4033217"/>
            <a:chOff x="0" y="0"/>
            <a:chExt cx="6350000" cy="6350000"/>
          </a:xfrm>
        </p:grpSpPr>
        <p:sp>
          <p:nvSpPr>
            <p:cNvPr name="Freeform 15" id="15"/>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16" id="16"/>
          <p:cNvGrpSpPr/>
          <p:nvPr/>
        </p:nvGrpSpPr>
        <p:grpSpPr>
          <a:xfrm rot="0">
            <a:off x="15103395" y="-987909"/>
            <a:ext cx="4033217" cy="4033217"/>
            <a:chOff x="0" y="0"/>
            <a:chExt cx="6350000" cy="6350000"/>
          </a:xfrm>
        </p:grpSpPr>
        <p:sp>
          <p:nvSpPr>
            <p:cNvPr name="Freeform 17" id="1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18" id="18"/>
          <p:cNvGrpSpPr/>
          <p:nvPr/>
        </p:nvGrpSpPr>
        <p:grpSpPr>
          <a:xfrm rot="0">
            <a:off x="14876763" y="1817931"/>
            <a:ext cx="1593306" cy="1593306"/>
            <a:chOff x="0" y="0"/>
            <a:chExt cx="6350000" cy="6350000"/>
          </a:xfrm>
        </p:grpSpPr>
        <p:sp>
          <p:nvSpPr>
            <p:cNvPr name="Freeform 19" id="19"/>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20" id="20"/>
          <p:cNvGrpSpPr/>
          <p:nvPr/>
        </p:nvGrpSpPr>
        <p:grpSpPr>
          <a:xfrm rot="0">
            <a:off x="1817931" y="6875763"/>
            <a:ext cx="1593306" cy="1593306"/>
            <a:chOff x="0" y="0"/>
            <a:chExt cx="6350000" cy="6350000"/>
          </a:xfrm>
        </p:grpSpPr>
        <p:sp>
          <p:nvSpPr>
            <p:cNvPr name="Freeform 21" id="21"/>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E2C2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193074" y="8153849"/>
            <a:ext cx="1472602" cy="736301"/>
          </a:xfrm>
          <a:custGeom>
            <a:avLst/>
            <a:gdLst/>
            <a:ahLst/>
            <a:cxnLst/>
            <a:rect r="r" b="b" t="t" l="l"/>
            <a:pathLst>
              <a:path h="736301" w="1472602">
                <a:moveTo>
                  <a:pt x="0" y="0"/>
                </a:moveTo>
                <a:lnTo>
                  <a:pt x="1472601" y="0"/>
                </a:lnTo>
                <a:lnTo>
                  <a:pt x="1472601" y="736301"/>
                </a:lnTo>
                <a:lnTo>
                  <a:pt x="0" y="73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0851505" y="1028700"/>
            <a:ext cx="6674495" cy="6674469"/>
            <a:chOff x="0" y="0"/>
            <a:chExt cx="6350000" cy="6349975"/>
          </a:xfrm>
        </p:grpSpPr>
        <p:sp>
          <p:nvSpPr>
            <p:cNvPr name="Freeform 4" id="4"/>
            <p:cNvSpPr/>
            <p:nvPr/>
          </p:nvSpPr>
          <p:spPr>
            <a:xfrm flipH="true" flipV="false" rot="0">
              <a:off x="0" y="0"/>
              <a:ext cx="6350000" cy="6349974"/>
            </a:xfrm>
            <a:custGeom>
              <a:avLst/>
              <a:gdLst/>
              <a:ahLst/>
              <a:cxnLst/>
              <a:rect r="r" b="b" t="t" l="l"/>
              <a:pathLst>
                <a:path h="6349974" w="635000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a:blip r:embed="rId4"/>
              <a:stretch>
                <a:fillRect l="-5557" t="0" r="-31663" b="0"/>
              </a:stretch>
            </a:blipFill>
          </p:spPr>
        </p:sp>
      </p:grpSp>
      <p:grpSp>
        <p:nvGrpSpPr>
          <p:cNvPr name="Group 5" id="5"/>
          <p:cNvGrpSpPr/>
          <p:nvPr/>
        </p:nvGrpSpPr>
        <p:grpSpPr>
          <a:xfrm rot="0">
            <a:off x="8643002" y="4365934"/>
            <a:ext cx="4899177" cy="4899177"/>
            <a:chOff x="0" y="0"/>
            <a:chExt cx="6350000" cy="6350000"/>
          </a:xfrm>
        </p:grpSpPr>
        <p:sp>
          <p:nvSpPr>
            <p:cNvPr name="Freeform 6" id="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E2C25"/>
            </a:solidFill>
          </p:spPr>
        </p:sp>
      </p:grpSp>
      <p:grpSp>
        <p:nvGrpSpPr>
          <p:cNvPr name="Group 7" id="7"/>
          <p:cNvGrpSpPr>
            <a:grpSpLocks noChangeAspect="true"/>
          </p:cNvGrpSpPr>
          <p:nvPr/>
        </p:nvGrpSpPr>
        <p:grpSpPr>
          <a:xfrm rot="0">
            <a:off x="9078510" y="4563326"/>
            <a:ext cx="4313912" cy="4313894"/>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5046" t="0" r="-25046" b="0"/>
              </a:stretch>
            </a:blipFill>
          </p:spPr>
        </p:sp>
      </p:grpSp>
      <p:grpSp>
        <p:nvGrpSpPr>
          <p:cNvPr name="Group 9" id="9"/>
          <p:cNvGrpSpPr/>
          <p:nvPr/>
        </p:nvGrpSpPr>
        <p:grpSpPr>
          <a:xfrm rot="0">
            <a:off x="1345171" y="1221346"/>
            <a:ext cx="494567" cy="494567"/>
            <a:chOff x="0" y="0"/>
            <a:chExt cx="6350000" cy="6350000"/>
          </a:xfrm>
        </p:grpSpPr>
        <p:sp>
          <p:nvSpPr>
            <p:cNvPr name="Freeform 10" id="10"/>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1" id="11"/>
          <p:cNvGrpSpPr/>
          <p:nvPr/>
        </p:nvGrpSpPr>
        <p:grpSpPr>
          <a:xfrm rot="0">
            <a:off x="1691526" y="1221346"/>
            <a:ext cx="494567" cy="494567"/>
            <a:chOff x="0" y="0"/>
            <a:chExt cx="6350000" cy="6350000"/>
          </a:xfrm>
        </p:grpSpPr>
        <p:sp>
          <p:nvSpPr>
            <p:cNvPr name="Freeform 12" id="12"/>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3" id="13"/>
          <p:cNvGrpSpPr/>
          <p:nvPr/>
        </p:nvGrpSpPr>
        <p:grpSpPr>
          <a:xfrm rot="0">
            <a:off x="2037881" y="1221346"/>
            <a:ext cx="494567" cy="494567"/>
            <a:chOff x="0" y="0"/>
            <a:chExt cx="6350000" cy="6350000"/>
          </a:xfrm>
        </p:grpSpPr>
        <p:sp>
          <p:nvSpPr>
            <p:cNvPr name="Freeform 14" id="1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name="TextBox 15" id="15"/>
          <p:cNvSpPr txBox="true"/>
          <p:nvPr/>
        </p:nvSpPr>
        <p:spPr>
          <a:xfrm rot="0">
            <a:off x="1028700" y="1791648"/>
            <a:ext cx="7906935" cy="7171297"/>
          </a:xfrm>
          <a:prstGeom prst="rect">
            <a:avLst/>
          </a:prstGeom>
        </p:spPr>
        <p:txBody>
          <a:bodyPr anchor="t" rtlCol="false" tIns="0" lIns="0" bIns="0" rIns="0">
            <a:spAutoFit/>
          </a:bodyPr>
          <a:lstStyle/>
          <a:p>
            <a:pPr algn="just">
              <a:lnSpc>
                <a:spcPts val="4781"/>
              </a:lnSpc>
              <a:spcBef>
                <a:spcPct val="0"/>
              </a:spcBef>
            </a:pPr>
            <a:r>
              <a:rPr lang="en-US" sz="3415">
                <a:solidFill>
                  <a:srgbClr val="FFFFFF"/>
                </a:solidFill>
                <a:latin typeface="Source Sans Pro Bold"/>
              </a:rPr>
              <a:t>You may be familiar with what a water well is, but you may not be aware that subsurface aquifers hold over 97% of the world's freshwater, and to gain access to that water, most homeowners opt to install a private water well. In addition, </a:t>
            </a:r>
            <a:r>
              <a:rPr lang="en-US" sz="3415" u="sng">
                <a:solidFill>
                  <a:srgbClr val="C1FF72"/>
                </a:solidFill>
                <a:latin typeface="Source Sans Pro Bold"/>
                <a:hlinkClick r:id="rId6" tooltip="https://brucemackay.com/water-well-installation/"/>
              </a:rPr>
              <a:t>water well installation specialists</a:t>
            </a:r>
            <a:r>
              <a:rPr lang="en-US" sz="3415">
                <a:solidFill>
                  <a:srgbClr val="FFFFFF"/>
                </a:solidFill>
                <a:latin typeface="Source Sans Pro Bold"/>
              </a:rPr>
              <a:t> in Carson City, NV, can drill wells for various purposes, including gauging water quality, for heating&amp;cooling purposes, and providing drinking water when cleaned.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E2C2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193074" y="8153849"/>
            <a:ext cx="1472602" cy="736301"/>
          </a:xfrm>
          <a:custGeom>
            <a:avLst/>
            <a:gdLst/>
            <a:ahLst/>
            <a:cxnLst/>
            <a:rect r="r" b="b" t="t" l="l"/>
            <a:pathLst>
              <a:path h="736301" w="1472602">
                <a:moveTo>
                  <a:pt x="0" y="0"/>
                </a:moveTo>
                <a:lnTo>
                  <a:pt x="1472601" y="0"/>
                </a:lnTo>
                <a:lnTo>
                  <a:pt x="1472601" y="736301"/>
                </a:lnTo>
                <a:lnTo>
                  <a:pt x="0" y="73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2423062" y="1324174"/>
            <a:ext cx="7197854" cy="7197825"/>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4958" r="0" b="-4958"/>
              </a:stretch>
            </a:blipFill>
          </p:spPr>
        </p:sp>
      </p:grpSp>
      <p:grpSp>
        <p:nvGrpSpPr>
          <p:cNvPr name="Group 5" id="5"/>
          <p:cNvGrpSpPr/>
          <p:nvPr/>
        </p:nvGrpSpPr>
        <p:grpSpPr>
          <a:xfrm rot="0">
            <a:off x="10182186" y="904875"/>
            <a:ext cx="494567" cy="494567"/>
            <a:chOff x="0" y="0"/>
            <a:chExt cx="6350000" cy="6350000"/>
          </a:xfrm>
        </p:grpSpPr>
        <p:sp>
          <p:nvSpPr>
            <p:cNvPr name="Freeform 6" id="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7" id="7"/>
          <p:cNvGrpSpPr/>
          <p:nvPr/>
        </p:nvGrpSpPr>
        <p:grpSpPr>
          <a:xfrm rot="0">
            <a:off x="10528541" y="904875"/>
            <a:ext cx="494567" cy="494567"/>
            <a:chOff x="0" y="0"/>
            <a:chExt cx="6350000" cy="6350000"/>
          </a:xfrm>
        </p:grpSpPr>
        <p:sp>
          <p:nvSpPr>
            <p:cNvPr name="Freeform 8" id="8"/>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9" id="9"/>
          <p:cNvGrpSpPr/>
          <p:nvPr/>
        </p:nvGrpSpPr>
        <p:grpSpPr>
          <a:xfrm rot="0">
            <a:off x="10874896" y="904875"/>
            <a:ext cx="494567" cy="494567"/>
            <a:chOff x="0" y="0"/>
            <a:chExt cx="6350000" cy="6350000"/>
          </a:xfrm>
        </p:grpSpPr>
        <p:sp>
          <p:nvSpPr>
            <p:cNvPr name="Freeform 10" id="10"/>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1" id="11"/>
          <p:cNvGrpSpPr/>
          <p:nvPr/>
        </p:nvGrpSpPr>
        <p:grpSpPr>
          <a:xfrm rot="0">
            <a:off x="10400895" y="7696136"/>
            <a:ext cx="494567" cy="494567"/>
            <a:chOff x="0" y="0"/>
            <a:chExt cx="6350000" cy="6350000"/>
          </a:xfrm>
        </p:grpSpPr>
        <p:sp>
          <p:nvSpPr>
            <p:cNvPr name="Freeform 12" id="12"/>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3" id="13"/>
          <p:cNvGrpSpPr/>
          <p:nvPr/>
        </p:nvGrpSpPr>
        <p:grpSpPr>
          <a:xfrm rot="0">
            <a:off x="10747250" y="7696136"/>
            <a:ext cx="494567" cy="494567"/>
            <a:chOff x="0" y="0"/>
            <a:chExt cx="6350000" cy="6350000"/>
          </a:xfrm>
        </p:grpSpPr>
        <p:sp>
          <p:nvSpPr>
            <p:cNvPr name="Freeform 14" id="1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5" id="15"/>
          <p:cNvGrpSpPr/>
          <p:nvPr/>
        </p:nvGrpSpPr>
        <p:grpSpPr>
          <a:xfrm rot="0">
            <a:off x="11093605" y="7696136"/>
            <a:ext cx="494567" cy="494567"/>
            <a:chOff x="0" y="0"/>
            <a:chExt cx="6350000" cy="6350000"/>
          </a:xfrm>
        </p:grpSpPr>
        <p:sp>
          <p:nvSpPr>
            <p:cNvPr name="Freeform 16" id="1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name="Freeform 17" id="17"/>
          <p:cNvSpPr/>
          <p:nvPr/>
        </p:nvSpPr>
        <p:spPr>
          <a:xfrm flipH="false" flipV="false" rot="0">
            <a:off x="14565472" y="-225419"/>
            <a:ext cx="4846124" cy="4114800"/>
          </a:xfrm>
          <a:custGeom>
            <a:avLst/>
            <a:gdLst/>
            <a:ahLst/>
            <a:cxnLst/>
            <a:rect r="r" b="b" t="t" l="l"/>
            <a:pathLst>
              <a:path h="4114800" w="4846124">
                <a:moveTo>
                  <a:pt x="0" y="0"/>
                </a:moveTo>
                <a:lnTo>
                  <a:pt x="4846124" y="0"/>
                </a:lnTo>
                <a:lnTo>
                  <a:pt x="484612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10528541" y="3603227"/>
            <a:ext cx="6062728" cy="1908175"/>
          </a:xfrm>
          <a:prstGeom prst="rect">
            <a:avLst/>
          </a:prstGeom>
        </p:spPr>
        <p:txBody>
          <a:bodyPr anchor="t" rtlCol="false" tIns="0" lIns="0" bIns="0" rIns="0">
            <a:spAutoFit/>
          </a:bodyPr>
          <a:lstStyle/>
          <a:p>
            <a:pPr algn="ctr">
              <a:lnSpc>
                <a:spcPts val="7474"/>
              </a:lnSpc>
            </a:pPr>
            <a:r>
              <a:rPr lang="en-US" sz="6499">
                <a:solidFill>
                  <a:srgbClr val="FFFFFF"/>
                </a:solidFill>
                <a:latin typeface="Roboto Bold"/>
              </a:rPr>
              <a:t>A Guide to Drilling a Well</a:t>
            </a:r>
          </a:p>
        </p:txBody>
      </p:sp>
      <p:sp>
        <p:nvSpPr>
          <p:cNvPr name="Freeform 19" id="19"/>
          <p:cNvSpPr/>
          <p:nvPr/>
        </p:nvSpPr>
        <p:spPr>
          <a:xfrm flipH="true" flipV="true" rot="0">
            <a:off x="-760304" y="6640496"/>
            <a:ext cx="4846124" cy="4114800"/>
          </a:xfrm>
          <a:custGeom>
            <a:avLst/>
            <a:gdLst/>
            <a:ahLst/>
            <a:cxnLst/>
            <a:rect r="r" b="b" t="t" l="l"/>
            <a:pathLst>
              <a:path h="4114800" w="4846124">
                <a:moveTo>
                  <a:pt x="4846124" y="4114800"/>
                </a:moveTo>
                <a:lnTo>
                  <a:pt x="0" y="4114800"/>
                </a:lnTo>
                <a:lnTo>
                  <a:pt x="0" y="0"/>
                </a:lnTo>
                <a:lnTo>
                  <a:pt x="4846124" y="0"/>
                </a:lnTo>
                <a:lnTo>
                  <a:pt x="4846124" y="411480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E2C2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193074" y="8153849"/>
            <a:ext cx="1472602" cy="736301"/>
          </a:xfrm>
          <a:custGeom>
            <a:avLst/>
            <a:gdLst/>
            <a:ahLst/>
            <a:cxnLst/>
            <a:rect r="r" b="b" t="t" l="l"/>
            <a:pathLst>
              <a:path h="736301" w="1472602">
                <a:moveTo>
                  <a:pt x="0" y="0"/>
                </a:moveTo>
                <a:lnTo>
                  <a:pt x="1472601" y="0"/>
                </a:lnTo>
                <a:lnTo>
                  <a:pt x="1472601" y="736301"/>
                </a:lnTo>
                <a:lnTo>
                  <a:pt x="0" y="73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0" y="-56045"/>
            <a:ext cx="8578044" cy="8578044"/>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blipFill>
              <a:blip r:embed="rId4"/>
              <a:stretch>
                <a:fillRect l="0" t="0" r="-49812" b="0"/>
              </a:stretch>
            </a:blipFill>
          </p:spPr>
        </p:sp>
      </p:grpSp>
      <p:grpSp>
        <p:nvGrpSpPr>
          <p:cNvPr name="Group 5" id="5"/>
          <p:cNvGrpSpPr/>
          <p:nvPr/>
        </p:nvGrpSpPr>
        <p:grpSpPr>
          <a:xfrm rot="0">
            <a:off x="9703385" y="1596874"/>
            <a:ext cx="494567" cy="494567"/>
            <a:chOff x="0" y="0"/>
            <a:chExt cx="6350000" cy="6350000"/>
          </a:xfrm>
        </p:grpSpPr>
        <p:sp>
          <p:nvSpPr>
            <p:cNvPr name="Freeform 6" id="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7" id="7"/>
          <p:cNvGrpSpPr/>
          <p:nvPr/>
        </p:nvGrpSpPr>
        <p:grpSpPr>
          <a:xfrm rot="0">
            <a:off x="10049740" y="1596874"/>
            <a:ext cx="494567" cy="494567"/>
            <a:chOff x="0" y="0"/>
            <a:chExt cx="6350000" cy="6350000"/>
          </a:xfrm>
        </p:grpSpPr>
        <p:sp>
          <p:nvSpPr>
            <p:cNvPr name="Freeform 8" id="8"/>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9" id="9"/>
          <p:cNvGrpSpPr/>
          <p:nvPr/>
        </p:nvGrpSpPr>
        <p:grpSpPr>
          <a:xfrm rot="0">
            <a:off x="10396095" y="1596874"/>
            <a:ext cx="494567" cy="494567"/>
            <a:chOff x="0" y="0"/>
            <a:chExt cx="6350000" cy="6350000"/>
          </a:xfrm>
        </p:grpSpPr>
        <p:sp>
          <p:nvSpPr>
            <p:cNvPr name="Freeform 10" id="10"/>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1" id="11"/>
          <p:cNvGrpSpPr/>
          <p:nvPr/>
        </p:nvGrpSpPr>
        <p:grpSpPr>
          <a:xfrm rot="0">
            <a:off x="3184616" y="5710256"/>
            <a:ext cx="2884299" cy="2884299"/>
            <a:chOff x="0" y="0"/>
            <a:chExt cx="6350000" cy="6350000"/>
          </a:xfrm>
        </p:grpSpPr>
        <p:sp>
          <p:nvSpPr>
            <p:cNvPr name="Freeform 12" id="12"/>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89804"/>
              </a:srgbClr>
            </a:solidFill>
          </p:spPr>
        </p:sp>
      </p:grpSp>
      <p:sp>
        <p:nvSpPr>
          <p:cNvPr name="TextBox 13" id="13"/>
          <p:cNvSpPr txBox="true"/>
          <p:nvPr/>
        </p:nvSpPr>
        <p:spPr>
          <a:xfrm rot="0">
            <a:off x="9124950" y="2324802"/>
            <a:ext cx="10159931" cy="1908175"/>
          </a:xfrm>
          <a:prstGeom prst="rect">
            <a:avLst/>
          </a:prstGeom>
        </p:spPr>
        <p:txBody>
          <a:bodyPr anchor="t" rtlCol="false" tIns="0" lIns="0" bIns="0" rIns="0">
            <a:spAutoFit/>
          </a:bodyPr>
          <a:lstStyle/>
          <a:p>
            <a:pPr>
              <a:lnSpc>
                <a:spcPts val="7474"/>
              </a:lnSpc>
            </a:pPr>
            <a:r>
              <a:rPr lang="en-US" sz="6499">
                <a:solidFill>
                  <a:srgbClr val="FFFFFF"/>
                </a:solidFill>
                <a:latin typeface="Roboto Bold"/>
              </a:rPr>
              <a:t>Determining the Drill Location: </a:t>
            </a:r>
          </a:p>
        </p:txBody>
      </p:sp>
      <p:sp>
        <p:nvSpPr>
          <p:cNvPr name="TextBox 14" id="14"/>
          <p:cNvSpPr txBox="true"/>
          <p:nvPr/>
        </p:nvSpPr>
        <p:spPr>
          <a:xfrm rot="0">
            <a:off x="9144000" y="4481493"/>
            <a:ext cx="7308632" cy="4040506"/>
          </a:xfrm>
          <a:prstGeom prst="rect">
            <a:avLst/>
          </a:prstGeom>
        </p:spPr>
        <p:txBody>
          <a:bodyPr anchor="t" rtlCol="false" tIns="0" lIns="0" bIns="0" rIns="0">
            <a:spAutoFit/>
          </a:bodyPr>
          <a:lstStyle/>
          <a:p>
            <a:pPr>
              <a:lnSpc>
                <a:spcPts val="4619"/>
              </a:lnSpc>
              <a:spcBef>
                <a:spcPct val="0"/>
              </a:spcBef>
            </a:pPr>
            <a:r>
              <a:rPr lang="en-US" sz="3299">
                <a:solidFill>
                  <a:srgbClr val="FFFFFF"/>
                </a:solidFill>
                <a:latin typeface="Source Sans Pro"/>
              </a:rPr>
              <a:t>Access to power and convenience are two critical factors to consider when deciding the site of a well. You should also call the relevant utility providers to check that no subterranean pipelines or lines are close. The location of any septic system or barn drainage must be away from the well.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E2C2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193074" y="8153849"/>
            <a:ext cx="1472602" cy="736301"/>
          </a:xfrm>
          <a:custGeom>
            <a:avLst/>
            <a:gdLst/>
            <a:ahLst/>
            <a:cxnLst/>
            <a:rect r="r" b="b" t="t" l="l"/>
            <a:pathLst>
              <a:path h="736301" w="1472602">
                <a:moveTo>
                  <a:pt x="0" y="0"/>
                </a:moveTo>
                <a:lnTo>
                  <a:pt x="1472601" y="0"/>
                </a:lnTo>
                <a:lnTo>
                  <a:pt x="1472601" y="736301"/>
                </a:lnTo>
                <a:lnTo>
                  <a:pt x="0" y="73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299106" y="2323759"/>
            <a:ext cx="5639481" cy="5639481"/>
            <a:chOff x="0" y="0"/>
            <a:chExt cx="6350000" cy="6350000"/>
          </a:xfrm>
        </p:grpSpPr>
        <p:sp>
          <p:nvSpPr>
            <p:cNvPr name="Freeform 4" id="4"/>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0" t="-14929" r="0" b="-14929"/>
              </a:stretch>
            </a:blipFill>
          </p:spPr>
        </p:sp>
      </p:grpSp>
      <p:grpSp>
        <p:nvGrpSpPr>
          <p:cNvPr name="Group 5" id="5"/>
          <p:cNvGrpSpPr>
            <a:grpSpLocks noChangeAspect="true"/>
          </p:cNvGrpSpPr>
          <p:nvPr/>
        </p:nvGrpSpPr>
        <p:grpSpPr>
          <a:xfrm rot="0">
            <a:off x="4890624" y="2323759"/>
            <a:ext cx="5639481" cy="5639481"/>
            <a:chOff x="0" y="0"/>
            <a:chExt cx="6350000" cy="6350000"/>
          </a:xfrm>
        </p:grpSpPr>
        <p:sp>
          <p:nvSpPr>
            <p:cNvPr name="Freeform 6" id="6"/>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2093" t="0" r="-2093" b="0"/>
              </a:stretch>
            </a:blipFill>
          </p:spPr>
        </p:sp>
      </p:grpSp>
      <p:grpSp>
        <p:nvGrpSpPr>
          <p:cNvPr name="Group 7" id="7"/>
          <p:cNvGrpSpPr/>
          <p:nvPr/>
        </p:nvGrpSpPr>
        <p:grpSpPr>
          <a:xfrm rot="0">
            <a:off x="11698888" y="364298"/>
            <a:ext cx="494567" cy="494567"/>
            <a:chOff x="0" y="0"/>
            <a:chExt cx="6350000" cy="6350000"/>
          </a:xfrm>
        </p:grpSpPr>
        <p:sp>
          <p:nvSpPr>
            <p:cNvPr name="Freeform 8" id="8"/>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9" id="9"/>
          <p:cNvGrpSpPr/>
          <p:nvPr/>
        </p:nvGrpSpPr>
        <p:grpSpPr>
          <a:xfrm rot="0">
            <a:off x="12045243" y="364298"/>
            <a:ext cx="494567" cy="494567"/>
            <a:chOff x="0" y="0"/>
            <a:chExt cx="6350000" cy="6350000"/>
          </a:xfrm>
        </p:grpSpPr>
        <p:sp>
          <p:nvSpPr>
            <p:cNvPr name="Freeform 10" id="10"/>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name="Group 11" id="11"/>
          <p:cNvGrpSpPr/>
          <p:nvPr/>
        </p:nvGrpSpPr>
        <p:grpSpPr>
          <a:xfrm rot="0">
            <a:off x="12391598" y="364298"/>
            <a:ext cx="494567" cy="494567"/>
            <a:chOff x="0" y="0"/>
            <a:chExt cx="6350000" cy="6350000"/>
          </a:xfrm>
        </p:grpSpPr>
        <p:sp>
          <p:nvSpPr>
            <p:cNvPr name="Freeform 12" id="12"/>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name="TextBox 13" id="13"/>
          <p:cNvSpPr txBox="true"/>
          <p:nvPr/>
        </p:nvSpPr>
        <p:spPr>
          <a:xfrm rot="0">
            <a:off x="11082555" y="1258000"/>
            <a:ext cx="8274632" cy="1908175"/>
          </a:xfrm>
          <a:prstGeom prst="rect">
            <a:avLst/>
          </a:prstGeom>
        </p:spPr>
        <p:txBody>
          <a:bodyPr anchor="t" rtlCol="false" tIns="0" lIns="0" bIns="0" rIns="0">
            <a:spAutoFit/>
          </a:bodyPr>
          <a:lstStyle/>
          <a:p>
            <a:pPr>
              <a:lnSpc>
                <a:spcPts val="7474"/>
              </a:lnSpc>
            </a:pPr>
            <a:r>
              <a:rPr lang="en-US" sz="6499">
                <a:solidFill>
                  <a:srgbClr val="FFFFFF"/>
                </a:solidFill>
                <a:latin typeface="Roboto Bold"/>
              </a:rPr>
              <a:t>Water Well Construction:</a:t>
            </a:r>
          </a:p>
        </p:txBody>
      </p:sp>
      <p:sp>
        <p:nvSpPr>
          <p:cNvPr name="TextBox 14" id="14"/>
          <p:cNvSpPr txBox="true"/>
          <p:nvPr/>
        </p:nvSpPr>
        <p:spPr>
          <a:xfrm rot="0">
            <a:off x="11082555" y="3754718"/>
            <a:ext cx="6176745" cy="4040505"/>
          </a:xfrm>
          <a:prstGeom prst="rect">
            <a:avLst/>
          </a:prstGeom>
        </p:spPr>
        <p:txBody>
          <a:bodyPr anchor="t" rtlCol="false" tIns="0" lIns="0" bIns="0" rIns="0">
            <a:spAutoFit/>
          </a:bodyPr>
          <a:lstStyle/>
          <a:p>
            <a:pPr algn="just">
              <a:lnSpc>
                <a:spcPts val="4620"/>
              </a:lnSpc>
              <a:spcBef>
                <a:spcPct val="0"/>
              </a:spcBef>
            </a:pPr>
            <a:r>
              <a:rPr lang="en-US" sz="3300">
                <a:solidFill>
                  <a:srgbClr val="FFFFFF"/>
                </a:solidFill>
                <a:latin typeface="Source Sans Pro"/>
              </a:rPr>
              <a:t>Water well digging reserved for private property in areas lacking municipal or rural water supplies. While you may engage qualified </a:t>
            </a:r>
            <a:r>
              <a:rPr lang="en-US" sz="3300" u="sng">
                <a:solidFill>
                  <a:srgbClr val="C1FF72"/>
                </a:solidFill>
                <a:latin typeface="Source Sans Pro Bold"/>
                <a:hlinkClick r:id="rId6" tooltip="https://brucemackay.com/water-well-drilling/"/>
              </a:rPr>
              <a:t>water well drilling</a:t>
            </a:r>
            <a:r>
              <a:rPr lang="en-US" sz="3300">
                <a:solidFill>
                  <a:srgbClr val="FFFFFF"/>
                </a:solidFill>
                <a:latin typeface="Source Sans Pro"/>
              </a:rPr>
              <a:t> Fallon, NV specialists for this job, it will cost you a lot of money.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E2C25"/>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7193074" y="8153849"/>
            <a:ext cx="1472602" cy="736301"/>
          </a:xfrm>
          <a:custGeom>
            <a:avLst/>
            <a:gdLst/>
            <a:ahLst/>
            <a:cxnLst/>
            <a:rect r="r" b="b" t="t" l="l"/>
            <a:pathLst>
              <a:path h="736301" w="1472602">
                <a:moveTo>
                  <a:pt x="0" y="0"/>
                </a:moveTo>
                <a:lnTo>
                  <a:pt x="1472601" y="0"/>
                </a:lnTo>
                <a:lnTo>
                  <a:pt x="1472601" y="736301"/>
                </a:lnTo>
                <a:lnTo>
                  <a:pt x="0" y="73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244315" y="1952244"/>
            <a:ext cx="11799370" cy="3283185"/>
            <a:chOff x="0" y="0"/>
            <a:chExt cx="3805318" cy="1058833"/>
          </a:xfrm>
        </p:grpSpPr>
        <p:sp>
          <p:nvSpPr>
            <p:cNvPr name="Freeform 4" id="4"/>
            <p:cNvSpPr/>
            <p:nvPr/>
          </p:nvSpPr>
          <p:spPr>
            <a:xfrm flipH="false" flipV="false" rot="0">
              <a:off x="0" y="0"/>
              <a:ext cx="3805318" cy="1058833"/>
            </a:xfrm>
            <a:custGeom>
              <a:avLst/>
              <a:gdLst/>
              <a:ahLst/>
              <a:cxnLst/>
              <a:rect r="r" b="b" t="t" l="l"/>
              <a:pathLst>
                <a:path h="1058833" w="3805318">
                  <a:moveTo>
                    <a:pt x="3680858" y="1058833"/>
                  </a:moveTo>
                  <a:lnTo>
                    <a:pt x="124460" y="1058833"/>
                  </a:lnTo>
                  <a:cubicBezTo>
                    <a:pt x="55880" y="1058833"/>
                    <a:pt x="0" y="1002953"/>
                    <a:pt x="0" y="934373"/>
                  </a:cubicBezTo>
                  <a:lnTo>
                    <a:pt x="0" y="124460"/>
                  </a:lnTo>
                  <a:cubicBezTo>
                    <a:pt x="0" y="55880"/>
                    <a:pt x="55880" y="0"/>
                    <a:pt x="124460" y="0"/>
                  </a:cubicBezTo>
                  <a:lnTo>
                    <a:pt x="3680858" y="0"/>
                  </a:lnTo>
                  <a:cubicBezTo>
                    <a:pt x="3749438" y="0"/>
                    <a:pt x="3805318" y="55880"/>
                    <a:pt x="3805318" y="124460"/>
                  </a:cubicBezTo>
                  <a:lnTo>
                    <a:pt x="3805318" y="934373"/>
                  </a:lnTo>
                  <a:cubicBezTo>
                    <a:pt x="3805318" y="1002953"/>
                    <a:pt x="3749438" y="1058833"/>
                    <a:pt x="3680858" y="1058833"/>
                  </a:cubicBezTo>
                  <a:close/>
                </a:path>
              </a:pathLst>
            </a:custGeom>
            <a:solidFill>
              <a:srgbClr val="4C8F36">
                <a:alpha val="89804"/>
              </a:srgbClr>
            </a:solidFill>
          </p:spPr>
        </p:sp>
      </p:grpSp>
      <p:sp>
        <p:nvSpPr>
          <p:cNvPr name="TextBox 5" id="5"/>
          <p:cNvSpPr txBox="true"/>
          <p:nvPr/>
        </p:nvSpPr>
        <p:spPr>
          <a:xfrm rot="0">
            <a:off x="472733" y="2124463"/>
            <a:ext cx="17839461" cy="2633947"/>
          </a:xfrm>
          <a:prstGeom prst="rect">
            <a:avLst/>
          </a:prstGeom>
        </p:spPr>
        <p:txBody>
          <a:bodyPr anchor="t" rtlCol="false" tIns="0" lIns="0" bIns="0" rIns="0">
            <a:spAutoFit/>
          </a:bodyPr>
          <a:lstStyle/>
          <a:p>
            <a:pPr algn="ctr">
              <a:lnSpc>
                <a:spcPts val="21404"/>
              </a:lnSpc>
              <a:spcBef>
                <a:spcPct val="0"/>
              </a:spcBef>
            </a:pPr>
            <a:r>
              <a:rPr lang="en-US" sz="15288">
                <a:solidFill>
                  <a:srgbClr val="FFFFFF"/>
                </a:solidFill>
                <a:latin typeface="Roboto Bold"/>
              </a:rPr>
              <a:t>THANK YOU</a:t>
            </a:r>
          </a:p>
        </p:txBody>
      </p:sp>
      <p:grpSp>
        <p:nvGrpSpPr>
          <p:cNvPr name="Group 6" id="6"/>
          <p:cNvGrpSpPr/>
          <p:nvPr/>
        </p:nvGrpSpPr>
        <p:grpSpPr>
          <a:xfrm rot="0">
            <a:off x="15705805" y="1784097"/>
            <a:ext cx="3380433" cy="3380433"/>
            <a:chOff x="0" y="0"/>
            <a:chExt cx="6350000" cy="6350000"/>
          </a:xfrm>
        </p:grpSpPr>
        <p:sp>
          <p:nvSpPr>
            <p:cNvPr name="Freeform 7" id="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8" id="8"/>
          <p:cNvGrpSpPr/>
          <p:nvPr/>
        </p:nvGrpSpPr>
        <p:grpSpPr>
          <a:xfrm rot="0">
            <a:off x="-798238" y="1784097"/>
            <a:ext cx="3380433" cy="3380433"/>
            <a:chOff x="0" y="0"/>
            <a:chExt cx="6350000" cy="6350000"/>
          </a:xfrm>
        </p:grpSpPr>
        <p:sp>
          <p:nvSpPr>
            <p:cNvPr name="Freeform 9" id="9"/>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10" id="10"/>
          <p:cNvGrpSpPr/>
          <p:nvPr/>
        </p:nvGrpSpPr>
        <p:grpSpPr>
          <a:xfrm rot="0">
            <a:off x="15043685" y="2792816"/>
            <a:ext cx="1362995" cy="1362995"/>
            <a:chOff x="0" y="0"/>
            <a:chExt cx="6350000" cy="6350000"/>
          </a:xfrm>
        </p:grpSpPr>
        <p:sp>
          <p:nvSpPr>
            <p:cNvPr name="Freeform 11" id="11"/>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name="Group 12" id="12"/>
          <p:cNvGrpSpPr/>
          <p:nvPr/>
        </p:nvGrpSpPr>
        <p:grpSpPr>
          <a:xfrm rot="0">
            <a:off x="1881320" y="2792816"/>
            <a:ext cx="1362995" cy="1362995"/>
            <a:chOff x="0" y="0"/>
            <a:chExt cx="6350000" cy="6350000"/>
          </a:xfrm>
        </p:grpSpPr>
        <p:sp>
          <p:nvSpPr>
            <p:cNvPr name="Freeform 13" id="13"/>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name="Freeform 14" id="14"/>
          <p:cNvSpPr/>
          <p:nvPr/>
        </p:nvSpPr>
        <p:spPr>
          <a:xfrm flipH="true" flipV="false" rot="-5400000">
            <a:off x="7250914" y="6007745"/>
            <a:ext cx="760094" cy="320190"/>
          </a:xfrm>
          <a:custGeom>
            <a:avLst/>
            <a:gdLst/>
            <a:ahLst/>
            <a:cxnLst/>
            <a:rect r="r" b="b" t="t" l="l"/>
            <a:pathLst>
              <a:path h="320190" w="760094">
                <a:moveTo>
                  <a:pt x="760094" y="0"/>
                </a:moveTo>
                <a:lnTo>
                  <a:pt x="0" y="0"/>
                </a:lnTo>
                <a:lnTo>
                  <a:pt x="0" y="320190"/>
                </a:lnTo>
                <a:lnTo>
                  <a:pt x="760094" y="320190"/>
                </a:lnTo>
                <a:lnTo>
                  <a:pt x="76009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2581274" y="7033577"/>
            <a:ext cx="13058831" cy="629921"/>
          </a:xfrm>
          <a:prstGeom prst="rect">
            <a:avLst/>
          </a:prstGeom>
        </p:spPr>
        <p:txBody>
          <a:bodyPr anchor="t" rtlCol="false" tIns="0" lIns="0" bIns="0" rIns="0">
            <a:spAutoFit/>
          </a:bodyPr>
          <a:lstStyle/>
          <a:p>
            <a:pPr algn="ctr">
              <a:lnSpc>
                <a:spcPts val="5179"/>
              </a:lnSpc>
              <a:spcBef>
                <a:spcPct val="0"/>
              </a:spcBef>
            </a:pPr>
            <a:r>
              <a:rPr lang="en-US" sz="3699" spc="1313" u="sng">
                <a:solidFill>
                  <a:srgbClr val="FFFFFF"/>
                </a:solidFill>
                <a:latin typeface="Source Sans Pro Bold"/>
                <a:hlinkClick r:id="rId6" tooltip="https://techplanet.today/post/how-to-drill-a-water-well"/>
              </a:rPr>
              <a:t>HOW TO DRILL A WATER WELL?</a:t>
            </a:r>
          </a:p>
        </p:txBody>
      </p:sp>
      <p:sp>
        <p:nvSpPr>
          <p:cNvPr name="TextBox 16" id="16"/>
          <p:cNvSpPr txBox="true"/>
          <p:nvPr/>
        </p:nvSpPr>
        <p:spPr>
          <a:xfrm rot="0">
            <a:off x="7174359" y="5721118"/>
            <a:ext cx="4436211" cy="580390"/>
          </a:xfrm>
          <a:prstGeom prst="rect">
            <a:avLst/>
          </a:prstGeom>
        </p:spPr>
        <p:txBody>
          <a:bodyPr anchor="t" rtlCol="false" tIns="0" lIns="0" bIns="0" rIns="0">
            <a:spAutoFit/>
          </a:bodyPr>
          <a:lstStyle/>
          <a:p>
            <a:pPr algn="ctr">
              <a:lnSpc>
                <a:spcPts val="4759"/>
              </a:lnSpc>
            </a:pPr>
            <a:r>
              <a:rPr lang="en-US" sz="3399">
                <a:solidFill>
                  <a:srgbClr val="FFFFFF"/>
                </a:solidFill>
                <a:latin typeface="Canva Sans"/>
              </a:rPr>
              <a:t>VISIT NOW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DAFp0pVpgQ0</dc:identifier>
  <dcterms:modified xsi:type="dcterms:W3CDTF">2011-08-01T06:04:30Z</dcterms:modified>
  <cp:revision>1</cp:revision>
  <dc:title>Which Procedure is Used for Drilling Water Wells?</dc:title>
</cp:coreProperties>
</file>