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alistoga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ucemackay.com/tank-product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ucemackay.livepositively.com/how-long-do-pressure-tanks-las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69459" y="1409700"/>
            <a:ext cx="8293742" cy="7373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55"/>
              </a:lnSpc>
            </a:pPr>
            <a:r>
              <a:rPr lang="en-US" sz="10706" spc="-685" dirty="0">
                <a:solidFill>
                  <a:srgbClr val="1C5739"/>
                </a:solidFill>
                <a:latin typeface="Codec Pro ExtraBold"/>
              </a:rPr>
              <a:t>HOW LONG DOES A GOOD PRESSURE TANK LAST? </a:t>
            </a:r>
          </a:p>
        </p:txBody>
      </p:sp>
      <p:sp>
        <p:nvSpPr>
          <p:cNvPr id="13" name="Freeform 13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020241" y="2980924"/>
            <a:ext cx="7605136" cy="5070091"/>
          </a:xfrm>
          <a:custGeom>
            <a:avLst/>
            <a:gdLst/>
            <a:ahLst/>
            <a:cxnLst/>
            <a:rect l="l" t="t" r="r" b="b"/>
            <a:pathLst>
              <a:path w="7605136" h="5070091">
                <a:moveTo>
                  <a:pt x="0" y="0"/>
                </a:moveTo>
                <a:lnTo>
                  <a:pt x="7605136" y="0"/>
                </a:lnTo>
                <a:lnTo>
                  <a:pt x="7605136" y="5070091"/>
                </a:lnTo>
                <a:lnTo>
                  <a:pt x="0" y="5070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3503" y="0"/>
            <a:ext cx="19275007" cy="12119010"/>
          </a:xfrm>
          <a:custGeom>
            <a:avLst/>
            <a:gdLst/>
            <a:ahLst/>
            <a:cxnLst/>
            <a:rect l="l" t="t" r="r" b="b"/>
            <a:pathLst>
              <a:path w="19275007" h="12119010">
                <a:moveTo>
                  <a:pt x="0" y="0"/>
                </a:moveTo>
                <a:lnTo>
                  <a:pt x="19275006" y="0"/>
                </a:lnTo>
                <a:lnTo>
                  <a:pt x="19275006" y="12119010"/>
                </a:lnTo>
                <a:lnTo>
                  <a:pt x="0" y="12119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t="-9642" b="-964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29320" y="2640967"/>
            <a:ext cx="15129980" cy="493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6"/>
              </a:lnSpc>
            </a:pPr>
            <a:r>
              <a:rPr lang="en-US" sz="3555" spc="348">
                <a:solidFill>
                  <a:srgbClr val="F5FFF5"/>
                </a:solidFill>
                <a:latin typeface="Open Sauce Bold"/>
              </a:rPr>
              <a:t>In a private water system, a pressure tank stores water and acts as a backup water supply. It comes in various sizes and is made of metal, steel, or fiberglass. Because of advanced technology, we put in a new pump with a pressure tank. When your home needs water, a pressure tank stops your pump from turning on and off suddenly. For </a:t>
            </a:r>
            <a:r>
              <a:rPr lang="en-US" sz="3555" u="sng" spc="348">
                <a:solidFill>
                  <a:srgbClr val="7ED957"/>
                </a:solidFill>
                <a:latin typeface="Open Sauce Bold"/>
                <a:hlinkClick r:id="rId3" tooltip="https://brucemackay.com/tank-products/"/>
              </a:rPr>
              <a:t>water tank products</a:t>
            </a:r>
            <a:r>
              <a:rPr lang="en-US" sz="3555" spc="348">
                <a:solidFill>
                  <a:srgbClr val="F5FFF5"/>
                </a:solidFill>
                <a:latin typeface="Open Sauce Bold"/>
              </a:rPr>
              <a:t>, you may get in touch with an expert.</a:t>
            </a:r>
          </a:p>
        </p:txBody>
      </p:sp>
      <p:sp>
        <p:nvSpPr>
          <p:cNvPr id="4" name="Freeform 4"/>
          <p:cNvSpPr/>
          <p:nvPr/>
        </p:nvSpPr>
        <p:spPr>
          <a:xfrm flipH="1" flipV="1">
            <a:off x="-3801253" y="0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027363" y="1828824"/>
            <a:ext cx="7193962" cy="7193962"/>
          </a:xfrm>
          <a:custGeom>
            <a:avLst/>
            <a:gdLst/>
            <a:ahLst/>
            <a:cxnLst/>
            <a:rect l="l" t="t" r="r" b="b"/>
            <a:pathLst>
              <a:path w="7193962" h="7193962">
                <a:moveTo>
                  <a:pt x="7193962" y="0"/>
                </a:moveTo>
                <a:lnTo>
                  <a:pt x="0" y="0"/>
                </a:lnTo>
                <a:lnTo>
                  <a:pt x="0" y="7193962"/>
                </a:lnTo>
                <a:lnTo>
                  <a:pt x="7193962" y="7193962"/>
                </a:lnTo>
                <a:lnTo>
                  <a:pt x="719396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76585" y="544582"/>
            <a:ext cx="16026167" cy="232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6"/>
              </a:lnSpc>
            </a:pPr>
            <a:r>
              <a:rPr lang="en-US" sz="6468" spc="633">
                <a:solidFill>
                  <a:srgbClr val="1C5739"/>
                </a:solidFill>
                <a:latin typeface="Codec Pro ExtraBold Bold"/>
              </a:rPr>
              <a:t>Factors Affecting Pressure Tank's Durability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76585" y="4607644"/>
            <a:ext cx="1717941" cy="3261717"/>
            <a:chOff x="0" y="0"/>
            <a:chExt cx="2290588" cy="434895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290588" cy="4348956"/>
              <a:chOff x="0" y="0"/>
              <a:chExt cx="368852" cy="7003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8852" cy="700310"/>
              </a:xfrm>
              <a:custGeom>
                <a:avLst/>
                <a:gdLst/>
                <a:ahLst/>
                <a:cxnLst/>
                <a:rect l="l" t="t" r="r" b="b"/>
                <a:pathLst>
                  <a:path w="368852" h="700310">
                    <a:moveTo>
                      <a:pt x="0" y="0"/>
                    </a:moveTo>
                    <a:lnTo>
                      <a:pt x="368852" y="0"/>
                    </a:lnTo>
                    <a:lnTo>
                      <a:pt x="368852" y="700310"/>
                    </a:lnTo>
                    <a:lnTo>
                      <a:pt x="0" y="700310"/>
                    </a:lnTo>
                    <a:close/>
                  </a:path>
                </a:pathLst>
              </a:custGeom>
              <a:solidFill>
                <a:srgbClr val="1C5739"/>
              </a:solidFill>
              <a:ln>
                <a:noFill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9239" tIns="59239" rIns="59239" bIns="59239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78852" y="485003"/>
              <a:ext cx="1532884" cy="1135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88"/>
                </a:lnSpc>
              </a:pPr>
              <a:r>
                <a:rPr lang="en-US" sz="5240" spc="429">
                  <a:solidFill>
                    <a:srgbClr val="FFFFFF"/>
                  </a:solidFill>
                  <a:latin typeface="Codec Pro ExtraBold Italics"/>
                </a:rPr>
                <a:t>01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8852" y="2691283"/>
              <a:ext cx="1532884" cy="1135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88"/>
                </a:lnSpc>
              </a:pPr>
              <a:r>
                <a:rPr lang="en-US" sz="5240" spc="429">
                  <a:solidFill>
                    <a:srgbClr val="FFFFFF"/>
                  </a:solidFill>
                  <a:latin typeface="Codec Pro ExtraBold Italics"/>
                </a:rPr>
                <a:t>02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81368" y="4876274"/>
            <a:ext cx="9778061" cy="686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5"/>
              </a:lnSpc>
            </a:pPr>
            <a:r>
              <a:rPr lang="en-US" sz="3699" spc="362">
                <a:solidFill>
                  <a:srgbClr val="1C5739"/>
                </a:solidFill>
                <a:latin typeface="Codec Pro ExtraBold Bold"/>
              </a:rPr>
              <a:t>Development of Corrosion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76618" y="6458518"/>
            <a:ext cx="7876893" cy="133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5"/>
              </a:lnSpc>
            </a:pPr>
            <a:r>
              <a:rPr lang="en-US" sz="3699" spc="362">
                <a:solidFill>
                  <a:srgbClr val="1C5739"/>
                </a:solidFill>
                <a:latin typeface="Codec Pro ExtraBold Bold"/>
              </a:rPr>
              <a:t>Poorly Made Pressure Vessel Materials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44160" y="1288019"/>
            <a:ext cx="5783222" cy="7710963"/>
          </a:xfrm>
          <a:custGeom>
            <a:avLst/>
            <a:gdLst/>
            <a:ahLst/>
            <a:cxnLst/>
            <a:rect l="l" t="t" r="r" b="b"/>
            <a:pathLst>
              <a:path w="5783222" h="7710963">
                <a:moveTo>
                  <a:pt x="0" y="0"/>
                </a:moveTo>
                <a:lnTo>
                  <a:pt x="5783222" y="0"/>
                </a:lnTo>
                <a:lnTo>
                  <a:pt x="578322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89040" y="2282679"/>
            <a:ext cx="6932978" cy="193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20"/>
              </a:lnSpc>
            </a:pPr>
            <a:r>
              <a:rPr lang="en-US" sz="6000" spc="210">
                <a:solidFill>
                  <a:srgbClr val="1C5739"/>
                </a:solidFill>
                <a:latin typeface="Codec Pro ExtraBold Bold"/>
              </a:rPr>
              <a:t>Development of Corrosion: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17615" y="4832052"/>
            <a:ext cx="6075874" cy="325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89"/>
              </a:lnSpc>
              <a:spcBef>
                <a:spcPct val="0"/>
              </a:spcBef>
            </a:pPr>
            <a:r>
              <a:rPr lang="en-US" sz="3299">
                <a:solidFill>
                  <a:srgbClr val="1C5739"/>
                </a:solidFill>
                <a:latin typeface="Open Sauce Bold"/>
              </a:rPr>
              <a:t>One of the frequent issues in a pressure tank is corrosion. If corrosive substances are present in the pressure tank, corrosion will occur more quickly.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82076" y="-2057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8599" y="2251470"/>
            <a:ext cx="7390743" cy="5784060"/>
          </a:xfrm>
          <a:custGeom>
            <a:avLst/>
            <a:gdLst/>
            <a:ahLst/>
            <a:cxnLst/>
            <a:rect l="l" t="t" r="r" b="b"/>
            <a:pathLst>
              <a:path w="7390743" h="5784060">
                <a:moveTo>
                  <a:pt x="0" y="0"/>
                </a:moveTo>
                <a:lnTo>
                  <a:pt x="7390743" y="0"/>
                </a:lnTo>
                <a:lnTo>
                  <a:pt x="7390743" y="5784060"/>
                </a:lnTo>
                <a:lnTo>
                  <a:pt x="0" y="57840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274828" y="2458240"/>
            <a:ext cx="10013172" cy="193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000" spc="210">
                <a:solidFill>
                  <a:srgbClr val="1C5739"/>
                </a:solidFill>
                <a:latin typeface="Codec Pro ExtraBold Bold"/>
              </a:rPr>
              <a:t>Poorly Made Pressure Vessel Materials: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08178" y="5316471"/>
            <a:ext cx="8545502" cy="22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4"/>
              </a:lnSpc>
            </a:pPr>
            <a:r>
              <a:rPr lang="en-US" sz="3300" spc="323">
                <a:solidFill>
                  <a:srgbClr val="1C5739"/>
                </a:solidFill>
                <a:latin typeface="Open Sauce Bold"/>
              </a:rPr>
              <a:t>Pressure tanks are made by independent fabricators. Low-cost or poor-quality fabrication may have flaws.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C5739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181872" y="-3515727"/>
            <a:ext cx="8975739" cy="897573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C5739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91606" y="1342561"/>
            <a:ext cx="1164616" cy="1910409"/>
            <a:chOff x="0" y="0"/>
            <a:chExt cx="1451520" cy="2381040"/>
          </a:xfrm>
        </p:grpSpPr>
        <p:sp>
          <p:nvSpPr>
            <p:cNvPr id="11" name="Freeform 11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031984" y="1995347"/>
            <a:ext cx="325815" cy="605415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812775" y="1737711"/>
            <a:ext cx="4187200" cy="1088296"/>
            <a:chOff x="0" y="0"/>
            <a:chExt cx="7374240" cy="191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345015" y="3230440"/>
            <a:ext cx="1165193" cy="1910409"/>
            <a:chOff x="0" y="0"/>
            <a:chExt cx="1452240" cy="2381040"/>
          </a:xfrm>
        </p:grpSpPr>
        <p:sp>
          <p:nvSpPr>
            <p:cNvPr id="17" name="Freeform 17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032462" y="3883226"/>
            <a:ext cx="325815" cy="605415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8283633" y="3632705"/>
            <a:ext cx="4210339" cy="1093883"/>
            <a:chOff x="0" y="0"/>
            <a:chExt cx="7377120" cy="191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739686" y="5460012"/>
            <a:ext cx="1164616" cy="1910409"/>
            <a:chOff x="0" y="0"/>
            <a:chExt cx="1451520" cy="2381040"/>
          </a:xfrm>
        </p:grpSpPr>
        <p:sp>
          <p:nvSpPr>
            <p:cNvPr id="23" name="Freeform 23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8880064" y="6112798"/>
            <a:ext cx="325815" cy="605415"/>
            <a:chOff x="0" y="0"/>
            <a:chExt cx="406080" cy="754560"/>
          </a:xfrm>
        </p:grpSpPr>
        <p:sp>
          <p:nvSpPr>
            <p:cNvPr id="25" name="Freeform 25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9750952" y="5885317"/>
            <a:ext cx="4201876" cy="1092110"/>
            <a:chOff x="0" y="0"/>
            <a:chExt cx="7374240" cy="19166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2193095" y="7347891"/>
            <a:ext cx="1165193" cy="1910409"/>
            <a:chOff x="0" y="0"/>
            <a:chExt cx="1452240" cy="2381040"/>
          </a:xfrm>
        </p:grpSpPr>
        <p:sp>
          <p:nvSpPr>
            <p:cNvPr id="29" name="Freeform 29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2880542" y="8000677"/>
            <a:ext cx="325815" cy="605415"/>
            <a:chOff x="0" y="0"/>
            <a:chExt cx="406080" cy="754560"/>
          </a:xfrm>
        </p:grpSpPr>
        <p:sp>
          <p:nvSpPr>
            <p:cNvPr id="31" name="Freeform 31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131712" y="7770471"/>
            <a:ext cx="4213303" cy="1094653"/>
            <a:chOff x="0" y="0"/>
            <a:chExt cx="7377120" cy="19166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1095769" y="828675"/>
            <a:ext cx="5605439" cy="317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</a:rPr>
              <a:t>Signs of a Pressure Tank Failure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793867" y="1852472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510209" y="3714588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41947" y="5969923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358288" y="7832039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404503" y="1982774"/>
            <a:ext cx="3287316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odec Pro ExtraBold"/>
              </a:rPr>
              <a:t> Low water pressure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367381" y="3658249"/>
            <a:ext cx="4042842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odec Pro ExtraBold"/>
              </a:rPr>
              <a:t>Excessive air in the plumbing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056222" y="5918450"/>
            <a:ext cx="3453987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odec Pro ExtraBold"/>
              </a:rPr>
              <a:t>Unstable water pressure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367381" y="8050366"/>
            <a:ext cx="3453987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Codec Pro ExtraBold"/>
              </a:rPr>
              <a:t>Pressure tank leaks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52831" y="2934526"/>
            <a:ext cx="13382339" cy="115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</a:pPr>
            <a:r>
              <a:rPr lang="en-US" sz="8174" spc="882">
                <a:solidFill>
                  <a:srgbClr val="1C5739"/>
                </a:solidFill>
                <a:latin typeface="Codec Pro ExtraBold"/>
              </a:rPr>
              <a:t>THANK YOU</a:t>
            </a:r>
          </a:p>
        </p:txBody>
      </p:sp>
      <p:grpSp>
        <p:nvGrpSpPr>
          <p:cNvPr id="4" name="Group 4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773821">
            <a:off x="16683817" y="-1301655"/>
            <a:ext cx="455311" cy="11917979"/>
            <a:chOff x="0" y="0"/>
            <a:chExt cx="119917" cy="31388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9917" cy="3138892"/>
            </a:xfrm>
            <a:custGeom>
              <a:avLst/>
              <a:gdLst/>
              <a:ahLst/>
              <a:cxnLst/>
              <a:rect l="l" t="t" r="r" b="b"/>
              <a:pathLst>
                <a:path w="119917" h="3138892">
                  <a:moveTo>
                    <a:pt x="0" y="0"/>
                  </a:moveTo>
                  <a:lnTo>
                    <a:pt x="119917" y="0"/>
                  </a:lnTo>
                  <a:lnTo>
                    <a:pt x="119917" y="3138892"/>
                  </a:lnTo>
                  <a:lnTo>
                    <a:pt x="0" y="3138892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851065">
            <a:off x="4055897" y="-4834013"/>
            <a:ext cx="313833" cy="8482349"/>
            <a:chOff x="0" y="0"/>
            <a:chExt cx="82656" cy="22340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810071">
            <a:off x="17501305" y="-1382063"/>
            <a:ext cx="2187584" cy="12179224"/>
            <a:chOff x="0" y="0"/>
            <a:chExt cx="576154" cy="32076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154" cy="3207697"/>
            </a:xfrm>
            <a:custGeom>
              <a:avLst/>
              <a:gdLst/>
              <a:ahLst/>
              <a:cxnLst/>
              <a:rect l="l" t="t" r="r" b="b"/>
              <a:pathLst>
                <a:path w="576154" h="3207697">
                  <a:moveTo>
                    <a:pt x="0" y="0"/>
                  </a:moveTo>
                  <a:lnTo>
                    <a:pt x="576154" y="0"/>
                  </a:lnTo>
                  <a:lnTo>
                    <a:pt x="576154" y="3207697"/>
                  </a:lnTo>
                  <a:lnTo>
                    <a:pt x="0" y="3207697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61659" y="6295708"/>
            <a:ext cx="15907831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u="sng">
                <a:solidFill>
                  <a:srgbClr val="1C5739"/>
                </a:solidFill>
                <a:latin typeface="Calistoga"/>
                <a:hlinkClick r:id="rId3" tooltip="https://brucemackay.livepositively.com/how-long-do-pressure-tanks-last/"/>
              </a:rPr>
              <a:t>How Long Do Pressure Tanks Last?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02290" y="5086737"/>
            <a:ext cx="188342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C5739"/>
                </a:solidFill>
                <a:latin typeface="Calistoga"/>
              </a:rPr>
              <a:t>Visit Now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Codec Pro ExtraBold</vt:lpstr>
      <vt:lpstr>Open Sauce Bold</vt:lpstr>
      <vt:lpstr>Codec Pro ExtraBold Bold</vt:lpstr>
      <vt:lpstr>Codec Pro ExtraBold Italics</vt:lpstr>
      <vt:lpstr>Calistoga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Long Does a Good Pressure Tank Last? </dc:title>
  <cp:lastModifiedBy>Designer</cp:lastModifiedBy>
  <cp:revision>2</cp:revision>
  <dcterms:created xsi:type="dcterms:W3CDTF">2006-08-16T00:00:00Z</dcterms:created>
  <dcterms:modified xsi:type="dcterms:W3CDTF">2023-08-07T09:20:29Z</dcterms:modified>
  <dc:identifier>DAFq10BX5oU</dc:identifier>
</cp:coreProperties>
</file>