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2" r:id="rId3"/>
    <p:sldId id="353" r:id="rId4"/>
    <p:sldId id="354" r:id="rId5"/>
    <p:sldId id="355" r:id="rId6"/>
    <p:sldId id="357" r:id="rId7"/>
    <p:sldId id="358" r:id="rId8"/>
    <p:sldId id="35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99"/>
    <a:srgbClr val="000099"/>
    <a:srgbClr val="CCFF33"/>
    <a:srgbClr val="00FF00"/>
    <a:srgbClr val="00CCFF"/>
    <a:srgbClr val="2CC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1" d="100"/>
          <a:sy n="71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EB680B-5524-4A8F-B981-6D35B646BD90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108FD9-5CE8-486D-BF06-E1F805ADF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59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1A05-E8C0-49DD-B4CB-3A22E980B392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024C-DC5E-435D-8DBA-15F9682A3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27CB-D0C0-48C5-9998-A9E578782FF2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185A-D304-498B-945F-A8C802D9A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1C51-AE1D-45AB-AC6B-0CDFE41D8F3E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9F17-E7A5-4DC3-9A39-13D5358BE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FC0F-D1F3-4570-9E76-7AF404ACC5C9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53F4-F445-4E2B-AC0B-A547549F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3293-F517-4F58-B9E6-9C7E8EF188B2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BCFD-4B5F-434C-8739-3CB67DC8D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5CEF-BC51-46F5-9BE6-7007951B76FA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CFC6-7694-41B2-AD44-664055163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28BB-2DEC-43B6-BCC3-DEE5D6E96734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55F5-2085-4EF4-8F0D-196458525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1ED6-5E19-4343-9DCF-1AC660C5D55F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8717-6C0E-4070-9A1F-BF29A3BA5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BA3C-19EF-4E49-97BF-F6A27FFDB6F3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3147-F341-478F-9AF8-76BF470D2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F78C-EB23-4C92-8F65-4E9185FC4439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BB16-156C-4433-91AC-44345F7E4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0224-1E1E-4857-B751-02BCB7A53D0B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0307-24D1-49D8-A5FE-65D34E95B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0B9C21-E683-44B6-B6F1-E274FA6BDDB0}" type="datetimeFigureOut">
              <a:rPr lang="ru-RU"/>
              <a:pPr>
                <a:defRPr/>
              </a:pPr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89C658-E5BC-4F31-ABE1-7F7615E32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67544" y="5995860"/>
            <a:ext cx="8293986" cy="7455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Подготовила воспитатель ГПД ГУО «Гимназия № 3 г. Бобруйска»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Гребенчук Светлана Валерьевна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7488587" cy="3744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610" y="4005064"/>
            <a:ext cx="8280920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по самообразованию: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экологического сознания младших школьников в условиях группы продленного дня»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540724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ТВОРЧЕСКАЯ ВИЗИТКА ПЕДАГОГА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53" y="1196752"/>
            <a:ext cx="4534264" cy="3168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84767" y="1224481"/>
            <a:ext cx="36998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Должность: воспитатель группы продлённого дня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4767" y="2714290"/>
            <a:ext cx="296933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Стаж работы: </a:t>
            </a:r>
            <a:r>
              <a:rPr lang="ru-RU" sz="2400" dirty="0" smtClean="0"/>
              <a:t>33 года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903439"/>
            <a:ext cx="27704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Категория: вторая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053" y="5092588"/>
            <a:ext cx="843257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Профессионально-педагогическое кредо:</a:t>
            </a:r>
          </a:p>
          <a:p>
            <a:r>
              <a:rPr lang="ru-RU" sz="2400" dirty="0"/>
              <a:t>Всякий раз, делая добро другому существу, мы начинаем чувствовать себя лучше, потому что добрые дела укрепляют нашу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14471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Актуальность темы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172272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Сущность экологического сознания является отражением реально практических отношений общества. Обществу необходимо знать экологические нормы, правила поведения, иметь высокий уровень экологической культуры.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Экологическая культура =</a:t>
            </a:r>
          </a:p>
          <a:p>
            <a:pPr marL="0" indent="0">
              <a:buNone/>
            </a:pPr>
            <a:r>
              <a:rPr lang="ru-RU" dirty="0"/>
              <a:t>е</a:t>
            </a:r>
            <a:r>
              <a:rPr lang="ru-RU" dirty="0" smtClean="0"/>
              <a:t>динство трех проблем:</a:t>
            </a:r>
          </a:p>
          <a:p>
            <a:pPr marL="0" indent="0">
              <a:buNone/>
            </a:pPr>
            <a:r>
              <a:rPr lang="ru-RU" sz="2550" dirty="0"/>
              <a:t>- </a:t>
            </a:r>
            <a:r>
              <a:rPr lang="ru-RU" sz="2550" dirty="0" smtClean="0"/>
              <a:t>широкое разъяснение </a:t>
            </a:r>
            <a:r>
              <a:rPr lang="ru-RU" sz="2550" dirty="0"/>
              <a:t>гибельных последствий загрязнения среды обитания;</a:t>
            </a:r>
          </a:p>
          <a:p>
            <a:pPr marL="0" indent="0">
              <a:buNone/>
            </a:pPr>
            <a:r>
              <a:rPr lang="ru-RU" sz="2550" dirty="0"/>
              <a:t>- </a:t>
            </a:r>
            <a:r>
              <a:rPr lang="ru-RU" sz="2550" dirty="0" smtClean="0"/>
              <a:t>приобретение </a:t>
            </a:r>
            <a:r>
              <a:rPr lang="ru-RU" sz="2550" dirty="0"/>
              <a:t>экологического подхода к организации экономики и другим сферам жизни и деятельности общества;</a:t>
            </a:r>
          </a:p>
          <a:p>
            <a:pPr marL="0" indent="0">
              <a:buNone/>
            </a:pPr>
            <a:r>
              <a:rPr lang="ru-RU" sz="2550" dirty="0"/>
              <a:t>- </a:t>
            </a:r>
            <a:r>
              <a:rPr lang="ru-RU" sz="2550" dirty="0" smtClean="0"/>
              <a:t>формирование </a:t>
            </a:r>
            <a:r>
              <a:rPr lang="ru-RU" sz="2550" dirty="0"/>
              <a:t>экологического сознания.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08920"/>
            <a:ext cx="8424936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        </a:t>
            </a:r>
            <a:r>
              <a:rPr lang="ru-RU" sz="2200" b="1" dirty="0" smtClean="0"/>
              <a:t>Задачи</a:t>
            </a:r>
            <a:r>
              <a:rPr lang="ru-RU" sz="2200" dirty="0" smtClean="0"/>
              <a:t> по </a:t>
            </a:r>
            <a:r>
              <a:rPr lang="ru-RU" sz="2200" dirty="0"/>
              <a:t>экологическому воспитанию учащихся младших классов в группе продлённого дня </a:t>
            </a:r>
            <a:endParaRPr lang="ru-RU" sz="2200" dirty="0" smtClean="0"/>
          </a:p>
          <a:p>
            <a:r>
              <a:rPr lang="ru-RU" sz="2200" dirty="0"/>
              <a:t> </a:t>
            </a:r>
            <a:r>
              <a:rPr lang="ru-RU" sz="2200" dirty="0" smtClean="0"/>
              <a:t>      — </a:t>
            </a:r>
            <a:r>
              <a:rPr lang="ru-RU" sz="2200" dirty="0"/>
              <a:t>расширение экологических знаний;</a:t>
            </a:r>
          </a:p>
          <a:p>
            <a:r>
              <a:rPr lang="ru-RU" sz="2200" dirty="0" smtClean="0"/>
              <a:t>       — </a:t>
            </a:r>
            <a:r>
              <a:rPr lang="ru-RU" sz="2200" dirty="0"/>
              <a:t>повышение экологической культуры;</a:t>
            </a:r>
          </a:p>
          <a:p>
            <a:r>
              <a:rPr lang="ru-RU" sz="2200" dirty="0" smtClean="0"/>
              <a:t>       — </a:t>
            </a:r>
            <a:r>
              <a:rPr lang="ru-RU" sz="2200" dirty="0"/>
              <a:t>развитие потребностей гармоничного общения с природой;</a:t>
            </a:r>
          </a:p>
          <a:p>
            <a:r>
              <a:rPr lang="ru-RU" sz="2200" dirty="0" smtClean="0"/>
              <a:t>       — </a:t>
            </a:r>
            <a:r>
              <a:rPr lang="ru-RU" sz="2200" dirty="0"/>
              <a:t>обогащение кругозора детей;</a:t>
            </a:r>
          </a:p>
          <a:p>
            <a:r>
              <a:rPr lang="ru-RU" sz="2200" dirty="0" smtClean="0"/>
              <a:t>       — </a:t>
            </a:r>
            <a:r>
              <a:rPr lang="ru-RU" sz="2200" dirty="0"/>
              <a:t>развитие наблюдения, внимания, памяти, мышления;</a:t>
            </a:r>
          </a:p>
          <a:p>
            <a:r>
              <a:rPr lang="ru-RU" sz="2200" dirty="0" smtClean="0"/>
              <a:t>       — </a:t>
            </a:r>
            <a:r>
              <a:rPr lang="ru-RU" sz="2200" dirty="0"/>
              <a:t>развитие чувства сострадания, сопереживания представителям животного и растительного мира;</a:t>
            </a:r>
          </a:p>
          <a:p>
            <a:r>
              <a:rPr lang="ru-RU" sz="2200" dirty="0" smtClean="0"/>
              <a:t>       — </a:t>
            </a:r>
            <a:r>
              <a:rPr lang="ru-RU" sz="2200" dirty="0"/>
              <a:t>привитие бережного отношения и любви к природе.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424936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 smtClean="0"/>
              <a:t>       Цель</a:t>
            </a:r>
            <a:r>
              <a:rPr lang="ru-RU" sz="2600" dirty="0" smtClean="0"/>
              <a:t> </a:t>
            </a:r>
            <a:r>
              <a:rPr lang="ru-RU" sz="2600" dirty="0"/>
              <a:t>самообразования – выявление наиболее эффективных педагогических условий для формирования экологического сознания у младших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9043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35292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Базовым в развитии экологической культуры первоклассника выступает уровень, приобретенный в дошкольном возрасте. Новая ступень развития ребенка связывается с приобретением им экологически ориентированного личного опыта за счет: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192" y="1916832"/>
            <a:ext cx="8460940" cy="459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50" dirty="0" smtClean="0"/>
              <a:t>     1) наблюдений различных состояний окружающей среды, сопровождающихся разъяснениями воспитателя;</a:t>
            </a:r>
          </a:p>
          <a:p>
            <a:r>
              <a:rPr lang="ru-RU" sz="2250" dirty="0" smtClean="0"/>
              <a:t>    2) выполнения предложенных правил поведения и обращения с представителями животного и растительного мира;</a:t>
            </a:r>
          </a:p>
          <a:p>
            <a:r>
              <a:rPr lang="ru-RU" sz="2250" dirty="0" smtClean="0"/>
              <a:t>    3) эмоциональных переживаний;</a:t>
            </a:r>
          </a:p>
          <a:p>
            <a:r>
              <a:rPr lang="ru-RU" sz="2250" dirty="0" smtClean="0"/>
              <a:t>    4) эстетического наслаждения красотой природы и творческого воплощения своих впечатлений в устных рассказах, рисунках;</a:t>
            </a:r>
          </a:p>
          <a:p>
            <a:r>
              <a:rPr lang="ru-RU" sz="2250" dirty="0" smtClean="0"/>
              <a:t>     5) ощущения потребности в знаниях экологического содержания; </a:t>
            </a:r>
          </a:p>
          <a:p>
            <a:r>
              <a:rPr lang="ru-RU" sz="2250" dirty="0" smtClean="0"/>
              <a:t>     6) бережного отношения к используемым предметам, продуктам питания и т. д.; </a:t>
            </a:r>
          </a:p>
          <a:p>
            <a:r>
              <a:rPr lang="ru-RU" sz="2250" dirty="0" smtClean="0"/>
              <a:t>     7) наблюдения за деятельностью взрослых по улучшению окружающей среды и собственного посильного участия в ней.</a:t>
            </a:r>
            <a:endParaRPr lang="ru-RU" sz="2250" dirty="0"/>
          </a:p>
        </p:txBody>
      </p:sp>
    </p:spTree>
    <p:extLst>
      <p:ext uri="{BB962C8B-B14F-4D97-AF65-F5344CB8AC3E}">
        <p14:creationId xmlns:p14="http://schemas.microsoft.com/office/powerpoint/2010/main" val="15167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Основные </a:t>
            </a:r>
            <a:r>
              <a:rPr lang="ru-RU" sz="2400" b="1" dirty="0"/>
              <a:t>методы </a:t>
            </a:r>
            <a:r>
              <a:rPr lang="ru-RU" sz="2400" dirty="0"/>
              <a:t>и </a:t>
            </a:r>
            <a:r>
              <a:rPr lang="ru-RU" sz="2400" b="1" dirty="0" smtClean="0"/>
              <a:t>формы</a:t>
            </a:r>
            <a:r>
              <a:rPr lang="ru-RU" sz="2400" dirty="0" smtClean="0"/>
              <a:t> организации </a:t>
            </a:r>
            <a:r>
              <a:rPr lang="ru-RU" sz="2400" dirty="0"/>
              <a:t>работы по формированию </a:t>
            </a:r>
            <a:r>
              <a:rPr lang="ru-RU" sz="2400" dirty="0" smtClean="0"/>
              <a:t>экологического </a:t>
            </a:r>
            <a:r>
              <a:rPr lang="ru-RU" sz="2400" dirty="0"/>
              <a:t>сознания у младших школьников: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dirty="0" smtClean="0"/>
              <a:t>•</a:t>
            </a:r>
            <a:r>
              <a:rPr lang="ru-RU" sz="2800" dirty="0"/>
              <a:t>	рассказ,</a:t>
            </a:r>
          </a:p>
          <a:p>
            <a:pPr marL="0" indent="0">
              <a:buNone/>
            </a:pPr>
            <a:r>
              <a:rPr lang="ru-RU" sz="2800" dirty="0"/>
              <a:t>•	беседа,</a:t>
            </a:r>
          </a:p>
          <a:p>
            <a:pPr marL="0" indent="0">
              <a:buNone/>
            </a:pPr>
            <a:r>
              <a:rPr lang="ru-RU" sz="2800" dirty="0"/>
              <a:t>•	сюжетные игры,</a:t>
            </a:r>
          </a:p>
          <a:p>
            <a:pPr marL="0" indent="0">
              <a:buNone/>
            </a:pPr>
            <a:r>
              <a:rPr lang="ru-RU" sz="2800" dirty="0"/>
              <a:t>•	ребусы,</a:t>
            </a:r>
          </a:p>
          <a:p>
            <a:pPr marL="0" indent="0">
              <a:buNone/>
            </a:pPr>
            <a:r>
              <a:rPr lang="ru-RU" sz="2800" dirty="0"/>
              <a:t>•	кроссворды,</a:t>
            </a:r>
          </a:p>
          <a:p>
            <a:pPr marL="0" indent="0">
              <a:buNone/>
            </a:pPr>
            <a:r>
              <a:rPr lang="ru-RU" sz="2800" dirty="0"/>
              <a:t>•	рисунки,</a:t>
            </a:r>
          </a:p>
          <a:p>
            <a:pPr marL="0" indent="0">
              <a:buNone/>
            </a:pPr>
            <a:r>
              <a:rPr lang="ru-RU" sz="2800" dirty="0"/>
              <a:t>•	творческие рассказы,</a:t>
            </a:r>
          </a:p>
          <a:p>
            <a:pPr marL="0" indent="0">
              <a:buNone/>
            </a:pPr>
            <a:r>
              <a:rPr lang="ru-RU" sz="2800" dirty="0"/>
              <a:t>•	стихотворения,</a:t>
            </a:r>
          </a:p>
          <a:p>
            <a:pPr marL="0" indent="0">
              <a:buNone/>
            </a:pPr>
            <a:r>
              <a:rPr lang="ru-RU" sz="2800" dirty="0"/>
              <a:t>•	экологические сказки,</a:t>
            </a:r>
          </a:p>
          <a:p>
            <a:pPr marL="0" indent="0">
              <a:buNone/>
            </a:pPr>
            <a:r>
              <a:rPr lang="ru-RU" sz="2800" dirty="0"/>
              <a:t>•	различный демонстрационный материал.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08912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Предполагаемый результат:</a:t>
            </a:r>
          </a:p>
          <a:p>
            <a:r>
              <a:rPr lang="ru-RU" sz="2800" dirty="0" smtClean="0"/>
              <a:t>       •</a:t>
            </a:r>
            <a:r>
              <a:rPr lang="ru-RU" sz="2800" dirty="0"/>
              <a:t>	совершенствование профессиональных компетенций и рост творческого потенциала воспитателя;</a:t>
            </a:r>
          </a:p>
          <a:p>
            <a:r>
              <a:rPr lang="ru-RU" sz="2800" dirty="0" smtClean="0"/>
              <a:t>       •</a:t>
            </a:r>
            <a:r>
              <a:rPr lang="ru-RU" sz="2800" dirty="0"/>
              <a:t>	 профилактика проявления безнравственных поступков у младших школьников по отношению к окружающей среде; </a:t>
            </a:r>
          </a:p>
          <a:p>
            <a:r>
              <a:rPr lang="ru-RU" sz="2800" dirty="0" smtClean="0"/>
              <a:t>       •</a:t>
            </a:r>
            <a:r>
              <a:rPr lang="ru-RU" sz="2800" dirty="0"/>
              <a:t>	формирование у них устойчивого познавательного интереса в отношении темы экологического сознания; </a:t>
            </a:r>
          </a:p>
          <a:p>
            <a:r>
              <a:rPr lang="ru-RU" sz="2800" dirty="0" smtClean="0"/>
              <a:t>       •</a:t>
            </a:r>
            <a:r>
              <a:rPr lang="ru-RU" sz="2800" dirty="0"/>
              <a:t>	формирование у детей мотивационной сферы осознанного бережного отношения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39937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18" y="116632"/>
            <a:ext cx="8415913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>
                <a:solidFill>
                  <a:srgbClr val="00B050"/>
                </a:solidFill>
              </a:rPr>
              <a:t>Спасибо за внимание!!!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9" y="1874689"/>
            <a:ext cx="8415913" cy="47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2540</TotalTime>
  <Words>362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Тема Office</vt:lpstr>
      <vt:lpstr>Презентация PowerPoint</vt:lpstr>
      <vt:lpstr>Презентация PowerPoint</vt:lpstr>
      <vt:lpstr>Актуальность темы</vt:lpstr>
      <vt:lpstr>Презентация PowerPoint</vt:lpstr>
      <vt:lpstr>Презентация PowerPoint</vt:lpstr>
      <vt:lpstr> Основные методы и формы организации работы по формированию экологического сознания у младших школьников: </vt:lpstr>
      <vt:lpstr>Презентация PowerPoint</vt:lpstr>
      <vt:lpstr>Спасибо за внимание!!!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система международного  частного  права</dc:title>
  <dc:creator>Пользователь</dc:creator>
  <cp:lastModifiedBy>ПК</cp:lastModifiedBy>
  <cp:revision>255</cp:revision>
  <dcterms:created xsi:type="dcterms:W3CDTF">2013-02-20T06:52:23Z</dcterms:created>
  <dcterms:modified xsi:type="dcterms:W3CDTF">2022-04-08T18:51:53Z</dcterms:modified>
</cp:coreProperties>
</file>