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6" r:id="rId2"/>
    <p:sldId id="293" r:id="rId3"/>
    <p:sldId id="257" r:id="rId4"/>
    <p:sldId id="299" r:id="rId5"/>
    <p:sldId id="303" r:id="rId6"/>
    <p:sldId id="296" r:id="rId7"/>
    <p:sldId id="304" r:id="rId8"/>
    <p:sldId id="307" r:id="rId9"/>
    <p:sldId id="264" r:id="rId10"/>
    <p:sldId id="263" r:id="rId11"/>
    <p:sldId id="267" r:id="rId12"/>
    <p:sldId id="273" r:id="rId13"/>
    <p:sldId id="283" r:id="rId14"/>
    <p:sldId id="298" r:id="rId15"/>
    <p:sldId id="297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8D0A-FBA5-47B2-AD96-1A249FEED975}" type="datetimeFigureOut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1B29-4CE8-4DA5-92D6-E3F64938E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8D0A-FBA5-47B2-AD96-1A249FEED975}" type="datetimeFigureOut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1B29-4CE8-4DA5-92D6-E3F64938E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8D0A-FBA5-47B2-AD96-1A249FEED975}" type="datetimeFigureOut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1B29-4CE8-4DA5-92D6-E3F64938E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8D0A-FBA5-47B2-AD96-1A249FEED975}" type="datetimeFigureOut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1B29-4CE8-4DA5-92D6-E3F64938E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8D0A-FBA5-47B2-AD96-1A249FEED975}" type="datetimeFigureOut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1B29-4CE8-4DA5-92D6-E3F64938E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8D0A-FBA5-47B2-AD96-1A249FEED975}" type="datetimeFigureOut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1B29-4CE8-4DA5-92D6-E3F64938E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8D0A-FBA5-47B2-AD96-1A249FEED975}" type="datetimeFigureOut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1B29-4CE8-4DA5-92D6-E3F64938E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8D0A-FBA5-47B2-AD96-1A249FEED975}" type="datetimeFigureOut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1B29-4CE8-4DA5-92D6-E3F64938E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8D0A-FBA5-47B2-AD96-1A249FEED975}" type="datetimeFigureOut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1B29-4CE8-4DA5-92D6-E3F64938E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8D0A-FBA5-47B2-AD96-1A249FEED975}" type="datetimeFigureOut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1B29-4CE8-4DA5-92D6-E3F64938E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8D0A-FBA5-47B2-AD96-1A249FEED975}" type="datetimeFigureOut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121B29-4CE8-4DA5-92D6-E3F64938E9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BA8D0A-FBA5-47B2-AD96-1A249FEED975}" type="datetimeFigureOut">
              <a:rPr lang="ru-RU" smtClean="0"/>
              <a:pPr/>
              <a:t>08.10.2023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121B29-4CE8-4DA5-92D6-E3F64938E95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643866" cy="1715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Развитие связной речи у детей старшего дошкольного возраста посредством театрализованной деятельности</a:t>
            </a:r>
            <a:endParaRPr lang="ru-RU" sz="36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786742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78 «Пчёлка» комбинированного вида» г.Орска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</a:t>
            </a:r>
          </a:p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воспитателя высшей категории: </a:t>
            </a:r>
          </a:p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Мирмановой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Зауреш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Базарбаевны</a:t>
            </a:r>
            <a:endParaRPr lang="ru-RU" sz="16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768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Пальчиковый театр.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64360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Способствует развитию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речи, внимания, памяти;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Формирует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пространственные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представления;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Развивает ловкость,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точность, выразительность,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координацию движений;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Повышает работоспособность,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тонус коры головного мозга.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484784"/>
            <a:ext cx="3395783" cy="4527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10248"/>
            <a:ext cx="4098262" cy="28477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45720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Магнитный театр и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фланелеграф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03874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Развивает творческие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способности;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Содействуют эстетическому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воспитанию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Развивают ловкость,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1428736"/>
            <a:ext cx="27146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Помогает учить детей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координировать движения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рук и глаз;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Сопровождать движения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пальцев речью;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Побуждать выражать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свои эмоции посредством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мимики и речи.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500043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Конусный, настольный театр.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31" y="1412275"/>
            <a:ext cx="3250804" cy="24381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4" y="3473746"/>
            <a:ext cx="3908438" cy="2931329"/>
          </a:xfrm>
          <a:prstGeom prst="rect">
            <a:avLst/>
          </a:prstGeom>
        </p:spPr>
      </p:pic>
      <p:pic>
        <p:nvPicPr>
          <p:cNvPr id="11" name="Рисунок 10" descr="C:\Users\пк\Desktop\фото 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45024"/>
            <a:ext cx="3185526" cy="276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3714776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- драматизация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3571900" cy="507209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 один вид деятельности так не способствует развитию артистизма, выразительности движений, как игра – драматизация.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714356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Теневой театр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214422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Распространненый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 инсценировок сказок где показ теней сопровождается чтением.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64" y="2451745"/>
            <a:ext cx="3313508" cy="2463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33056"/>
            <a:ext cx="2521906" cy="2764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90" y="2254072"/>
            <a:ext cx="2990136" cy="398684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215238" cy="738890"/>
          </a:xfrm>
        </p:spPr>
        <p:txBody>
          <a:bodyPr numCol="1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Словесные, настольно – печатные игры: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игра </a:t>
            </a:r>
            <a:r>
              <a:rPr lang="ru-RU" sz="1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ходилка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сказкам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1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таблицы по сказкам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- рассказывание сказок на новый лад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- лабиринты по сказкам с использованием 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- игра сказка в увлекательно игровой форме «Прилепи-отлепи»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2376264" cy="316835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578763" cy="34340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97833"/>
            <a:ext cx="2615003" cy="348667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5857916" cy="50006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Методическая литература: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к\Desktop\КНИГА №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896289">
            <a:off x="1498552" y="1683580"/>
            <a:ext cx="2603012" cy="355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к\Desktop\КНИГИ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647141">
            <a:off x="5206883" y="1698856"/>
            <a:ext cx="2522252" cy="349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процессе целенаправленной работы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 детьми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можно добиться положительных результатов по развитию связной речи с использованием элементов театрализованной деятельности.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В работе я сочетала наглядные и словесные методы обучения; использовала правила индивидуальности, обратной связи, всеобщего участия, правило помогающих вопросов; развивала мелкую моторику рук в сочетании с речью; работала над выразительностью  речи, отрабатывая интонацию и силу голоса; проводила пальчиковые, настольные, подвижные игры,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проигровали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отрывки из сказок, передающих различные черты характеров героев.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Таким образом, целенаправленная работа позволяет улучшить показатели развития связной речи воспитанников через театрализованную деятельность.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D:\ADMINISTRATOR\Documents\анимации\babochkia-4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52094">
            <a:off x="6357950" y="2857496"/>
            <a:ext cx="1181100" cy="685800"/>
          </a:xfrm>
          <a:prstGeom prst="rect">
            <a:avLst/>
          </a:prstGeom>
          <a:noFill/>
        </p:spPr>
      </p:pic>
      <p:pic>
        <p:nvPicPr>
          <p:cNvPr id="5" name="Рисунок 4" descr="C:\Users\пк\Desktop\колобо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500307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786742" cy="3714776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связной речи является центральной задачей речевого воспитания детей.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Именно в связной речи реализуется основная, коммуникативная, функция языка и речи».    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( Л. С. Выготский )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286124"/>
            <a:ext cx="8215370" cy="20002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«Театр -  искус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прекрасное. Оно облагораживает, воспитывает человека. Тот кто любит театр по настоящему, всегда уносит из него запас мудрости и доброты». </a:t>
            </a:r>
          </a:p>
          <a:p>
            <a:pPr>
              <a:lnSpc>
                <a:spcPct val="110000"/>
              </a:lnSpc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(К.С. Станиславский)</a:t>
            </a:r>
          </a:p>
        </p:txBody>
      </p:sp>
      <p:pic>
        <p:nvPicPr>
          <p:cNvPr id="4" name="Picture 3" descr="D:\ADMINISTRATOR\Documents\анимации\liniia-11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786454"/>
            <a:ext cx="3357587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58162" cy="114300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связной речи у детей старшего      дошкольного возраста через творческую активность в театрализованной деятельности.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4071966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связную, выразительную, диалогическую и монологическую речь.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артикуляционный аппарат.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творческие способности и самостоятельность ребёнка.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и совершенствовать грамматический строй речи.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звуковую культуру речи.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Активизировать и обогащать словарный запас.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интерес детей к различным видам театрализованной деятельности.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Овладевать навыками общения и коллективного творчества.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ADMINISTRATOR\Documents\анимации\liniia-11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49" y="6000768"/>
            <a:ext cx="3357587" cy="5715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720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Анализ психологической, педагогической и методической литературы.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Проводились занятия по развитию связной речи у старших дошкольников.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Использовались элементы театрализованной деятельности на занятиях.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Индивидуальные беседы с педагогами и родителями.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к\Desktop\репк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86124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72464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60343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Чтение и совместный анализ сказок.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Проигрывание отрывков сказок (драматизация)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Прослушивание сказок, стихотворений.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Словесные, настольные и подвижные игры.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Этюды и упражнения.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Хороводные игры.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Дыхательная и артикуляционная гимнастика.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Пальчиковые игры с проговариванием.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Просмотр спектаклей и беседы по ним.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Просмотр игрового видеоматериала.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Упражнения по развитию мимики, пантомимики, моторики.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Направленность театрализованной деятельности.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21196750">
            <a:off x="421179" y="1932655"/>
            <a:ext cx="2591395" cy="1428760"/>
          </a:xfrm>
          <a:prstGeom prst="cloudCallout">
            <a:avLst>
              <a:gd name="adj1" fmla="val -357"/>
              <a:gd name="adj2" fmla="val 99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память</a:t>
            </a:r>
            <a:endParaRPr lang="ru-RU" b="1" dirty="0"/>
          </a:p>
        </p:txBody>
      </p:sp>
      <p:sp>
        <p:nvSpPr>
          <p:cNvPr id="5" name="Выноска-облако 4"/>
          <p:cNvSpPr/>
          <p:nvPr/>
        </p:nvSpPr>
        <p:spPr>
          <a:xfrm rot="648341">
            <a:off x="5961772" y="2065711"/>
            <a:ext cx="3024348" cy="1420881"/>
          </a:xfrm>
          <a:prstGeom prst="cloudCallout">
            <a:avLst>
              <a:gd name="adj1" fmla="val -7524"/>
              <a:gd name="adj2" fmla="val 20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воображение</a:t>
            </a:r>
            <a:endParaRPr lang="ru-RU" b="1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071802" y="5072074"/>
            <a:ext cx="3390406" cy="1612780"/>
          </a:xfrm>
          <a:prstGeom prst="cloudCallout">
            <a:avLst>
              <a:gd name="adj1" fmla="val 1988"/>
              <a:gd name="adj2" fmla="val 12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речевые навыки</a:t>
            </a:r>
            <a:endParaRPr lang="ru-RU" b="1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357554" y="1785926"/>
            <a:ext cx="2286016" cy="1398466"/>
          </a:xfrm>
          <a:prstGeom prst="cloudCallout">
            <a:avLst>
              <a:gd name="adj1" fmla="val -1141"/>
              <a:gd name="adj2" fmla="val 14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мышление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2928934"/>
            <a:ext cx="3857652" cy="25003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Выноска-облако 10"/>
          <p:cNvSpPr/>
          <p:nvPr/>
        </p:nvSpPr>
        <p:spPr>
          <a:xfrm rot="979636">
            <a:off x="6546297" y="4105414"/>
            <a:ext cx="2461108" cy="1324837"/>
          </a:xfrm>
          <a:prstGeom prst="cloudCallout">
            <a:avLst>
              <a:gd name="adj1" fmla="val -3485"/>
              <a:gd name="adj2" fmla="val 14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фантазия</a:t>
            </a:r>
            <a:endParaRPr lang="ru-RU" b="1" dirty="0"/>
          </a:p>
        </p:txBody>
      </p:sp>
      <p:sp>
        <p:nvSpPr>
          <p:cNvPr id="13" name="Выноска-облако 12"/>
          <p:cNvSpPr/>
          <p:nvPr/>
        </p:nvSpPr>
        <p:spPr>
          <a:xfrm rot="20938235">
            <a:off x="112052" y="4601473"/>
            <a:ext cx="2686620" cy="1430790"/>
          </a:xfrm>
          <a:prstGeom prst="cloudCallout">
            <a:avLst>
              <a:gd name="adj1" fmla="val -14169"/>
              <a:gd name="adj2" fmla="val 18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чувства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как средство развития связной речи детей дошкольного возраста.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Связная речь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смысловое, развёрнутое высказывание или цепь логически сочетающихся, грамматически правильных предложений. С целью развития связной речи дошкольников используются театрализованные игры, которые позволяют заинтересовать воспитанников, воспитанников, удержать из внимание, раскрепостить, развивать репродуктивное и элементы творческого воображения памяти, формировать внутреннюю мотивацию речевого высказывания.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один из самых эффективных способов развития речи и проявления их творческих способностей, а также та деятельность в которой наиболее ярко проявляется принцип обучения: учить играя.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Театрализованные игры способствуют усвоению элементов речевого общения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(мимика, жест, поза, интонация, модуляция голоса).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это не просто игра, а ещё и прекрасное средство для интенсивного развития речи детей, обогащения словаря, а так же развития мышления, воображения, внимания и памяти, что является психологической основой правильной речи.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Предметно-развивающая среда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600400" cy="48005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5643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8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 ребенка и различные виды театра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ADMINISTRATOR\Documents\анимации\04328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14818"/>
            <a:ext cx="3071834" cy="22526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00B050"/>
      </a:accent1>
      <a:accent2>
        <a:srgbClr val="92D050"/>
      </a:accent2>
      <a:accent3>
        <a:srgbClr val="00B050"/>
      </a:accent3>
      <a:accent4>
        <a:srgbClr val="92D050"/>
      </a:accent4>
      <a:accent5>
        <a:srgbClr val="00B050"/>
      </a:accent5>
      <a:accent6>
        <a:srgbClr val="758C5A"/>
      </a:accent6>
      <a:hlink>
        <a:srgbClr val="4E5D3C"/>
      </a:hlink>
      <a:folHlink>
        <a:srgbClr val="758C5A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664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Развитие связной речи у детей старшего дошкольного возраста посредством театрализованной деятельности</vt:lpstr>
      <vt:lpstr>     «Развитие связной речи является центральной задачей речевого воспитания детей.  Именно в связной речи реализуется основная, коммуникативная, функция языка и речи».                                                                                     ( Л. С. Выготский )   </vt:lpstr>
      <vt:lpstr>  Цель : Создать условия для развития связной речи у детей старшего      дошкольного возраста через творческую активность в театрализованной деятельности.</vt:lpstr>
      <vt:lpstr>Методы:</vt:lpstr>
      <vt:lpstr>Формы работы с детьми</vt:lpstr>
      <vt:lpstr>Направленность театрализованной деятельности.</vt:lpstr>
      <vt:lpstr>Театрализованная деятельность как средство развития связной речи детей дошкольного возраста.</vt:lpstr>
      <vt:lpstr>Предметно-развивающая среда</vt:lpstr>
      <vt:lpstr>Речь ребенка и различные виды театра</vt:lpstr>
      <vt:lpstr>Пальчиковый театр.</vt:lpstr>
      <vt:lpstr>Магнитный театр и фланелеграф.</vt:lpstr>
      <vt:lpstr>Игра - драматизация</vt:lpstr>
      <vt:lpstr>Словесные, настольно – печатные игры: - игра ходилка по сказкам       - мнемо таблицы по сказкам                     - рассказывание сказок на новый лад                                - лабиринты по сказкам с использованием  МАРБЛС                                 - игра сказка в увлекательно игровой форме «Прилепи-отлепи»</vt:lpstr>
      <vt:lpstr>Методическая литература:</vt:lpstr>
      <vt:lpstr>Вывод: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связной речи через театрализованную деятельность</dc:title>
  <dc:creator>admin</dc:creator>
  <cp:lastModifiedBy>User</cp:lastModifiedBy>
  <cp:revision>262</cp:revision>
  <dcterms:created xsi:type="dcterms:W3CDTF">2014-01-26T18:08:45Z</dcterms:created>
  <dcterms:modified xsi:type="dcterms:W3CDTF">2023-10-07T20:06:43Z</dcterms:modified>
</cp:coreProperties>
</file>