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Unbounded"/>
      <p:regular r:id="rId15"/>
    </p:embeddedFont>
    <p:embeddedFont>
      <p:font typeface="Unbounded"/>
      <p:regular r:id="rId16"/>
    </p:embeddedFont>
    <p:embeddedFont>
      <p:font typeface="Cabin"/>
      <p:regular r:id="rId17"/>
    </p:embeddedFont>
    <p:embeddedFont>
      <p:font typeface="Cabin"/>
      <p:regular r:id="rId18"/>
    </p:embeddedFont>
    <p:embeddedFont>
      <p:font typeface="Cabin"/>
      <p:regular r:id="rId19"/>
    </p:embeddedFont>
    <p:embeddedFont>
      <p:font typeface="Cabin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Cesare è stato una figura chiave nella storia romana, il cui impatto sulla letteratura successiva è stato significativo e duraturo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scelta di una narrazione in terza persona e l'apparente obiettività dei suoi "Commentarii" hanno offerto un esempio di storiografia pragmatica, influenzando storici come Tacito e Svetonio.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Inoltre, la sua attenzione alla purezza e alla struttura della lingua latina, espressa nel trattato "De Analogia", ha contribuito a definire standard linguistici che hanno guidato gli scrittori successivi.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L'opera di Cesare è diventata un punto di riferimento per l'insegnamento del latino, grazie alla sua chiarezza espositiva e alla ricchezza di contenuti storici e culturali.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Incipit lectio magistralis De Amicitia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L'eredità letteraria di Cesare ruota attorno a quattro punti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modello storiografico di Cesare influenza da subito la storiografia romana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Anche la lingua latina del primo secolo avanti e soprattutto dopo Cristo risente dello stile di Cesare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52174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L'influenza di Gaio Giulio Cesare sulla letteratura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623197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L'influenza di Gaio Giulio Cesare sulla letteratura successiva è stata profonda e duratura.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676305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5683925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5658445"/>
            <a:ext cx="2078712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CAD6DE"/>
                </a:solidFill>
                <a:latin typeface="Cabin Bold" pitchFamily="34" charset="0"/>
                <a:ea typeface="Cabin Bold" pitchFamily="34" charset="-122"/>
                <a:cs typeface="Cabin Bold" pitchFamily="34" charset="-120"/>
              </a:rPr>
              <a:t>by Alessio Odini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723430"/>
            <a:ext cx="62855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prosa di Cesare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786420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563439" y="30257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Stile limpido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3521273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sua prosa limpida e precisa ha stabilito un modello stilistico per gli autori latini e non solo.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4765953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6563439" y="5005268"/>
            <a:ext cx="297572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Modello letterario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63439" y="5500807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chiarezza espositiva dei suoi scritti ha creato un punto di riferimento per generazioni di scrittori successivi.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664" y="613291"/>
            <a:ext cx="5239464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 Commentarii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516172" y="1602224"/>
            <a:ext cx="30480" cy="6014085"/>
          </a:xfrm>
          <a:prstGeom prst="roundRect">
            <a:avLst>
              <a:gd name="adj" fmla="val 109587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6736199" y="2087999"/>
            <a:ext cx="667941" cy="30480"/>
          </a:xfrm>
          <a:prstGeom prst="roundRect">
            <a:avLst>
              <a:gd name="adj" fmla="val 109587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6265664" y="1852732"/>
            <a:ext cx="501015" cy="501015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6359009" y="1906786"/>
            <a:ext cx="314325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629525" y="1824871"/>
            <a:ext cx="433768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Narrazione in terza persona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629525" y="2285881"/>
            <a:ext cx="6221611" cy="1424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scelta di una narrazione in terza persona e l'apparente obiettività dei suoi "Commentarii" hanno offerto un esempio di storiografia pragmatica, influenzando storici come Tacito e Svetonio.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36199" y="4641890"/>
            <a:ext cx="667941" cy="30480"/>
          </a:xfrm>
          <a:prstGeom prst="roundRect">
            <a:avLst>
              <a:gd name="adj" fmla="val 109587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6265664" y="4406622"/>
            <a:ext cx="501015" cy="501015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6359009" y="4460677"/>
            <a:ext cx="314325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629525" y="4378762"/>
            <a:ext cx="3840599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Storiografia pragmatica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629525" y="4839772"/>
            <a:ext cx="6221611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Il suo approccio alla narrazione storica ha stabilito nuovi standard per la storiografia romana.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36199" y="6483310"/>
            <a:ext cx="667941" cy="30480"/>
          </a:xfrm>
          <a:prstGeom prst="roundRect">
            <a:avLst>
              <a:gd name="adj" fmla="val 109587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6265664" y="6248043"/>
            <a:ext cx="501015" cy="501015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6359009" y="6302097"/>
            <a:ext cx="314325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629525" y="6220182"/>
            <a:ext cx="3614738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Influenza su altri storici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629525" y="6681192"/>
            <a:ext cx="6221611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Autori come Tacito e Svetonio hanno seguito il suo modello di narrazione storica.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0432" y="647819"/>
            <a:ext cx="5540097" cy="692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 Analogia</a:t>
            </a:r>
            <a:endParaRPr lang="en-US" sz="43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32" y="1693426"/>
            <a:ext cx="1177171" cy="24650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40742" y="1928813"/>
            <a:ext cx="3077408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Purezza linguistica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840742" y="2416254"/>
            <a:ext cx="5965627" cy="1506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Inoltre, la sua attenzione alla purezza e alla struttura della lingua latina, espressa nel trattato "De Analogia", ha contribuito a definire standard linguistici che hanno guidato gli scrittori successivi.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32" y="4158496"/>
            <a:ext cx="1177171" cy="171164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40742" y="4393883"/>
            <a:ext cx="3196471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Standard linguistici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840742" y="4881324"/>
            <a:ext cx="5965627" cy="753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Il trattato ha stabilito regole e principi per l'uso corretto del latino.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32" y="5870138"/>
            <a:ext cx="1177171" cy="171164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40742" y="6105525"/>
            <a:ext cx="3002399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Guida per scrittori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840742" y="6592967"/>
            <a:ext cx="5965627" cy="753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Le sue teorie linguistiche hanno fornito una base solida per gli autori delle epoche successive.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68306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Cesare come modello educativo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2450068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251835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Testo didattico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4099322"/>
            <a:ext cx="2250162" cy="3447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L'opera di Cesare è diventata un punto di riferimento per l'insegnamento del latino, grazie alla sua chiarezza espositiva e alla ricchezza di contenuti storici e culturali.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59" y="2450068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46859" y="3251835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Chiarezza espositiva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46859" y="4099322"/>
            <a:ext cx="22501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semplicità e precisione del suo stile lo hanno reso ideale per l'apprendimento della lingua latina.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95" y="2450068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5995" y="3251954"/>
            <a:ext cx="225028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Contenuti storici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5995" y="4099441"/>
            <a:ext cx="225028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 suoi scritti offrono preziose informazioni sulla storia e la cultura romana.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94826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L'eredità letteraria di Cesare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63804" y="2852023"/>
            <a:ext cx="28253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Modello stilistico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prosa di Cesare ha stabilito un esempio di chiarezza e precisione.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3516" y="3183969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2660571"/>
            <a:ext cx="36567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Innovazione narrativa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15610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narrazione in terza persona ha creato un nuovo approccio alla storiografia.</a:t>
            </a:r>
            <a:endParaRPr lang="en-US" sz="18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34388" y="35697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941243" y="5107067"/>
            <a:ext cx="31276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Purezza linguistica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Il suo impegno per la correttezza del latino ha influenzato generazioni di scrittori.</a:t>
            </a:r>
            <a:endParaRPr lang="en-US" sz="18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48625" y="578060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0"/>
          <p:cNvSpPr/>
          <p:nvPr/>
        </p:nvSpPr>
        <p:spPr>
          <a:xfrm>
            <a:off x="1853684" y="5298638"/>
            <a:ext cx="283547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Valore educativo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 suoi testi sono diventati strumenti fondamentali per l'insegnamento.</a:t>
            </a:r>
            <a:endParaRPr lang="en-US" sz="185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7753" y="5394841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06429"/>
            <a:ext cx="1070360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Cesare e la storiografia romana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969419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4" name="Text 2"/>
          <p:cNvSpPr/>
          <p:nvPr/>
        </p:nvSpPr>
        <p:spPr>
          <a:xfrm>
            <a:off x="1376124" y="29694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Commentarii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76124" y="3464957"/>
            <a:ext cx="124165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narrazione apparentemente obiettiva dei suoi resoconti militari ha stabilito un nuovo standard per la storiografia romana.</a:t>
            </a:r>
            <a:endParaRPr lang="en-US" sz="1850" dirty="0"/>
          </a:p>
        </p:txBody>
      </p:sp>
      <p:sp>
        <p:nvSpPr>
          <p:cNvPr id="6" name="Shape 4"/>
          <p:cNvSpPr/>
          <p:nvPr/>
        </p:nvSpPr>
        <p:spPr>
          <a:xfrm>
            <a:off x="1196697" y="4087297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7" name="Text 5"/>
          <p:cNvSpPr/>
          <p:nvPr/>
        </p:nvSpPr>
        <p:spPr>
          <a:xfrm>
            <a:off x="1735098" y="4087297"/>
            <a:ext cx="311050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Influenza su Tacito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735098" y="4582835"/>
            <a:ext cx="120575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Lo storico Tacito ha adottato elementi dello stile cesariano nelle sue opere.</a:t>
            </a:r>
            <a:endParaRPr lang="en-US" sz="1850" dirty="0"/>
          </a:p>
        </p:txBody>
      </p:sp>
      <p:sp>
        <p:nvSpPr>
          <p:cNvPr id="9" name="Shape 7"/>
          <p:cNvSpPr/>
          <p:nvPr/>
        </p:nvSpPr>
        <p:spPr>
          <a:xfrm>
            <a:off x="1555790" y="5205174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10" name="Text 8"/>
          <p:cNvSpPr/>
          <p:nvPr/>
        </p:nvSpPr>
        <p:spPr>
          <a:xfrm>
            <a:off x="2094190" y="5205174"/>
            <a:ext cx="355723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Influenza su Svetonio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2094190" y="5700712"/>
            <a:ext cx="116984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Anche Svetonio ha seguito l'esempio di Cesare nella sua narrazione storica.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142" y="592574"/>
            <a:ext cx="8651915" cy="633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Il lascito linguistico di Cesare</a:t>
            </a:r>
            <a:endParaRPr lang="en-US" sz="39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2665" y="1657112"/>
            <a:ext cx="1623774" cy="122158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82985" y="2229326"/>
            <a:ext cx="303014" cy="378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800"/>
              </a:lnSpc>
              <a:buNone/>
            </a:pPr>
            <a:r>
              <a:rPr lang="en-US" sz="23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061823" y="1872496"/>
            <a:ext cx="2952274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Eccellenza stilistica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5061823" y="2318504"/>
            <a:ext cx="295227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perfezione della sua prosa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900255" y="2890361"/>
            <a:ext cx="8922187" cy="15240"/>
          </a:xfrm>
          <a:prstGeom prst="roundRect">
            <a:avLst>
              <a:gd name="adj" fmla="val 212089"/>
            </a:avLst>
          </a:prstGeom>
          <a:solidFill>
            <a:srgbClr val="49606E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78" y="2932509"/>
            <a:ext cx="3247668" cy="122158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82985" y="3353872"/>
            <a:ext cx="303014" cy="378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800"/>
              </a:lnSpc>
              <a:buNone/>
            </a:pPr>
            <a:r>
              <a:rPr lang="en-US" sz="23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5873829" y="3147893"/>
            <a:ext cx="2535079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 Analogia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873829" y="3593902"/>
            <a:ext cx="285857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Trattato sulla purezza linguistica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5712262" y="4165759"/>
            <a:ext cx="8110180" cy="15240"/>
          </a:xfrm>
          <a:prstGeom prst="roundRect">
            <a:avLst>
              <a:gd name="adj" fmla="val 212089"/>
            </a:avLst>
          </a:prstGeom>
          <a:solidFill>
            <a:srgbClr val="49606E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771" y="4207907"/>
            <a:ext cx="4871561" cy="122158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82985" y="4629269"/>
            <a:ext cx="303014" cy="378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800"/>
              </a:lnSpc>
              <a:buNone/>
            </a:pPr>
            <a:r>
              <a:rPr lang="en-US" sz="23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6685717" y="4423291"/>
            <a:ext cx="3547467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Standard grammaticali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6685717" y="4869299"/>
            <a:ext cx="354746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Regole per il corretto uso del latino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6524149" y="5441156"/>
            <a:ext cx="7298293" cy="15240"/>
          </a:xfrm>
          <a:prstGeom prst="roundRect">
            <a:avLst>
              <a:gd name="adj" fmla="val 212089"/>
            </a:avLst>
          </a:prstGeom>
          <a:solidFill>
            <a:srgbClr val="49606E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84" y="5483304"/>
            <a:ext cx="6495336" cy="122158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82985" y="5904667"/>
            <a:ext cx="303014" cy="378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800"/>
              </a:lnSpc>
              <a:buNone/>
            </a:pPr>
            <a:r>
              <a:rPr lang="en-US" sz="23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350" dirty="0"/>
          </a:p>
        </p:txBody>
      </p:sp>
      <p:sp>
        <p:nvSpPr>
          <p:cNvPr id="20" name="Text 14"/>
          <p:cNvSpPr/>
          <p:nvPr/>
        </p:nvSpPr>
        <p:spPr>
          <a:xfrm>
            <a:off x="7497604" y="5698688"/>
            <a:ext cx="2803088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Influenza duratura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497604" y="6144697"/>
            <a:ext cx="3013948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Impatto su generazioni di scrittori</a:t>
            </a:r>
            <a:endParaRPr lang="en-US" sz="1650" dirty="0"/>
          </a:p>
        </p:txBody>
      </p:sp>
      <p:sp>
        <p:nvSpPr>
          <p:cNvPr id="22" name="Text 16"/>
          <p:cNvSpPr/>
          <p:nvPr/>
        </p:nvSpPr>
        <p:spPr>
          <a:xfrm>
            <a:off x="754142" y="6947297"/>
            <a:ext cx="13122116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sua attenzione alla purezza e alla struttura della lingua latina, espressa nel trattato "De Analogia", ha contribuito a definire standard linguistici che hanno guidato gli scrittori successivi. La prosa limpida e precisa di Cesare ha stabilito un modello stilistico per gli autori latini e non solo.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2025-03-12T15:53:11Z</dcterms:created>
  <dcterms:modified xsi:type="dcterms:W3CDTF">2025-03-12T15:53:11Z</dcterms:modified>
</cp:coreProperties>
</file>