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Lst>
  <p:notesMasterIdLst>
    <p:notesMasterId r:id="rId8"/>
  </p:notesMasterIdLst>
  <p:sldSz cx="14630400" cy="8229600"/>
  <p:notesSz cx="8229600" cy="14630400"/>
  <p:embeddedFontLst>
    <p:embeddedFont>
      <p:font typeface="Montserrat Black"/>
      <p:regular r:id="rId13"/>
    </p:embeddedFont>
    <p:embeddedFont>
      <p:font typeface="Montserrat Black"/>
      <p:regular r:id="rId14"/>
    </p:embeddedFont>
    <p:embeddedFont>
      <p:font typeface="Inconsolata"/>
      <p:regular r:id="rId15"/>
    </p:embeddedFont>
    <p:embeddedFont>
      <p:font typeface="Inconsolata"/>
      <p:regular r:id="rId1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 Id="rId11" Type="http://schemas.openxmlformats.org/officeDocument/2006/relationships/theme" Target="theme/theme1.xml"/><Relationship Id="rId12" Type="http://schemas.openxmlformats.org/officeDocument/2006/relationships/tableStyles" Target="tableStyles.xml"/><Relationship Id="rId13" Type="http://schemas.openxmlformats.org/officeDocument/2006/relationships/font" Target="fonts/font1.fntdata"/><Relationship Id="rId14" Type="http://schemas.openxmlformats.org/officeDocument/2006/relationships/font" Target="fonts/font2.fntdata"/><Relationship Id="rId15" Type="http://schemas.openxmlformats.org/officeDocument/2006/relationships/font" Target="fonts/font3.fntdata"/><Relationship Id="rId16"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Cos'è il Positivismo?
Ciao a tutti! Oggi parliamo di un movimento di pensiero molto importante che ha influenzato la scienza, la filosofia e la società: il Positivismo. Immaginatevi un'epoca in cui le persone erano super entusiaste del progresso scientifico e pensavano che la scienza potesse risolvere tutti i problemi del mondo. Ecco, questa era l'idea di base del Positivismo!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Quando e Dove Nasce?
Il Positivismo nasce in Francia nella prima metà dell'Ottocento, un periodo di grandi cambiamenti e scoperte. Pensate alla rivoluzione industriale che stava trasformando il modo di vivere delle persone, alle nuove invenzioni che rendevano la vita più facile e ai progressi in medicina che curavano malattie prima incurabili. Tutti questi successi hanno portato a una grande fiducia nella scienza e nelle sue capacità.</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Padre del Positivismo: Auguste Comte
Il filosofo considerato il fondatore del Positivismo è Auguste Comte. Lui era convinto che solo la scienza potesse darci una conoscenza vera e affidabile. Secondo Comte, per capire come funziona il mondo e la società, dobbiamo usare gli stessi metodi che usano gli scienziati: osservare, fare esperimenti e trovare leggi universali.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Fiducia nella Scienza:
I positivisti credevano che la scienza fosse l'unica vera forma di conoscenza. Tutto ciò che non poteva essere dimostrato scientificamente era considerato meno importante o addirittura inutile.
Progresso Inarrestabile:
Erano convinti che l'umanità fosse destinata a un progresso continuo e illimitato, proprio grazie alla scienza e alla tecnologia. Ogni nuova scoperta era un passo avanti verso un futuro migliore.
Importanza del Fatto:
Per i positivisti, la conoscenza doveva basarsi sui "fatti" concreti, cioè su quello che si poteva vedere, toccare e misurare. Niente spazio per la fantasia o le speculazioni astratte!
La Sociologia come "Fisica Sociale":
Comte, in particolare, voleva creare una nuova scienza, la sociologia, che studiasse la società come gli scienziati studiano la natura. Voleva scoprire le "leggi" che regolano il comportamento delle persone e l'organizzazione della società, per poterla migliorare.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Positivismo in Sintesi
OTTIMISMO!
Possiamo riassumere il Positivismo con una parola: OTTIMISMO! Ottimismo nella scienza, nel progresso e nel futuro dell'umanità. Era un movimento che spingeva a guardare avanti, a innovare e a credere nelle capacità della ragione umana.</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Perché è Importante Studiare il Positivismo?
Sviluppo delle Scienze
Ha dato un grande impulso allo sviluppo delle scienze, anche di quelle che oggi chiamiamo "scienze umane" come la psicologia e, appunto, la sociologia.
Concetto di Progresso
Ha influenzato il modo in cui pensiamo al progresso e all'importanza della tecnologia nella nostra vita.
Importanza dei Dati
Molte delle idee sulla ricerca scientifica e sull'importanza dei dati che abbiamo oggi sono nate proprio in quel periodo.</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8ECE4"/>
          </a:solidFill>
          <a:ln/>
        </p:spPr>
      </p:sp>
      <p:sp>
        <p:nvSpPr>
          <p:cNvPr id="3" name="Shape 1"/>
          <p:cNvSpPr/>
          <p:nvPr/>
        </p:nvSpPr>
        <p:spPr>
          <a:xfrm>
            <a:off x="0" y="0"/>
            <a:ext cx="14630400" cy="8229600"/>
          </a:xfrm>
          <a:prstGeom prst="rect">
            <a:avLst/>
          </a:prstGeom>
          <a:solidFill>
            <a:srgbClr val="F8ECE4"/>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175629"/>
            <a:ext cx="6240185" cy="708779"/>
          </a:xfrm>
          <a:prstGeom prst="rect">
            <a:avLst/>
          </a:prstGeom>
          <a:noFill/>
          <a:ln/>
        </p:spPr>
        <p:txBody>
          <a:bodyPr wrap="none" lIns="0" tIns="0" rIns="0" bIns="0" rtlCol="0" anchor="t"/>
          <a:lstStyle/>
          <a:p>
            <a:pPr algn="l" indent="0" marL="0">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Cos'è il Positivismo?</a:t>
            </a:r>
            <a:endParaRPr lang="en-US" sz="4450" dirty="0"/>
          </a:p>
        </p:txBody>
      </p:sp>
      <p:sp>
        <p:nvSpPr>
          <p:cNvPr id="4" name="Text 1"/>
          <p:cNvSpPr/>
          <p:nvPr/>
        </p:nvSpPr>
        <p:spPr>
          <a:xfrm>
            <a:off x="793790" y="3224570"/>
            <a:ext cx="7556421" cy="2177415"/>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Ciao a tutti! Oggi parliamo di un movimento di pensiero molto importante che ha influenzato la scienza, la filosofia e la società: il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Positivismo</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Immaginatevi un'epoca in cui le persone erano super entusiaste del progresso scientifico e pensavano che la scienza potesse risolvere tutti i problemi del mondo. Ecco, questa era l'idea di base del Positivismo!</a:t>
            </a:r>
            <a:endParaRPr lang="en-US" sz="1750" dirty="0"/>
          </a:p>
        </p:txBody>
      </p:sp>
      <p:sp>
        <p:nvSpPr>
          <p:cNvPr id="5" name="Shape 2"/>
          <p:cNvSpPr/>
          <p:nvPr/>
        </p:nvSpPr>
        <p:spPr>
          <a:xfrm>
            <a:off x="793790" y="5674042"/>
            <a:ext cx="362903" cy="362903"/>
          </a:xfrm>
          <a:prstGeom prst="roundRect">
            <a:avLst>
              <a:gd name="adj" fmla="val 25194296"/>
            </a:avLst>
          </a:prstGeom>
          <a:solidFill>
            <a:srgbClr val="861E64"/>
          </a:solidFill>
          <a:ln w="7620">
            <a:solidFill>
              <a:srgbClr val="FFFFFF"/>
            </a:solidFill>
            <a:prstDash val="solid"/>
          </a:ln>
        </p:spPr>
      </p:sp>
      <p:sp>
        <p:nvSpPr>
          <p:cNvPr id="6" name="Text 3"/>
          <p:cNvSpPr/>
          <p:nvPr/>
        </p:nvSpPr>
        <p:spPr>
          <a:xfrm>
            <a:off x="926425" y="5806678"/>
            <a:ext cx="97512" cy="97512"/>
          </a:xfrm>
          <a:prstGeom prst="rect">
            <a:avLst/>
          </a:prstGeom>
          <a:noFill/>
          <a:ln/>
        </p:spPr>
        <p:txBody>
          <a:bodyPr wrap="none" lIns="0" tIns="0" rIns="0" bIns="0" rtlCol="0" anchor="t"/>
          <a:lstStyle/>
          <a:p>
            <a:pPr algn="ctr" indent="0" marL="0">
              <a:lnSpc>
                <a:spcPts val="750"/>
              </a:lnSpc>
              <a:buNone/>
            </a:pPr>
            <a:r>
              <a:rPr lang="en-US" sz="750" dirty="0">
                <a:solidFill>
                  <a:srgbClr val="FFFFFF"/>
                </a:solidFill>
                <a:latin typeface="Inconsolata Medium" pitchFamily="34" charset="0"/>
                <a:ea typeface="Inconsolata Medium" pitchFamily="34" charset="-122"/>
                <a:cs typeface="Inconsolata Medium" pitchFamily="34" charset="-120"/>
              </a:rPr>
              <a:t>OC</a:t>
            </a:r>
            <a:endParaRPr lang="en-US" sz="750" dirty="0"/>
          </a:p>
        </p:txBody>
      </p:sp>
      <p:sp>
        <p:nvSpPr>
          <p:cNvPr id="7" name="Text 4"/>
          <p:cNvSpPr/>
          <p:nvPr/>
        </p:nvSpPr>
        <p:spPr>
          <a:xfrm>
            <a:off x="1270040" y="5657136"/>
            <a:ext cx="2267069" cy="396835"/>
          </a:xfrm>
          <a:prstGeom prst="rect">
            <a:avLst/>
          </a:prstGeom>
          <a:noFill/>
          <a:ln/>
        </p:spPr>
        <p:txBody>
          <a:bodyPr wrap="none" lIns="0" tIns="0" rIns="0" bIns="0" rtlCol="0" anchor="t"/>
          <a:lstStyle/>
          <a:p>
            <a:pPr algn="l" indent="0" marL="0">
              <a:lnSpc>
                <a:spcPts val="3100"/>
              </a:lnSpc>
              <a:buNone/>
            </a:pPr>
            <a:r>
              <a:rPr lang="en-US" sz="2200" b="1" dirty="0">
                <a:solidFill>
                  <a:srgbClr val="151617"/>
                </a:solidFill>
                <a:latin typeface="Inconsolata Bold" pitchFamily="34" charset="0"/>
                <a:ea typeface="Inconsolata Bold" pitchFamily="34" charset="-122"/>
                <a:cs typeface="Inconsolata Bold" pitchFamily="34" charset="-120"/>
              </a:rPr>
              <a:t>da Ornella Crupi</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198840"/>
            <a:ext cx="7065169" cy="708779"/>
          </a:xfrm>
          <a:prstGeom prst="rect">
            <a:avLst/>
          </a:prstGeom>
          <a:noFill/>
          <a:ln/>
        </p:spPr>
        <p:txBody>
          <a:bodyPr wrap="none" lIns="0" tIns="0" rIns="0" bIns="0" rtlCol="0" anchor="t"/>
          <a:lstStyle/>
          <a:p>
            <a:pPr algn="l" indent="0" marL="0">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Quando e Dove Nasce?</a:t>
            </a:r>
            <a:endParaRPr lang="en-US" sz="4450" dirty="0"/>
          </a:p>
        </p:txBody>
      </p:sp>
      <p:sp>
        <p:nvSpPr>
          <p:cNvPr id="3" name="Text 1"/>
          <p:cNvSpPr/>
          <p:nvPr/>
        </p:nvSpPr>
        <p:spPr>
          <a:xfrm>
            <a:off x="793790" y="2451854"/>
            <a:ext cx="6244709" cy="2903220"/>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Il Positivismo nasce in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Francia</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nella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prima metà dell'Ottocento</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un periodo di grandi cambiamenti e scoperte. Pensate alla rivoluzione industriale che stava trasformando il modo di vivere delle persone, alle nuove invenzioni che rendevano la vita più facile e ai progressi in medicina che curavano malattie prima incurabili. Tutti questi successi hanno portato a una grande fiducia nella scienza e nelle sue capacità.</a:t>
            </a:r>
            <a:endParaRPr lang="en-US" sz="1750" dirty="0"/>
          </a:p>
        </p:txBody>
      </p:sp>
      <p:pic>
        <p:nvPicPr>
          <p:cNvPr id="4" name="Image 0" descr="preencoded.png">    </p:cNvPr>
          <p:cNvPicPr>
            <a:picLocks noChangeAspect="1"/>
          </p:cNvPicPr>
          <p:nvPr/>
        </p:nvPicPr>
        <p:blipFill>
          <a:blip r:embed="rId1"/>
          <a:stretch>
            <a:fillRect/>
          </a:stretch>
        </p:blipFill>
        <p:spPr>
          <a:xfrm>
            <a:off x="7599521" y="2502932"/>
            <a:ext cx="6244709" cy="427267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198840"/>
            <a:ext cx="12362974" cy="708779"/>
          </a:xfrm>
          <a:prstGeom prst="rect">
            <a:avLst/>
          </a:prstGeom>
          <a:noFill/>
          <a:ln/>
        </p:spPr>
        <p:txBody>
          <a:bodyPr wrap="none" lIns="0" tIns="0" rIns="0" bIns="0" rtlCol="0" anchor="t"/>
          <a:lstStyle/>
          <a:p>
            <a:pPr algn="l" indent="0" marL="0">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Il Padre del Positivismo: Auguste Comte</a:t>
            </a:r>
            <a:endParaRPr lang="en-US" sz="4450" dirty="0"/>
          </a:p>
        </p:txBody>
      </p:sp>
      <p:pic>
        <p:nvPicPr>
          <p:cNvPr id="3" name="Image 0" descr="preencoded.png">    </p:cNvPr>
          <p:cNvPicPr>
            <a:picLocks noChangeAspect="1"/>
          </p:cNvPicPr>
          <p:nvPr/>
        </p:nvPicPr>
        <p:blipFill>
          <a:blip r:embed="rId1"/>
          <a:stretch>
            <a:fillRect/>
          </a:stretch>
        </p:blipFill>
        <p:spPr>
          <a:xfrm>
            <a:off x="793790" y="2502932"/>
            <a:ext cx="6244709" cy="4272677"/>
          </a:xfrm>
          <a:prstGeom prst="rect">
            <a:avLst/>
          </a:prstGeom>
        </p:spPr>
      </p:pic>
      <p:sp>
        <p:nvSpPr>
          <p:cNvPr id="4" name="Text 1"/>
          <p:cNvSpPr/>
          <p:nvPr/>
        </p:nvSpPr>
        <p:spPr>
          <a:xfrm>
            <a:off x="7599521" y="2451854"/>
            <a:ext cx="6244709" cy="2540318"/>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Il filosofo considerato il fondatore del Positivismo è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Auguste Comte</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Lui era convinto che solo la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scienza</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potesse darci una conoscenza vera e affidabile. Secondo Comte, per capire come funziona il mondo e la società, dobbiamo usare gli stessi metodi che usano gli scienziati: osservare, fare esperimenti e trovare leggi universali.</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42474"/>
            <a:ext cx="9378910" cy="708779"/>
          </a:xfrm>
          <a:prstGeom prst="rect">
            <a:avLst/>
          </a:prstGeom>
          <a:noFill/>
          <a:ln/>
        </p:spPr>
        <p:txBody>
          <a:bodyPr wrap="none" lIns="0" tIns="0" rIns="0" bIns="0" rtlCol="0" anchor="t"/>
          <a:lstStyle/>
          <a:p>
            <a:pPr algn="l" indent="0" marL="0">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Le Idee Chiave del Positivismo</a:t>
            </a:r>
            <a:endParaRPr lang="en-US" sz="4450" dirty="0"/>
          </a:p>
        </p:txBody>
      </p:sp>
      <p:sp>
        <p:nvSpPr>
          <p:cNvPr id="3" name="Shape 1"/>
          <p:cNvSpPr/>
          <p:nvPr/>
        </p:nvSpPr>
        <p:spPr>
          <a:xfrm>
            <a:off x="793790" y="1904881"/>
            <a:ext cx="510302" cy="510302"/>
          </a:xfrm>
          <a:prstGeom prst="roundRect">
            <a:avLst>
              <a:gd name="adj" fmla="val 1792"/>
            </a:avLst>
          </a:prstGeom>
          <a:solidFill>
            <a:srgbClr val="F8ECE4"/>
          </a:solidFill>
          <a:ln w="7620">
            <a:solidFill>
              <a:srgbClr val="151617"/>
            </a:solidFill>
            <a:prstDash val="solid"/>
          </a:ln>
          <a:effectLst>
            <a:outerShdw sx="100000" sy="100000" kx="0" ky="0" algn="bl" rotWithShape="0" blurRad="0" dist="20320" dir="2700000">
              <a:srgbClr val="151617">
                <a:alpha val="100000"/>
              </a:srgbClr>
            </a:outerShdw>
          </a:effectLst>
        </p:spPr>
      </p:sp>
      <p:sp>
        <p:nvSpPr>
          <p:cNvPr id="4" name="Text 2"/>
          <p:cNvSpPr/>
          <p:nvPr/>
        </p:nvSpPr>
        <p:spPr>
          <a:xfrm>
            <a:off x="1530906" y="1982748"/>
            <a:ext cx="3175159" cy="354330"/>
          </a:xfrm>
          <a:prstGeom prst="rect">
            <a:avLst/>
          </a:prstGeom>
          <a:noFill/>
          <a:ln/>
        </p:spPr>
        <p:txBody>
          <a:bodyPr wrap="none" lIns="0" tIns="0" rIns="0" bIns="0" rtlCol="0" anchor="t"/>
          <a:lstStyle/>
          <a:p>
            <a:pPr algn="l" indent="0" marL="0">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Fiducia nella Scienza:</a:t>
            </a:r>
            <a:endParaRPr lang="en-US" sz="2200" dirty="0"/>
          </a:p>
        </p:txBody>
      </p:sp>
      <p:sp>
        <p:nvSpPr>
          <p:cNvPr id="5" name="Text 3"/>
          <p:cNvSpPr/>
          <p:nvPr/>
        </p:nvSpPr>
        <p:spPr>
          <a:xfrm>
            <a:off x="1530906" y="2473166"/>
            <a:ext cx="5642491" cy="1814513"/>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I positivisti credevano che la scienza fosse l'unica vera forma di conoscenza. Tutto ciò che non poteva essere dimostrato scientificamente era considerato meno importante o addirittura inutile.</a:t>
            </a:r>
            <a:endParaRPr lang="en-US" sz="1750" dirty="0"/>
          </a:p>
        </p:txBody>
      </p:sp>
      <p:sp>
        <p:nvSpPr>
          <p:cNvPr id="6" name="Shape 4"/>
          <p:cNvSpPr/>
          <p:nvPr/>
        </p:nvSpPr>
        <p:spPr>
          <a:xfrm>
            <a:off x="7456884" y="1904881"/>
            <a:ext cx="510302" cy="510302"/>
          </a:xfrm>
          <a:prstGeom prst="roundRect">
            <a:avLst>
              <a:gd name="adj" fmla="val 1792"/>
            </a:avLst>
          </a:prstGeom>
          <a:solidFill>
            <a:srgbClr val="F8ECE4"/>
          </a:solidFill>
          <a:ln w="7620">
            <a:solidFill>
              <a:srgbClr val="151617"/>
            </a:solidFill>
            <a:prstDash val="solid"/>
          </a:ln>
          <a:effectLst>
            <a:outerShdw sx="100000" sy="100000" kx="0" ky="0" algn="bl" rotWithShape="0" blurRad="0" dist="20320" dir="2700000">
              <a:srgbClr val="151617">
                <a:alpha val="100000"/>
              </a:srgbClr>
            </a:outerShdw>
          </a:effectLst>
        </p:spPr>
      </p:sp>
      <p:sp>
        <p:nvSpPr>
          <p:cNvPr id="7" name="Text 5"/>
          <p:cNvSpPr/>
          <p:nvPr/>
        </p:nvSpPr>
        <p:spPr>
          <a:xfrm>
            <a:off x="8194000" y="1982748"/>
            <a:ext cx="3518892" cy="354330"/>
          </a:xfrm>
          <a:prstGeom prst="rect">
            <a:avLst/>
          </a:prstGeom>
          <a:noFill/>
          <a:ln/>
        </p:spPr>
        <p:txBody>
          <a:bodyPr wrap="none" lIns="0" tIns="0" rIns="0" bIns="0" rtlCol="0" anchor="t"/>
          <a:lstStyle/>
          <a:p>
            <a:pPr algn="l" indent="0" marL="0">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Progresso Inarrestabile:</a:t>
            </a:r>
            <a:endParaRPr lang="en-US" sz="2200" dirty="0"/>
          </a:p>
        </p:txBody>
      </p:sp>
      <p:sp>
        <p:nvSpPr>
          <p:cNvPr id="8" name="Text 6"/>
          <p:cNvSpPr/>
          <p:nvPr/>
        </p:nvSpPr>
        <p:spPr>
          <a:xfrm>
            <a:off x="8194000" y="2473166"/>
            <a:ext cx="5642610" cy="1814513"/>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Erano convinti che l'umanità fosse destinata a un progresso continuo e illimitato, proprio grazie alla scienza e alla tecnologia. Ogni nuova scoperta era un passo avanti verso un futuro migliore.</a:t>
            </a:r>
            <a:endParaRPr lang="en-US" sz="1750" dirty="0"/>
          </a:p>
        </p:txBody>
      </p:sp>
      <p:sp>
        <p:nvSpPr>
          <p:cNvPr id="9" name="Shape 7"/>
          <p:cNvSpPr/>
          <p:nvPr/>
        </p:nvSpPr>
        <p:spPr>
          <a:xfrm>
            <a:off x="793790" y="4741307"/>
            <a:ext cx="510302" cy="510302"/>
          </a:xfrm>
          <a:prstGeom prst="roundRect">
            <a:avLst>
              <a:gd name="adj" fmla="val 1792"/>
            </a:avLst>
          </a:prstGeom>
          <a:solidFill>
            <a:srgbClr val="F8ECE4"/>
          </a:solidFill>
          <a:ln w="7620">
            <a:solidFill>
              <a:srgbClr val="151617"/>
            </a:solidFill>
            <a:prstDash val="solid"/>
          </a:ln>
          <a:effectLst>
            <a:outerShdw sx="100000" sy="100000" kx="0" ky="0" algn="bl" rotWithShape="0" blurRad="0" dist="20320" dir="2700000">
              <a:srgbClr val="151617">
                <a:alpha val="100000"/>
              </a:srgbClr>
            </a:outerShdw>
          </a:effectLst>
        </p:spPr>
      </p:sp>
      <p:sp>
        <p:nvSpPr>
          <p:cNvPr id="10" name="Text 8"/>
          <p:cNvSpPr/>
          <p:nvPr/>
        </p:nvSpPr>
        <p:spPr>
          <a:xfrm>
            <a:off x="1530906" y="4819174"/>
            <a:ext cx="3185636" cy="354330"/>
          </a:xfrm>
          <a:prstGeom prst="rect">
            <a:avLst/>
          </a:prstGeom>
          <a:noFill/>
          <a:ln/>
        </p:spPr>
        <p:txBody>
          <a:bodyPr wrap="none" lIns="0" tIns="0" rIns="0" bIns="0" rtlCol="0" anchor="t"/>
          <a:lstStyle/>
          <a:p>
            <a:pPr algn="l" indent="0" marL="0">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Importanza del Fatto:</a:t>
            </a:r>
            <a:endParaRPr lang="en-US" sz="2200" dirty="0"/>
          </a:p>
        </p:txBody>
      </p:sp>
      <p:sp>
        <p:nvSpPr>
          <p:cNvPr id="11" name="Text 9"/>
          <p:cNvSpPr/>
          <p:nvPr/>
        </p:nvSpPr>
        <p:spPr>
          <a:xfrm>
            <a:off x="1530906" y="5309592"/>
            <a:ext cx="5642491" cy="1451610"/>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Per i positivisti, la conoscenza doveva basarsi sui "fatti" concreti, cioè su quello che si poteva vedere, toccare e misurare. Niente spazio per la fantasia o le speculazioni astratte!</a:t>
            </a:r>
            <a:endParaRPr lang="en-US" sz="1750" dirty="0"/>
          </a:p>
        </p:txBody>
      </p:sp>
      <p:sp>
        <p:nvSpPr>
          <p:cNvPr id="12" name="Shape 10"/>
          <p:cNvSpPr/>
          <p:nvPr/>
        </p:nvSpPr>
        <p:spPr>
          <a:xfrm>
            <a:off x="7456884" y="4741307"/>
            <a:ext cx="510302" cy="510302"/>
          </a:xfrm>
          <a:prstGeom prst="roundRect">
            <a:avLst>
              <a:gd name="adj" fmla="val 1792"/>
            </a:avLst>
          </a:prstGeom>
          <a:solidFill>
            <a:srgbClr val="F8ECE4"/>
          </a:solidFill>
          <a:ln w="7620">
            <a:solidFill>
              <a:srgbClr val="151617"/>
            </a:solidFill>
            <a:prstDash val="solid"/>
          </a:ln>
          <a:effectLst>
            <a:outerShdw sx="100000" sy="100000" kx="0" ky="0" algn="bl" rotWithShape="0" blurRad="0" dist="20320" dir="2700000">
              <a:srgbClr val="151617">
                <a:alpha val="100000"/>
              </a:srgbClr>
            </a:outerShdw>
          </a:effectLst>
        </p:spPr>
      </p:sp>
      <p:sp>
        <p:nvSpPr>
          <p:cNvPr id="13" name="Text 11"/>
          <p:cNvSpPr/>
          <p:nvPr/>
        </p:nvSpPr>
        <p:spPr>
          <a:xfrm>
            <a:off x="8194000" y="4819174"/>
            <a:ext cx="5250656" cy="354330"/>
          </a:xfrm>
          <a:prstGeom prst="rect">
            <a:avLst/>
          </a:prstGeom>
          <a:noFill/>
          <a:ln/>
        </p:spPr>
        <p:txBody>
          <a:bodyPr wrap="none" lIns="0" tIns="0" rIns="0" bIns="0" rtlCol="0" anchor="t"/>
          <a:lstStyle/>
          <a:p>
            <a:pPr algn="l" indent="0" marL="0">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La Sociologia come "Fisica Sociale":</a:t>
            </a:r>
            <a:endParaRPr lang="en-US" sz="2200" dirty="0"/>
          </a:p>
        </p:txBody>
      </p:sp>
      <p:sp>
        <p:nvSpPr>
          <p:cNvPr id="14" name="Text 12"/>
          <p:cNvSpPr/>
          <p:nvPr/>
        </p:nvSpPr>
        <p:spPr>
          <a:xfrm>
            <a:off x="8194000" y="5309592"/>
            <a:ext cx="5642610" cy="2177415"/>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Comte, in particolare, voleva creare una nuova scienza, la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sociologia</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che studiasse la società come gli scienziati studiano la natura. Voleva scoprire le "leggi" che regolano il comportamento delle persone e l'organizzazione della società, per poterla migliorare.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370534"/>
            <a:ext cx="7160419" cy="708779"/>
          </a:xfrm>
          <a:prstGeom prst="rect">
            <a:avLst/>
          </a:prstGeom>
          <a:noFill/>
          <a:ln/>
        </p:spPr>
        <p:txBody>
          <a:bodyPr wrap="none" lIns="0" tIns="0" rIns="0" bIns="0" rtlCol="0" anchor="t"/>
          <a:lstStyle/>
          <a:p>
            <a:pPr algn="l" indent="0" marL="0">
              <a:lnSpc>
                <a:spcPts val="5550"/>
              </a:lnSpc>
              <a:buNone/>
            </a:pPr>
            <a:r>
              <a:rPr lang="en-US" sz="4450" b="1" dirty="0">
                <a:solidFill>
                  <a:srgbClr val="151617"/>
                </a:solidFill>
                <a:latin typeface="Montserrat Black" pitchFamily="34" charset="0"/>
                <a:ea typeface="Montserrat Black" pitchFamily="34" charset="-122"/>
                <a:cs typeface="Montserrat Black" pitchFamily="34" charset="-120"/>
              </a:rPr>
              <a:t>Il Positivismo in Sintesi</a:t>
            </a:r>
            <a:endParaRPr lang="en-US" sz="4450" dirty="0"/>
          </a:p>
        </p:txBody>
      </p:sp>
      <p:pic>
        <p:nvPicPr>
          <p:cNvPr id="4" name="Image 1" descr="preencoded.png">    </p:cNvPr>
          <p:cNvPicPr>
            <a:picLocks noChangeAspect="1"/>
          </p:cNvPicPr>
          <p:nvPr/>
        </p:nvPicPr>
        <p:blipFill>
          <a:blip r:embed="rId2"/>
          <a:stretch>
            <a:fillRect/>
          </a:stretch>
        </p:blipFill>
        <p:spPr>
          <a:xfrm>
            <a:off x="793790" y="3419475"/>
            <a:ext cx="566976" cy="566976"/>
          </a:xfrm>
          <a:prstGeom prst="rect">
            <a:avLst/>
          </a:prstGeom>
        </p:spPr>
      </p:pic>
      <p:sp>
        <p:nvSpPr>
          <p:cNvPr id="5" name="Text 1"/>
          <p:cNvSpPr/>
          <p:nvPr/>
        </p:nvSpPr>
        <p:spPr>
          <a:xfrm>
            <a:off x="1644253" y="355413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151617"/>
                </a:solidFill>
                <a:latin typeface="Montserrat Black" pitchFamily="34" charset="0"/>
                <a:ea typeface="Montserrat Black" pitchFamily="34" charset="-122"/>
                <a:cs typeface="Montserrat Black" pitchFamily="34" charset="-120"/>
              </a:rPr>
              <a:t>OTTIMISMO!</a:t>
            </a:r>
            <a:endParaRPr lang="en-US" sz="2200" dirty="0"/>
          </a:p>
        </p:txBody>
      </p:sp>
      <p:sp>
        <p:nvSpPr>
          <p:cNvPr id="6" name="Text 2"/>
          <p:cNvSpPr/>
          <p:nvPr/>
        </p:nvSpPr>
        <p:spPr>
          <a:xfrm>
            <a:off x="1644253" y="4044553"/>
            <a:ext cx="6705957" cy="1814513"/>
          </a:xfrm>
          <a:prstGeom prst="rect">
            <a:avLst/>
          </a:prstGeom>
          <a:noFill/>
          <a:ln/>
        </p:spPr>
        <p:txBody>
          <a:bodyPr wrap="square" lIns="0" tIns="0" rIns="0" bIns="0" rtlCol="0" anchor="t"/>
          <a:lstStyle/>
          <a:p>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Possiamo riassumere il Positivismo con una parola: </a:t>
            </a:r>
            <a:pPr algn="l" indent="0" marL="0">
              <a:lnSpc>
                <a:spcPts val="2850"/>
              </a:lnSpc>
              <a:buNone/>
            </a:pPr>
            <a:r>
              <a:rPr lang="en-US" sz="1750" b="1" dirty="0">
                <a:solidFill>
                  <a:srgbClr val="151617"/>
                </a:solidFill>
                <a:latin typeface="Inconsolata" pitchFamily="34" charset="0"/>
                <a:ea typeface="Inconsolata" pitchFamily="34" charset="-122"/>
                <a:cs typeface="Inconsolata" pitchFamily="34" charset="-120"/>
              </a:rPr>
              <a:t>OTTIMISMO!</a:t>
            </a:r>
            <a:pPr algn="l" indent="0" marL="0">
              <a:lnSpc>
                <a:spcPts val="2850"/>
              </a:lnSpc>
              <a:buNone/>
            </a:pPr>
            <a:r>
              <a:rPr lang="en-US" sz="1750" dirty="0">
                <a:solidFill>
                  <a:srgbClr val="151617"/>
                </a:solidFill>
                <a:latin typeface="Inconsolata" pitchFamily="34" charset="0"/>
                <a:ea typeface="Inconsolata" pitchFamily="34" charset="-122"/>
                <a:cs typeface="Inconsolata" pitchFamily="34" charset="-120"/>
              </a:rPr>
              <a:t> Ottimismo nella scienza, nel progresso e nel futuro dell'umanità. Era un movimento che spingeva a guardare avanti, a innovare e a credere nelle capacità della ragione umana.</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3874" y="587335"/>
            <a:ext cx="7649051" cy="1334929"/>
          </a:xfrm>
          <a:prstGeom prst="rect">
            <a:avLst/>
          </a:prstGeom>
          <a:noFill/>
          <a:ln/>
        </p:spPr>
        <p:txBody>
          <a:bodyPr wrap="square" lIns="0" tIns="0" rIns="0" bIns="0" rtlCol="0" anchor="t"/>
          <a:lstStyle/>
          <a:p>
            <a:pPr algn="l" indent="0" marL="0">
              <a:lnSpc>
                <a:spcPts val="5250"/>
              </a:lnSpc>
              <a:buNone/>
            </a:pPr>
            <a:r>
              <a:rPr lang="en-US" sz="4200" b="1" dirty="0">
                <a:solidFill>
                  <a:srgbClr val="151617"/>
                </a:solidFill>
                <a:latin typeface="Montserrat Black" pitchFamily="34" charset="0"/>
                <a:ea typeface="Montserrat Black" pitchFamily="34" charset="-122"/>
                <a:cs typeface="Montserrat Black" pitchFamily="34" charset="-120"/>
              </a:rPr>
              <a:t>Perché è Importante Studiare il Positivismo?</a:t>
            </a:r>
            <a:endParaRPr lang="en-US" sz="4200" dirty="0"/>
          </a:p>
        </p:txBody>
      </p:sp>
      <p:pic>
        <p:nvPicPr>
          <p:cNvPr id="4" name="Image 1" descr="preencoded.png">    </p:cNvPr>
          <p:cNvPicPr>
            <a:picLocks noChangeAspect="1"/>
          </p:cNvPicPr>
          <p:nvPr/>
        </p:nvPicPr>
        <p:blipFill>
          <a:blip r:embed="rId2"/>
          <a:stretch>
            <a:fillRect/>
          </a:stretch>
        </p:blipFill>
        <p:spPr>
          <a:xfrm>
            <a:off x="6233874" y="2242542"/>
            <a:ext cx="1067872" cy="1913811"/>
          </a:xfrm>
          <a:prstGeom prst="rect">
            <a:avLst/>
          </a:prstGeom>
        </p:spPr>
      </p:pic>
      <p:sp>
        <p:nvSpPr>
          <p:cNvPr id="5" name="Text 1"/>
          <p:cNvSpPr/>
          <p:nvPr/>
        </p:nvSpPr>
        <p:spPr>
          <a:xfrm>
            <a:off x="7515225" y="2456021"/>
            <a:ext cx="3242667" cy="333613"/>
          </a:xfrm>
          <a:prstGeom prst="rect">
            <a:avLst/>
          </a:prstGeom>
          <a:noFill/>
          <a:ln/>
        </p:spPr>
        <p:txBody>
          <a:bodyPr wrap="none" lIns="0" tIns="0" rIns="0" bIns="0" rtlCol="0" anchor="t"/>
          <a:lstStyle/>
          <a:p>
            <a:pPr algn="l" indent="0" marL="0">
              <a:lnSpc>
                <a:spcPts val="2600"/>
              </a:lnSpc>
              <a:buNone/>
            </a:pPr>
            <a:r>
              <a:rPr lang="en-US" sz="2100" b="1" dirty="0">
                <a:solidFill>
                  <a:srgbClr val="151617"/>
                </a:solidFill>
                <a:latin typeface="Montserrat Black" pitchFamily="34" charset="0"/>
                <a:ea typeface="Montserrat Black" pitchFamily="34" charset="-122"/>
                <a:cs typeface="Montserrat Black" pitchFamily="34" charset="-120"/>
              </a:rPr>
              <a:t>Sviluppo delle Scienze</a:t>
            </a:r>
            <a:endParaRPr lang="en-US" sz="2100" dirty="0"/>
          </a:p>
        </p:txBody>
      </p:sp>
      <p:sp>
        <p:nvSpPr>
          <p:cNvPr id="6" name="Text 2"/>
          <p:cNvSpPr/>
          <p:nvPr/>
        </p:nvSpPr>
        <p:spPr>
          <a:xfrm>
            <a:off x="7515225" y="2917746"/>
            <a:ext cx="6367701" cy="1025128"/>
          </a:xfrm>
          <a:prstGeom prst="rect">
            <a:avLst/>
          </a:prstGeom>
          <a:noFill/>
          <a:ln/>
        </p:spPr>
        <p:txBody>
          <a:bodyPr wrap="square" lIns="0" tIns="0" rIns="0" bIns="0" rtlCol="0" anchor="t"/>
          <a:lstStyle/>
          <a:p>
            <a:pPr algn="l" indent="0" marL="0">
              <a:lnSpc>
                <a:spcPts val="2650"/>
              </a:lnSpc>
              <a:buNone/>
            </a:pPr>
            <a:r>
              <a:rPr lang="en-US" sz="1650" dirty="0">
                <a:solidFill>
                  <a:srgbClr val="151617"/>
                </a:solidFill>
                <a:latin typeface="Inconsolata" pitchFamily="34" charset="0"/>
                <a:ea typeface="Inconsolata" pitchFamily="34" charset="-122"/>
                <a:cs typeface="Inconsolata" pitchFamily="34" charset="-120"/>
              </a:rPr>
              <a:t>Ha dato un grande impulso allo sviluppo delle </a:t>
            </a:r>
            <a:pPr algn="l" indent="0" marL="0">
              <a:lnSpc>
                <a:spcPts val="2650"/>
              </a:lnSpc>
              <a:buNone/>
            </a:pPr>
            <a:r>
              <a:rPr lang="en-US" sz="1650" b="1" dirty="0">
                <a:solidFill>
                  <a:srgbClr val="151617"/>
                </a:solidFill>
                <a:latin typeface="Inconsolata" pitchFamily="34" charset="0"/>
                <a:ea typeface="Inconsolata" pitchFamily="34" charset="-122"/>
                <a:cs typeface="Inconsolata" pitchFamily="34" charset="-120"/>
              </a:rPr>
              <a:t>scienze</a:t>
            </a:r>
            <a:pPr algn="l" indent="0" marL="0">
              <a:lnSpc>
                <a:spcPts val="2650"/>
              </a:lnSpc>
              <a:buNone/>
            </a:pPr>
            <a:r>
              <a:rPr lang="en-US" sz="1650" dirty="0">
                <a:solidFill>
                  <a:srgbClr val="151617"/>
                </a:solidFill>
                <a:latin typeface="Inconsolata" pitchFamily="34" charset="0"/>
                <a:ea typeface="Inconsolata" pitchFamily="34" charset="-122"/>
                <a:cs typeface="Inconsolata" pitchFamily="34" charset="-120"/>
              </a:rPr>
              <a:t>, anche di quelle che oggi chiamiamo "scienze umane" come la psicologia e, appunto, la sociologia.</a:t>
            </a:r>
            <a:endParaRPr lang="en-US" sz="1650" dirty="0"/>
          </a:p>
        </p:txBody>
      </p:sp>
      <p:pic>
        <p:nvPicPr>
          <p:cNvPr id="7" name="Image 2" descr="preencoded.png">    </p:cNvPr>
          <p:cNvPicPr>
            <a:picLocks noChangeAspect="1"/>
          </p:cNvPicPr>
          <p:nvPr/>
        </p:nvPicPr>
        <p:blipFill>
          <a:blip r:embed="rId3"/>
          <a:stretch>
            <a:fillRect/>
          </a:stretch>
        </p:blipFill>
        <p:spPr>
          <a:xfrm>
            <a:off x="6233874" y="4156353"/>
            <a:ext cx="1067872" cy="1572101"/>
          </a:xfrm>
          <a:prstGeom prst="rect">
            <a:avLst/>
          </a:prstGeom>
        </p:spPr>
      </p:pic>
      <p:sp>
        <p:nvSpPr>
          <p:cNvPr id="8" name="Text 3"/>
          <p:cNvSpPr/>
          <p:nvPr/>
        </p:nvSpPr>
        <p:spPr>
          <a:xfrm>
            <a:off x="7515225" y="4369832"/>
            <a:ext cx="3221593" cy="333613"/>
          </a:xfrm>
          <a:prstGeom prst="rect">
            <a:avLst/>
          </a:prstGeom>
          <a:noFill/>
          <a:ln/>
        </p:spPr>
        <p:txBody>
          <a:bodyPr wrap="none" lIns="0" tIns="0" rIns="0" bIns="0" rtlCol="0" anchor="t"/>
          <a:lstStyle/>
          <a:p>
            <a:pPr algn="l" indent="0" marL="0">
              <a:lnSpc>
                <a:spcPts val="2600"/>
              </a:lnSpc>
              <a:buNone/>
            </a:pPr>
            <a:r>
              <a:rPr lang="en-US" sz="2100" b="1" dirty="0">
                <a:solidFill>
                  <a:srgbClr val="151617"/>
                </a:solidFill>
                <a:latin typeface="Montserrat Black" pitchFamily="34" charset="0"/>
                <a:ea typeface="Montserrat Black" pitchFamily="34" charset="-122"/>
                <a:cs typeface="Montserrat Black" pitchFamily="34" charset="-120"/>
              </a:rPr>
              <a:t>Concetto di Progresso</a:t>
            </a:r>
            <a:endParaRPr lang="en-US" sz="2100" dirty="0"/>
          </a:p>
        </p:txBody>
      </p:sp>
      <p:sp>
        <p:nvSpPr>
          <p:cNvPr id="9" name="Text 4"/>
          <p:cNvSpPr/>
          <p:nvPr/>
        </p:nvSpPr>
        <p:spPr>
          <a:xfrm>
            <a:off x="7515225" y="4831556"/>
            <a:ext cx="6367701" cy="683419"/>
          </a:xfrm>
          <a:prstGeom prst="rect">
            <a:avLst/>
          </a:prstGeom>
          <a:noFill/>
          <a:ln/>
        </p:spPr>
        <p:txBody>
          <a:bodyPr wrap="square" lIns="0" tIns="0" rIns="0" bIns="0" rtlCol="0" anchor="t"/>
          <a:lstStyle/>
          <a:p>
            <a:pPr algn="l" indent="0" marL="0">
              <a:lnSpc>
                <a:spcPts val="2650"/>
              </a:lnSpc>
              <a:buNone/>
            </a:pPr>
            <a:r>
              <a:rPr lang="en-US" sz="1650" dirty="0">
                <a:solidFill>
                  <a:srgbClr val="151617"/>
                </a:solidFill>
                <a:latin typeface="Inconsolata" pitchFamily="34" charset="0"/>
                <a:ea typeface="Inconsolata" pitchFamily="34" charset="-122"/>
                <a:cs typeface="Inconsolata" pitchFamily="34" charset="-120"/>
              </a:rPr>
              <a:t>Ha influenzato il modo in cui pensiamo al </a:t>
            </a:r>
            <a:pPr algn="l" indent="0" marL="0">
              <a:lnSpc>
                <a:spcPts val="2650"/>
              </a:lnSpc>
              <a:buNone/>
            </a:pPr>
            <a:r>
              <a:rPr lang="en-US" sz="1650" b="1" dirty="0">
                <a:solidFill>
                  <a:srgbClr val="151617"/>
                </a:solidFill>
                <a:latin typeface="Inconsolata" pitchFamily="34" charset="0"/>
                <a:ea typeface="Inconsolata" pitchFamily="34" charset="-122"/>
                <a:cs typeface="Inconsolata" pitchFamily="34" charset="-120"/>
              </a:rPr>
              <a:t>progresso</a:t>
            </a:r>
            <a:pPr algn="l" indent="0" marL="0">
              <a:lnSpc>
                <a:spcPts val="2650"/>
              </a:lnSpc>
              <a:buNone/>
            </a:pPr>
            <a:r>
              <a:rPr lang="en-US" sz="1650" dirty="0">
                <a:solidFill>
                  <a:srgbClr val="151617"/>
                </a:solidFill>
                <a:latin typeface="Inconsolata" pitchFamily="34" charset="0"/>
                <a:ea typeface="Inconsolata" pitchFamily="34" charset="-122"/>
                <a:cs typeface="Inconsolata" pitchFamily="34" charset="-120"/>
              </a:rPr>
              <a:t> e all'importanza della </a:t>
            </a:r>
            <a:pPr algn="l" indent="0" marL="0">
              <a:lnSpc>
                <a:spcPts val="2650"/>
              </a:lnSpc>
              <a:buNone/>
            </a:pPr>
            <a:r>
              <a:rPr lang="en-US" sz="1650" b="1" dirty="0">
                <a:solidFill>
                  <a:srgbClr val="151617"/>
                </a:solidFill>
                <a:latin typeface="Inconsolata" pitchFamily="34" charset="0"/>
                <a:ea typeface="Inconsolata" pitchFamily="34" charset="-122"/>
                <a:cs typeface="Inconsolata" pitchFamily="34" charset="-120"/>
              </a:rPr>
              <a:t>tecnologia</a:t>
            </a:r>
            <a:pPr algn="l" indent="0" marL="0">
              <a:lnSpc>
                <a:spcPts val="2650"/>
              </a:lnSpc>
              <a:buNone/>
            </a:pPr>
            <a:r>
              <a:rPr lang="en-US" sz="1650" dirty="0">
                <a:solidFill>
                  <a:srgbClr val="151617"/>
                </a:solidFill>
                <a:latin typeface="Inconsolata" pitchFamily="34" charset="0"/>
                <a:ea typeface="Inconsolata" pitchFamily="34" charset="-122"/>
                <a:cs typeface="Inconsolata" pitchFamily="34" charset="-120"/>
              </a:rPr>
              <a:t> nella nostra vita.</a:t>
            </a:r>
            <a:endParaRPr lang="en-US" sz="1650" dirty="0"/>
          </a:p>
        </p:txBody>
      </p:sp>
      <p:pic>
        <p:nvPicPr>
          <p:cNvPr id="10" name="Image 3" descr="preencoded.png">    </p:cNvPr>
          <p:cNvPicPr>
            <a:picLocks noChangeAspect="1"/>
          </p:cNvPicPr>
          <p:nvPr/>
        </p:nvPicPr>
        <p:blipFill>
          <a:blip r:embed="rId4"/>
          <a:stretch>
            <a:fillRect/>
          </a:stretch>
        </p:blipFill>
        <p:spPr>
          <a:xfrm>
            <a:off x="6233874" y="5728454"/>
            <a:ext cx="1067872" cy="1913811"/>
          </a:xfrm>
          <a:prstGeom prst="rect">
            <a:avLst/>
          </a:prstGeom>
        </p:spPr>
      </p:pic>
      <p:sp>
        <p:nvSpPr>
          <p:cNvPr id="11" name="Text 5"/>
          <p:cNvSpPr/>
          <p:nvPr/>
        </p:nvSpPr>
        <p:spPr>
          <a:xfrm>
            <a:off x="7515225" y="5941933"/>
            <a:ext cx="2873454" cy="333613"/>
          </a:xfrm>
          <a:prstGeom prst="rect">
            <a:avLst/>
          </a:prstGeom>
          <a:noFill/>
          <a:ln/>
        </p:spPr>
        <p:txBody>
          <a:bodyPr wrap="none" lIns="0" tIns="0" rIns="0" bIns="0" rtlCol="0" anchor="t"/>
          <a:lstStyle/>
          <a:p>
            <a:pPr algn="l" indent="0" marL="0">
              <a:lnSpc>
                <a:spcPts val="2600"/>
              </a:lnSpc>
              <a:buNone/>
            </a:pPr>
            <a:r>
              <a:rPr lang="en-US" sz="2100" b="1" dirty="0">
                <a:solidFill>
                  <a:srgbClr val="151617"/>
                </a:solidFill>
                <a:latin typeface="Montserrat Black" pitchFamily="34" charset="0"/>
                <a:ea typeface="Montserrat Black" pitchFamily="34" charset="-122"/>
                <a:cs typeface="Montserrat Black" pitchFamily="34" charset="-120"/>
              </a:rPr>
              <a:t>Importanza dei Dati</a:t>
            </a:r>
            <a:endParaRPr lang="en-US" sz="2100" dirty="0"/>
          </a:p>
        </p:txBody>
      </p:sp>
      <p:sp>
        <p:nvSpPr>
          <p:cNvPr id="12" name="Text 6"/>
          <p:cNvSpPr/>
          <p:nvPr/>
        </p:nvSpPr>
        <p:spPr>
          <a:xfrm>
            <a:off x="7515225" y="6403658"/>
            <a:ext cx="6367701" cy="1025128"/>
          </a:xfrm>
          <a:prstGeom prst="rect">
            <a:avLst/>
          </a:prstGeom>
          <a:noFill/>
          <a:ln/>
        </p:spPr>
        <p:txBody>
          <a:bodyPr wrap="square" lIns="0" tIns="0" rIns="0" bIns="0" rtlCol="0" anchor="t"/>
          <a:lstStyle/>
          <a:p>
            <a:pPr algn="l" indent="0" marL="0">
              <a:lnSpc>
                <a:spcPts val="2650"/>
              </a:lnSpc>
              <a:buNone/>
            </a:pPr>
            <a:r>
              <a:rPr lang="en-US" sz="1650" dirty="0">
                <a:solidFill>
                  <a:srgbClr val="151617"/>
                </a:solidFill>
                <a:latin typeface="Inconsolata" pitchFamily="34" charset="0"/>
                <a:ea typeface="Inconsolata" pitchFamily="34" charset="-122"/>
                <a:cs typeface="Inconsolata" pitchFamily="34" charset="-120"/>
              </a:rPr>
              <a:t>Molte delle idee sulla ricerca scientifica e sull'importanza dei dati che abbiamo oggi sono nate proprio in quel periodo.</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6</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Slide 1</vt:lpstr>
      <vt:lpstr>Slide 2</vt:lpstr>
      <vt:lpstr>Slide 3</vt:lpstr>
      <vt:lpstr>Slide 4</vt:lpstr>
      <vt:lpstr>Slide 5</vt:lpstr>
      <vt:lpstr>Slide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2025-06-20T15:08:36Z</dcterms:created>
  <dcterms:modified xsi:type="dcterms:W3CDTF">2025-06-20T15:08:36Z</dcterms:modified>
</cp:coreProperties>
</file>