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removePersonalInfoOnSave="1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lang="ru-RU"/>
    </a:defPPr>
    <a:lvl1pPr marL="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C690B252-0886-F852-24FC-5CDF61D46CE1}">
  <a:tblStyle styleId="{C690B252-0886-F852-24FC-5CDF61D46CE1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1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, содержимое и таблица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Полилиния 13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5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/>
          <p:cNvSpPr>
            <a:spLocks noGrp="1"/>
          </p:cNvSpPr>
          <p:nvPr>
            <p:ph sz="quarter" idx="14" hasCustomPrompt="1"/>
          </p:nvPr>
        </p:nvSpPr>
        <p:spPr bwMode="auto"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457200" indent="0">
              <a:spcBef>
                <a:spcPts val="1800"/>
              </a:spcBef>
              <a:buNone/>
              <a:defRPr lang="ru-RU" sz="2000"/>
            </a:lvl2pPr>
            <a:lvl3pPr marL="914400" indent="0">
              <a:spcBef>
                <a:spcPts val="1800"/>
              </a:spcBef>
              <a:buNone/>
              <a:defRPr lang="ru-RU" sz="2000"/>
            </a:lvl3pPr>
            <a:lvl4pPr marL="1371600" indent="0">
              <a:spcBef>
                <a:spcPts val="1800"/>
              </a:spcBef>
              <a:buNone/>
              <a:defRPr lang="ru-RU" sz="2000"/>
            </a:lvl4pPr>
            <a:lvl5pPr marL="1828800" indent="0">
              <a:spcBef>
                <a:spcPts val="1800"/>
              </a:spcBef>
              <a:buNone/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два объекта содержимого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5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7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Объект 5"/>
          <p:cNvSpPr>
            <a:spLocks noGrp="1"/>
          </p:cNvSpPr>
          <p:nvPr>
            <p:ph sz="quarter" idx="14" hasCustomPrompt="1"/>
          </p:nvPr>
        </p:nvSpPr>
        <p:spPr bwMode="auto"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/>
              <a:buChar char="•"/>
              <a:defRPr lang="ru-RU" sz="2000"/>
            </a:lvl1pPr>
            <a:lvl2pPr>
              <a:spcBef>
                <a:spcPts val="18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аблица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202399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9" name="Местозаполнитель таблицы 2"/>
          <p:cNvSpPr>
            <a:spLocks noGrp="1"/>
          </p:cNvSpPr>
          <p:nvPr>
            <p:ph type="tbl" sz="quarter" idx="10"/>
          </p:nvPr>
        </p:nvSpPr>
        <p:spPr bwMode="auto"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ru-RU"/>
            </a:lvl1pPr>
          </a:lstStyle>
          <a:p>
            <a:pPr>
              <a:defRPr/>
            </a:pPr>
            <a:r>
              <a:rPr lang="ru-RU"/>
              <a:t>Щелкните значок, чтобы добавить таблицу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3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grpSp>
        <p:nvGrpSpPr>
          <p:cNvPr id="9" name="Группа 8"/>
          <p:cNvGrpSpPr/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овестка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 bwMode="auto"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 fill="norm" stroke="1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 fill="norm" stroke="1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 bwMode="auto">
            <a:xfrm>
              <a:off x="7076886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 fill="norm" stroke="1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89572"/>
            <a:ext cx="6787746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50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2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594358" y="2281918"/>
            <a:ext cx="6787746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/>
              <a:buChar char="•"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26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42" name="Дата 41"/>
          <p:cNvSpPr>
            <a:spLocks noGrp="1"/>
          </p:cNvSpPr>
          <p:nvPr>
            <p:ph type="dt" sz="half" idx="25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раздела">
    <p:bg>
      <p:bgPr shadeToTitle="0">
        <a:solidFill>
          <a:schemeClr val="accent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 fill="norm" stroke="1" extrusionOk="0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8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6000" b="1" i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 bwMode="auto"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водка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 userDrawn="1"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Полилиния 1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2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2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3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2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2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09904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два объекта содержимого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5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7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2" name="Объект 5"/>
          <p:cNvSpPr>
            <a:spLocks noGrp="1"/>
          </p:cNvSpPr>
          <p:nvPr>
            <p:ph sz="quarter" idx="15" hasCustomPrompt="1"/>
          </p:nvPr>
        </p:nvSpPr>
        <p:spPr bwMode="auto"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9436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" name="Объект 5"/>
          <p:cNvSpPr>
            <a:spLocks noGrp="1"/>
          </p:cNvSpPr>
          <p:nvPr>
            <p:ph sz="quarter" idx="16" hasCustomPrompt="1"/>
          </p:nvPr>
        </p:nvSpPr>
        <p:spPr bwMode="auto"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 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 bwMode="auto"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Автофигура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 fill="norm" stroke="1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7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8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 fill="norm" stroke="1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9"/>
            <p:cNvSpPr/>
            <p:nvPr/>
          </p:nvSpPr>
          <p:spPr bwMode="auto">
            <a:xfrm>
              <a:off x="7076886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10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 fill="norm" stroke="1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/>
          <p:cNvSpPr>
            <a:spLocks noGrp="1"/>
          </p:cNvSpPr>
          <p:nvPr>
            <p:ph sz="quarter" idx="14" hasCustomPrompt="1"/>
          </p:nvPr>
        </p:nvSpPr>
        <p:spPr bwMode="auto"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ru-RU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ru-RU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ru-RU" sz="2000"/>
            </a:lvl3pPr>
            <a:lvl4pPr marL="1371600" indent="0">
              <a:spcBef>
                <a:spcPts val="1800"/>
              </a:spcBef>
              <a:buFont typeface="+mj-lt"/>
              <a:buNone/>
              <a:defRPr lang="ru-RU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endParaRPr lang="ru-RU"/>
          </a:p>
        </p:txBody>
      </p:sp>
      <p:sp>
        <p:nvSpPr>
          <p:cNvPr id="2" name="Объект 5"/>
          <p:cNvSpPr>
            <a:spLocks noGrp="1"/>
          </p:cNvSpPr>
          <p:nvPr>
            <p:ph sz="quarter" idx="15" hasCustomPrompt="1"/>
          </p:nvPr>
        </p:nvSpPr>
        <p:spPr bwMode="auto"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, содержимое и рисунок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3" name="Объект 5"/>
          <p:cNvSpPr>
            <a:spLocks noGrp="1"/>
          </p:cNvSpPr>
          <p:nvPr>
            <p:ph sz="quarter" idx="16" hasCustomPrompt="1"/>
          </p:nvPr>
        </p:nvSpPr>
        <p:spPr bwMode="auto"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Рисунок 11"/>
          <p:cNvSpPr>
            <a:spLocks noGrp="1"/>
          </p:cNvSpPr>
          <p:nvPr>
            <p:ph type="pic" sz="quarter" idx="15"/>
          </p:nvPr>
        </p:nvSpPr>
        <p:spPr bwMode="auto"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 bwMode="auto"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lvl1pPr algn="l" defTabSz="914400">
        <a:lnSpc>
          <a:spcPct val="80000"/>
        </a:lnSpc>
        <a:spcBef>
          <a:spcPts val="0"/>
        </a:spcBef>
        <a:buNone/>
        <a:defRPr lang="ru-RU" sz="4400" b="1" i="0" spc="100">
          <a:solidFill>
            <a:schemeClr val="bg1"/>
          </a:solidFill>
          <a:latin typeface="+mj-lt"/>
          <a:ea typeface="+mj-ea"/>
          <a:cs typeface="+mj-cs"/>
        </a:defRPr>
      </a:lvl1pPr>
      <a:lvl2pPr>
        <a:defRPr lang="ru-RU">
          <a:solidFill>
            <a:schemeClr val="tx2"/>
          </a:solidFill>
        </a:defRPr>
      </a:lvl2pPr>
      <a:lvl3pPr>
        <a:defRPr lang="ru-RU">
          <a:solidFill>
            <a:schemeClr val="tx2"/>
          </a:solidFill>
        </a:defRPr>
      </a:lvl3pPr>
      <a:lvl4pPr>
        <a:defRPr lang="ru-RU">
          <a:solidFill>
            <a:schemeClr val="tx2"/>
          </a:solidFill>
        </a:defRPr>
      </a:lvl4pPr>
      <a:lvl5pPr>
        <a:defRPr lang="ru-RU">
          <a:solidFill>
            <a:schemeClr val="tx2"/>
          </a:solidFill>
        </a:defRPr>
      </a:lvl5pPr>
      <a:lvl6pPr>
        <a:defRPr lang="ru-RU">
          <a:solidFill>
            <a:schemeClr val="tx2"/>
          </a:solidFill>
        </a:defRPr>
      </a:lvl6pPr>
      <a:lvl7pPr>
        <a:defRPr lang="ru-RU">
          <a:solidFill>
            <a:schemeClr val="tx2"/>
          </a:solidFill>
        </a:defRPr>
      </a:lvl7pPr>
      <a:lvl8pPr>
        <a:defRPr lang="ru-RU">
          <a:solidFill>
            <a:schemeClr val="tx2"/>
          </a:solidFill>
        </a:defRPr>
      </a:lvl8pPr>
      <a:lvl9pPr>
        <a:defRPr lang="ru-RU">
          <a:solidFill>
            <a:schemeClr val="tx2"/>
          </a:solidFill>
        </a:defRPr>
      </a:lvl9pPr>
    </p:titleStyle>
    <p:bodyStyle>
      <a:lvl1pPr marL="228600" indent="-283464" algn="l" defTabSz="914400">
        <a:lnSpc>
          <a:spcPct val="90000"/>
        </a:lnSpc>
        <a:spcBef>
          <a:spcPts val="1000"/>
        </a:spcBef>
        <a:buFont typeface="Arial"/>
        <a:buChar char="•"/>
        <a:defRPr lang="ru-RU" sz="2800" b="0" i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2400" b="0" i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2000" b="0" i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 b="0" i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 b="0" i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2923179" y="411477"/>
            <a:ext cx="8873123" cy="3389272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Религии в жизни средневековых обществ</a:t>
            </a:r>
            <a:br>
              <a:rPr lang="ru-RU"/>
            </a:br>
            <a:endParaRPr/>
          </a:p>
        </p:txBody>
      </p:sp>
      <p:sp>
        <p:nvSpPr>
          <p:cNvPr id="914311719" name=""/>
          <p:cNvSpPr txBox="1"/>
          <p:nvPr/>
        </p:nvSpPr>
        <p:spPr bwMode="auto">
          <a:xfrm flipH="0" flipV="0">
            <a:off x="7907620" y="5178640"/>
            <a:ext cx="3598421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chemeClr val="accent1">
                    <a:lumMod val="50000"/>
                  </a:schemeClr>
                </a:solidFill>
              </a:rPr>
              <a:t>Елисеенко О.А. учитель истории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577348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89571"/>
            <a:ext cx="6787746" cy="159350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49">
                <a:latin typeface="+mj-lt"/>
              </a:defRPr>
            </a:lvl1pPr>
          </a:lstStyle>
          <a:p>
            <a:pPr>
              <a:defRPr/>
            </a:pPr>
            <a:r>
              <a:rPr/>
              <a:t>Отличия</a:t>
            </a:r>
            <a:endParaRPr/>
          </a:p>
        </p:txBody>
      </p:sp>
      <p:sp>
        <p:nvSpPr>
          <p:cNvPr id="139519225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649843" y="2281917"/>
            <a:ext cx="6787746" cy="3708516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199"/>
              </a:spcBef>
              <a:buFont typeface="Arial"/>
              <a:buChar char="•"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5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graphicFrame>
        <p:nvGraphicFramePr>
          <p:cNvPr id="323406397" name=""/>
          <p:cNvGraphicFramePr>
            <a:graphicFrameLocks xmlns:a="http://schemas.openxmlformats.org/drawingml/2006/main"/>
          </p:cNvGraphicFramePr>
          <p:nvPr/>
        </p:nvGraphicFramePr>
        <p:xfrm>
          <a:off x="481820" y="2131497"/>
          <a:ext cx="8127999" cy="53843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{C690B252-0886-F852-24FC-5CDF61D46CE1}</a:tableStyleId>
              </a:tblPr>
              <a:tblGrid>
                <a:gridCol w="5616174"/>
                <a:gridCol w="5616174"/>
              </a:tblGrid>
              <a:tr h="746839">
                <a:tc>
                  <a:txBody>
                    <a:bodyPr/>
                    <a:p>
                      <a:pPr>
                        <a:defRPr/>
                      </a:pPr>
                      <a:r>
                        <a:rPr sz="26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Западное христианство (католики)</a:t>
                      </a:r>
                      <a:endParaRPr sz="26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Восточное христианство (православие)</a:t>
                      </a:r>
                      <a:endParaRPr sz="26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8612">
                <a:tc>
                  <a:txBody>
                    <a:bodyPr/>
                    <a:p>
                      <a:pPr>
                        <a:defRPr/>
                      </a:pPr>
                      <a:r>
                        <a:rPr sz="2600"/>
                        <a:t>Претензии на единственное господство</a:t>
                      </a:r>
                      <a:endParaRPr sz="2600"/>
                    </a:p>
                    <a:p>
                      <a:pPr>
                        <a:defRPr/>
                      </a:pPr>
                      <a:r>
                        <a:rPr sz="2600"/>
                        <a:t>Крещение слева направо пятью пальцами</a:t>
                      </a:r>
                      <a:endParaRPr sz="2600"/>
                    </a:p>
                    <a:p>
                      <a:pPr>
                        <a:defRPr/>
                      </a:pPr>
                      <a:r>
                        <a:rPr sz="2600"/>
                        <a:t>Богослужение на латыни</a:t>
                      </a:r>
                      <a:endParaRPr sz="2600"/>
                    </a:p>
                    <a:p>
                      <a:pPr>
                        <a:defRPr/>
                      </a:pPr>
                      <a:r>
                        <a:rPr sz="2600"/>
                        <a:t>Центр Рим</a:t>
                      </a:r>
                      <a:endParaRPr sz="2600"/>
                    </a:p>
                    <a:p>
                      <a:pPr>
                        <a:defRPr/>
                      </a:pPr>
                      <a:r>
                        <a:rPr sz="2600"/>
                        <a:t>Святой Дух исходит от Бого-Отца и от Бога Сына</a:t>
                      </a:r>
                      <a:endParaRPr sz="2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/>
                        <a:t>Допускались региональные автономии</a:t>
                      </a:r>
                      <a:endParaRPr sz="2600"/>
                    </a:p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Крещение справа налево двумя пальцами</a:t>
                      </a:r>
                      <a:endParaRPr lang="ru-RU" sz="2600" b="0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dk1"/>
                          </a:solidFill>
                          <a:latin typeface="Franklin Gothic Book"/>
                          <a:ea typeface="Arial"/>
                          <a:cs typeface="Arial"/>
                        </a:rPr>
                        <a:t>Богослужение на местном языке</a:t>
                      </a:r>
                      <a:endParaRPr lang="ru-RU" sz="2600" b="0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dk1"/>
                          </a:solidFill>
                          <a:latin typeface="Franklin Gothic Book"/>
                          <a:ea typeface="Arial"/>
                          <a:cs typeface="Arial"/>
                        </a:rPr>
                        <a:t>Центр Константинополь</a:t>
                      </a:r>
                      <a:endParaRPr lang="ru-RU" sz="2600" b="0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dk1"/>
                          </a:solidFill>
                          <a:latin typeface="Franklin Gothic Book"/>
                          <a:ea typeface="Arial"/>
                          <a:cs typeface="Arial"/>
                        </a:rPr>
                        <a:t>Святой Дух исходит от Бога -Отца</a:t>
                      </a:r>
                      <a:endParaRPr lang="ru-RU" sz="2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37022981" name=""/>
          <p:cNvSpPr txBox="1"/>
          <p:nvPr/>
        </p:nvSpPr>
        <p:spPr bwMode="auto">
          <a:xfrm flipH="0" flipV="0">
            <a:off x="5641965" y="480873"/>
            <a:ext cx="6206237" cy="4572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>
                <a:solidFill>
                  <a:schemeClr val="tx2">
                    <a:lumMod val="50000"/>
                  </a:schemeClr>
                </a:solidFill>
              </a:rPr>
              <a:t>Анафема-церковное проклятие</a:t>
            </a:r>
            <a:endParaRPr sz="240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7979264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60" y="189571"/>
            <a:ext cx="6787746" cy="716689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49">
                <a:latin typeface="+mj-lt"/>
              </a:defRPr>
            </a:lvl1pPr>
          </a:lstStyle>
          <a:p>
            <a:pPr>
              <a:defRPr/>
            </a:pPr>
            <a:r>
              <a:rPr/>
              <a:t>Крестовые походы</a:t>
            </a:r>
            <a:endParaRPr/>
          </a:p>
        </p:txBody>
      </p:sp>
      <p:sp>
        <p:nvSpPr>
          <p:cNvPr id="2010397720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594357" y="2533834"/>
            <a:ext cx="2717219" cy="3456599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199"/>
              </a:spcBef>
              <a:buFont typeface="Arial"/>
              <a:buChar char="•"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5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/>
              <a:t>Усиление мусульман и распри между государствами крестоносцев привели к их распаду</a:t>
            </a:r>
            <a:endParaRPr/>
          </a:p>
        </p:txBody>
      </p:sp>
      <p:sp>
        <p:nvSpPr>
          <p:cNvPr id="3637563" name=""/>
          <p:cNvSpPr txBox="1"/>
          <p:nvPr/>
        </p:nvSpPr>
        <p:spPr bwMode="auto">
          <a:xfrm flipH="0" flipV="0">
            <a:off x="491067" y="850776"/>
            <a:ext cx="6673043" cy="14325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>
                <a:solidFill>
                  <a:schemeClr val="tx2">
                    <a:lumMod val="50000"/>
                  </a:schemeClr>
                </a:solidFill>
              </a:rPr>
              <a:t>1096-1270-организованные христианской церковью военные походы европейских рыцарей на Ближний Восток для освобождения христианских святынь</a:t>
            </a: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0244974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82103" y="64732"/>
            <a:ext cx="5019674" cy="6534149"/>
          </a:xfrm>
          <a:prstGeom prst="rect">
            <a:avLst/>
          </a:prstGeom>
        </p:spPr>
      </p:pic>
      <p:pic>
        <p:nvPicPr>
          <p:cNvPr id="124601629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542766" y="1969732"/>
            <a:ext cx="3698637" cy="4821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0606914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9" y="278128"/>
            <a:ext cx="9778364" cy="80383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КРЕСТОВЫЕ ПОХОДЫ</a:t>
            </a:r>
            <a:endParaRPr/>
          </a:p>
        </p:txBody>
      </p:sp>
      <p:sp>
        <p:nvSpPr>
          <p:cNvPr id="1485263335" name="Объект 5"/>
          <p:cNvSpPr>
            <a:spLocks noGrp="1"/>
          </p:cNvSpPr>
          <p:nvPr>
            <p:ph sz="quarter" idx="15" hasCustomPrompt="1"/>
          </p:nvPr>
        </p:nvSpPr>
        <p:spPr bwMode="auto">
          <a:xfrm flipH="0" flipV="0">
            <a:off x="520379" y="1646067"/>
            <a:ext cx="4490826" cy="5021431"/>
          </a:xfrm>
        </p:spPr>
        <p:txBody>
          <a:bodyPr vertOverflow="overflow" horzOverflow="overflow" vert="horz" wrap="square" lIns="0" tIns="45720" rIns="0" bIns="0" numCol="1" spcCol="0" rtlCol="0" fromWordArt="0" anchor="t" anchorCtr="0" forceAA="0" upright="0" compatLnSpc="0">
            <a:normAutofit fontScale="90000" lnSpcReduction="2000"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9436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/>
              <a:t>ПРИЧИНЫ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sz="2400"/>
              <a:t>Стремление церкви распространить влияние на Восток</a:t>
            </a:r>
            <a:endParaRPr sz="2400"/>
          </a:p>
          <a:p>
            <a:pPr>
              <a:defRPr/>
            </a:pPr>
            <a:r>
              <a:rPr sz="2400"/>
              <a:t>Правители и знать мечтали увеличить свои владения и богатство</a:t>
            </a:r>
            <a:endParaRPr sz="2400"/>
          </a:p>
          <a:p>
            <a:pPr>
              <a:defRPr/>
            </a:pPr>
            <a:r>
              <a:rPr sz="2400"/>
              <a:t>Крестьяне хотели земли и свободы</a:t>
            </a:r>
            <a:endParaRPr sz="2400"/>
          </a:p>
          <a:p>
            <a:pPr>
              <a:defRPr/>
            </a:pPr>
            <a:r>
              <a:rPr sz="2400"/>
              <a:t>Торговцы-укрепить торговые связи</a:t>
            </a:r>
            <a:endParaRPr sz="2400"/>
          </a:p>
          <a:p>
            <a:pPr>
              <a:defRPr/>
            </a:pPr>
            <a:r>
              <a:rPr sz="2400"/>
              <a:t>Вера в спасение души через борьбу за веру</a:t>
            </a:r>
            <a:endParaRPr sz="2400"/>
          </a:p>
        </p:txBody>
      </p:sp>
      <p:sp>
        <p:nvSpPr>
          <p:cNvPr id="1925695907" name="Объект 5"/>
          <p:cNvSpPr>
            <a:spLocks noGrp="1"/>
          </p:cNvSpPr>
          <p:nvPr>
            <p:ph sz="quarter" idx="16" hasCustomPrompt="1"/>
          </p:nvPr>
        </p:nvSpPr>
        <p:spPr bwMode="auto">
          <a:xfrm flipH="0" flipV="0">
            <a:off x="5881897" y="1646067"/>
            <a:ext cx="5752495" cy="4627926"/>
          </a:xfrm>
        </p:spPr>
        <p:txBody>
          <a:bodyPr vertOverflow="overflow" horzOverflow="overflow" vert="horz" wrap="square" lIns="0" tIns="45720" rIns="0" bIns="0" numCol="1" spcCol="0" rtlCol="0" fromWordArt="0" anchor="t" anchorCtr="0" forceAA="0" upright="0" compatLnSpc="0">
            <a:normAutofit fontScale="95000" lnSpcReduction="1000"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4864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/>
              <a:t>ПОСЛЕДСТВИЯ</a:t>
            </a:r>
            <a:endParaRPr/>
          </a:p>
          <a:p>
            <a:pPr>
              <a:defRPr/>
            </a:pPr>
            <a:r>
              <a:rPr sz="2400"/>
              <a:t>Европа познакомилась с достижениями Востока в медицине, математике, географии</a:t>
            </a:r>
            <a:endParaRPr sz="2400"/>
          </a:p>
          <a:p>
            <a:pPr>
              <a:defRPr/>
            </a:pPr>
            <a:r>
              <a:rPr sz="2400"/>
              <a:t>Активизировалась международная торговля</a:t>
            </a:r>
            <a:endParaRPr sz="2400"/>
          </a:p>
          <a:p>
            <a:pPr>
              <a:defRPr/>
            </a:pPr>
            <a:r>
              <a:rPr sz="2400"/>
              <a:t>Европа узнала:шахматы, бани, рис, арбузы, лимоны и пр.</a:t>
            </a:r>
            <a:endParaRPr sz="2400"/>
          </a:p>
          <a:p>
            <a:pPr>
              <a:defRPr/>
            </a:pPr>
            <a:r>
              <a:rPr sz="2400"/>
              <a:t>Восток узнал секрет изготовление бумаги</a:t>
            </a:r>
            <a:endParaRPr sz="2400"/>
          </a:p>
          <a:p>
            <a:pPr>
              <a:defRPr/>
            </a:pPr>
            <a:r>
              <a:rPr sz="2400"/>
              <a:t>Расширилась миссионерская деятельность</a:t>
            </a:r>
            <a:endParaRPr sz="2400"/>
          </a:p>
          <a:p>
            <a:pPr>
              <a:defRPr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7458076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9" y="278128"/>
            <a:ext cx="9778364" cy="9702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sz="3600"/>
              <a:t>ДУХОВНО-РЫЦАРСКИЕ ОРДЕНЫ</a:t>
            </a:r>
            <a:endParaRPr sz="3600"/>
          </a:p>
        </p:txBody>
      </p:sp>
      <p:sp>
        <p:nvSpPr>
          <p:cNvPr id="1615191337" name="Объект 5"/>
          <p:cNvSpPr>
            <a:spLocks noGrp="1"/>
          </p:cNvSpPr>
          <p:nvPr>
            <p:ph sz="quarter" idx="15" hasCustomPrompt="1"/>
          </p:nvPr>
        </p:nvSpPr>
        <p:spPr bwMode="auto">
          <a:xfrm>
            <a:off x="594360" y="2676524"/>
            <a:ext cx="4490826" cy="3597469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9436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sp>
        <p:nvSpPr>
          <p:cNvPr id="1686660678" name="Объект 5"/>
          <p:cNvSpPr>
            <a:spLocks noGrp="1"/>
          </p:cNvSpPr>
          <p:nvPr>
            <p:ph sz="quarter" idx="16" hasCustomPrompt="1"/>
          </p:nvPr>
        </p:nvSpPr>
        <p:spPr bwMode="auto">
          <a:xfrm>
            <a:off x="5881897" y="2676524"/>
            <a:ext cx="4490826" cy="3597469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4864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183615625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48121" y="1455103"/>
            <a:ext cx="8959329" cy="513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5191067" name="Рисунок 3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1999" cy="6880542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 fill="norm" stroke="1" extrusionOk="0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2553986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309358" y="444933"/>
            <a:ext cx="5477478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6000" b="1" i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21835994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9621" y="379150"/>
            <a:ext cx="11692950" cy="6253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0087752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9" y="278128"/>
            <a:ext cx="9778364" cy="970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РЕЛИГИИ ВОСТОКА</a:t>
            </a:r>
            <a:endParaRPr/>
          </a:p>
        </p:txBody>
      </p:sp>
      <p:sp>
        <p:nvSpPr>
          <p:cNvPr id="1361135814" name="Объект 5"/>
          <p:cNvSpPr>
            <a:spLocks noGrp="1"/>
          </p:cNvSpPr>
          <p:nvPr>
            <p:ph sz="quarter" idx="15" hasCustomPrompt="1"/>
          </p:nvPr>
        </p:nvSpPr>
        <p:spPr bwMode="auto">
          <a:xfrm flipH="0" flipV="0">
            <a:off x="594359" y="1322402"/>
            <a:ext cx="4490826" cy="4951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9436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 sz="2400"/>
              <a:t>БУДДИЗМ</a:t>
            </a:r>
            <a:endParaRPr sz="2400"/>
          </a:p>
          <a:p>
            <a:pPr>
              <a:defRPr/>
            </a:pPr>
            <a:endParaRPr sz="2400"/>
          </a:p>
          <a:p>
            <a:pPr>
              <a:defRPr/>
            </a:pPr>
            <a:r>
              <a:rPr sz="2400"/>
              <a:t>Возник в </a:t>
            </a:r>
            <a:r>
              <a:rPr lang="en-US" sz="2400"/>
              <a:t>VI</a:t>
            </a:r>
            <a:r>
              <a:rPr lang="ru-RU" sz="2400"/>
              <a:t> веке до н.э. В Индии</a:t>
            </a:r>
            <a:endParaRPr lang="ru-RU" sz="2400"/>
          </a:p>
          <a:p>
            <a:pPr>
              <a:defRPr/>
            </a:pPr>
            <a:r>
              <a:rPr lang="ru-RU" sz="2400"/>
              <a:t>Распространился в Китае, Японии, Корее</a:t>
            </a:r>
            <a:endParaRPr lang="ru-RU" sz="2400"/>
          </a:p>
          <a:p>
            <a:pPr>
              <a:defRPr/>
            </a:pPr>
            <a:r>
              <a:rPr lang="ru-RU" sz="2400"/>
              <a:t>Освобождение от страданий через аскетизм, просветление и нирвану</a:t>
            </a:r>
            <a:endParaRPr lang="ru-RU" sz="2400"/>
          </a:p>
          <a:p>
            <a:pPr>
              <a:defRPr/>
            </a:pPr>
            <a:r>
              <a:rPr lang="ru-RU" sz="2400"/>
              <a:t>Монастыри и библиотеки</a:t>
            </a:r>
            <a:endParaRPr lang="ru-RU" sz="2400"/>
          </a:p>
        </p:txBody>
      </p:sp>
      <p:sp>
        <p:nvSpPr>
          <p:cNvPr id="1382093871" name="Объект 5"/>
          <p:cNvSpPr>
            <a:spLocks noGrp="1"/>
          </p:cNvSpPr>
          <p:nvPr>
            <p:ph sz="quarter" idx="16" hasCustomPrompt="1"/>
          </p:nvPr>
        </p:nvSpPr>
        <p:spPr bwMode="auto">
          <a:xfrm flipH="0" flipV="0">
            <a:off x="5483542" y="1248422"/>
            <a:ext cx="6021384" cy="50255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4864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 sz="2400"/>
              <a:t>ИСЛАМ</a:t>
            </a:r>
            <a:endParaRPr sz="2400"/>
          </a:p>
          <a:p>
            <a:pPr>
              <a:defRPr/>
            </a:pPr>
            <a:r>
              <a:rPr sz="2400"/>
              <a:t>Возник</a:t>
            </a:r>
            <a:r>
              <a:rPr lang="ru-RU" sz="2400"/>
              <a:t> в</a:t>
            </a:r>
            <a:r>
              <a:rPr lang="en-US" sz="2400"/>
              <a:t> VII</a:t>
            </a:r>
            <a:r>
              <a:rPr lang="ru-RU" sz="2400"/>
              <a:t> веке н.э в Западной Аравии</a:t>
            </a:r>
            <a:endParaRPr lang="ru-RU" sz="2400"/>
          </a:p>
          <a:p>
            <a:pPr>
              <a:defRPr/>
            </a:pPr>
            <a:r>
              <a:rPr lang="ru-RU" sz="2400"/>
              <a:t>Распространился в ходе арабских завоеваний</a:t>
            </a:r>
            <a:endParaRPr lang="ru-RU" sz="2400"/>
          </a:p>
          <a:p>
            <a:pPr>
              <a:defRPr/>
            </a:pPr>
            <a:r>
              <a:rPr lang="ru-RU" sz="2400"/>
              <a:t>Поклонение единому Аллаху, почитание Мухаммеда как пророка и посланника</a:t>
            </a:r>
            <a:endParaRPr lang="ru-RU" sz="2400"/>
          </a:p>
          <a:p>
            <a:pPr>
              <a:defRPr/>
            </a:pPr>
            <a:r>
              <a:rPr lang="ru-RU" sz="2400"/>
              <a:t>Коран-священная книга</a:t>
            </a:r>
            <a:endParaRPr lang="ru-RU" sz="2400"/>
          </a:p>
          <a:p>
            <a:pPr>
              <a:defRPr/>
            </a:pPr>
            <a:r>
              <a:rPr lang="ru-RU" sz="2400"/>
              <a:t>Шариат - свод законов мусульман</a:t>
            </a:r>
            <a:endParaRPr lang="ru-RU" sz="2400"/>
          </a:p>
          <a:p>
            <a:pPr>
              <a:defRPr/>
            </a:pPr>
            <a:r>
              <a:rPr lang="ru-RU" sz="2400"/>
              <a:t>Джихад –рвение, борьба за веру. Главное -быть мусульманином(покорным Аллаху). Хадж-паломничество. Часто в Мекку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0309616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9" y="278128"/>
            <a:ext cx="9778364" cy="970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РЕЛИГИИ ВОСТОКА</a:t>
            </a:r>
            <a:endParaRPr/>
          </a:p>
        </p:txBody>
      </p:sp>
      <p:sp>
        <p:nvSpPr>
          <p:cNvPr id="748514797" name="Объект 5"/>
          <p:cNvSpPr>
            <a:spLocks noGrp="1"/>
          </p:cNvSpPr>
          <p:nvPr>
            <p:ph sz="quarter" idx="15" hasCustomPrompt="1"/>
          </p:nvPr>
        </p:nvSpPr>
        <p:spPr bwMode="auto">
          <a:xfrm flipH="0" flipV="0">
            <a:off x="444830" y="1202184"/>
            <a:ext cx="5539295" cy="551155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Overflow="overflow" horzOverflow="overflow" vert="horz" wrap="square" lIns="0" tIns="45720" rIns="0" bIns="0" numCol="1" spcCol="0" rtlCol="0" fromWordArt="0" anchor="t" anchorCtr="0" forceAA="0" upright="0" compatLnSpc="0">
            <a:normAutofit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9436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 sz="2400"/>
          </a:p>
          <a:p>
            <a:pPr>
              <a:defRPr/>
            </a:pPr>
            <a:r>
              <a:rPr sz="2400"/>
              <a:t>СИНТОИЗМ</a:t>
            </a:r>
            <a:endParaRPr sz="2400"/>
          </a:p>
          <a:p>
            <a:pPr>
              <a:defRPr/>
            </a:pPr>
            <a:r>
              <a:rPr lang="ru-RU" sz="2200"/>
              <a:t>Возник в период археологической культуры Яёй (3 век до н.э.-3 век н.э. В Японии)</a:t>
            </a:r>
            <a:endParaRPr sz="2200"/>
          </a:p>
          <a:p>
            <a:pPr>
              <a:defRPr/>
            </a:pPr>
            <a:r>
              <a:rPr lang="ru-RU" sz="2200"/>
              <a:t>С 8 века японские императоры являлись первосвященниками религии синто.</a:t>
            </a:r>
            <a:endParaRPr sz="2200"/>
          </a:p>
          <a:p>
            <a:pPr>
              <a:defRPr/>
            </a:pPr>
            <a:r>
              <a:rPr lang="ru-RU" sz="2200"/>
              <a:t>Весь мир населяют духи и боги. Особое место занимают духи природы, которые есть в каждом растении, животном, камне</a:t>
            </a:r>
            <a:endParaRPr sz="2200"/>
          </a:p>
          <a:p>
            <a:pPr>
              <a:defRPr/>
            </a:pPr>
            <a:r>
              <a:rPr lang="ru-RU" sz="2200"/>
              <a:t>Главный духовный принцип-почитание духов и предков, культ чистоты и трудолюбия</a:t>
            </a:r>
            <a:endParaRPr sz="2200"/>
          </a:p>
        </p:txBody>
      </p:sp>
      <p:sp>
        <p:nvSpPr>
          <p:cNvPr id="813322246" name="Объект 5"/>
          <p:cNvSpPr>
            <a:spLocks noGrp="1"/>
          </p:cNvSpPr>
          <p:nvPr>
            <p:ph sz="quarter" idx="16" hasCustomPrompt="1"/>
          </p:nvPr>
        </p:nvSpPr>
        <p:spPr bwMode="auto">
          <a:xfrm flipH="0" flipV="0">
            <a:off x="6594465" y="1248422"/>
            <a:ext cx="5298859" cy="50255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4864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 sz="2400"/>
              <a:t>КОНФУЦИАНСТВО</a:t>
            </a:r>
            <a:endParaRPr sz="2400"/>
          </a:p>
          <a:p>
            <a:pPr>
              <a:defRPr/>
            </a:pPr>
            <a:r>
              <a:rPr sz="2400"/>
              <a:t>Возникло на рубеже 6-5 века до н.э.</a:t>
            </a:r>
            <a:endParaRPr sz="2400"/>
          </a:p>
          <a:p>
            <a:pPr>
              <a:defRPr/>
            </a:pPr>
            <a:r>
              <a:rPr sz="2400"/>
              <a:t>Основано на учении философа Конфуция и его последователей</a:t>
            </a:r>
            <a:endParaRPr sz="2400"/>
          </a:p>
          <a:p>
            <a:pPr>
              <a:defRPr/>
            </a:pPr>
            <a:r>
              <a:rPr sz="2400"/>
              <a:t>Ключевой принцип-искренняя преданность сына –отцу, а народа – императору</a:t>
            </a:r>
            <a:endParaRPr sz="2400"/>
          </a:p>
          <a:p>
            <a:pPr>
              <a:defRPr/>
            </a:pPr>
            <a:r>
              <a:rPr sz="2400"/>
              <a:t>Упорядочивает отношения в обществе, обязательно соблюдение этикета и традиций</a:t>
            </a:r>
            <a:endParaRPr sz="2400"/>
          </a:p>
          <a:p>
            <a:pPr>
              <a:defRPr/>
            </a:pPr>
            <a:r>
              <a:rPr sz="2400"/>
              <a:t>Принцип гуманности и милосердия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4505344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9" y="278128"/>
            <a:ext cx="9778364" cy="970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РЕЛИГИИ ВОСТОКА</a:t>
            </a:r>
            <a:endParaRPr/>
          </a:p>
        </p:txBody>
      </p:sp>
      <p:sp>
        <p:nvSpPr>
          <p:cNvPr id="1371243118" name="Объект 5"/>
          <p:cNvSpPr>
            <a:spLocks noGrp="1"/>
          </p:cNvSpPr>
          <p:nvPr>
            <p:ph sz="quarter" idx="15" hasCustomPrompt="1"/>
          </p:nvPr>
        </p:nvSpPr>
        <p:spPr bwMode="auto">
          <a:xfrm flipH="0" flipV="0">
            <a:off x="594359" y="1322402"/>
            <a:ext cx="4490826" cy="4951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Overflow="overflow" horzOverflow="overflow" vert="horz" wrap="square" lIns="0" tIns="45720" rIns="0" bIns="0" numCol="1" spcCol="0" rtlCol="0" fromWordArt="0" anchor="t" anchorCtr="0" forceAA="0" upright="0" compatLnSpc="0">
            <a:normAutofit fontScale="95000" lnSpcReduction="1000"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9436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 sz="2400"/>
              <a:t>ИНДУИЗМ</a:t>
            </a:r>
            <a:endParaRPr sz="2400"/>
          </a:p>
          <a:p>
            <a:pPr>
              <a:defRPr/>
            </a:pPr>
            <a:endParaRPr sz="2400"/>
          </a:p>
          <a:p>
            <a:pPr>
              <a:defRPr/>
            </a:pPr>
            <a:r>
              <a:rPr sz="2400"/>
              <a:t>Возник во 2-1 тыс.</a:t>
            </a:r>
            <a:r>
              <a:rPr lang="ru-RU" sz="2400"/>
              <a:t> до н.э. в Индии</a:t>
            </a:r>
            <a:endParaRPr lang="ru-RU" sz="2400"/>
          </a:p>
          <a:p>
            <a:pPr>
              <a:defRPr/>
            </a:pPr>
            <a:r>
              <a:rPr lang="ru-RU" sz="2400"/>
              <a:t>Основан на вере в множество богов, духов, божеств</a:t>
            </a:r>
            <a:endParaRPr lang="ru-RU" sz="2400"/>
          </a:p>
          <a:p>
            <a:pPr>
              <a:defRPr/>
            </a:pPr>
            <a:r>
              <a:rPr lang="ru-RU" sz="2400"/>
              <a:t>Вера в переселение душ; порядок перерождений определяется совершенными в жизни поступками и их последствиями</a:t>
            </a:r>
            <a:endParaRPr lang="ru-RU" sz="2400"/>
          </a:p>
          <a:p>
            <a:pPr>
              <a:defRPr/>
            </a:pPr>
            <a:r>
              <a:rPr lang="ru-RU" sz="2400"/>
              <a:t>Закрепляет иерархию в обществе</a:t>
            </a:r>
            <a:endParaRPr lang="ru-RU" sz="2400"/>
          </a:p>
          <a:p>
            <a:pPr>
              <a:defRPr/>
            </a:pPr>
            <a:r>
              <a:rPr lang="ru-RU" sz="2400"/>
              <a:t>Понятие кармы</a:t>
            </a:r>
            <a:endParaRPr lang="ru-RU" sz="2400"/>
          </a:p>
        </p:txBody>
      </p:sp>
      <p:sp>
        <p:nvSpPr>
          <p:cNvPr id="1592581469" name="Объект 5"/>
          <p:cNvSpPr>
            <a:spLocks noGrp="1"/>
          </p:cNvSpPr>
          <p:nvPr>
            <p:ph sz="quarter" idx="16" hasCustomPrompt="1"/>
          </p:nvPr>
        </p:nvSpPr>
        <p:spPr bwMode="auto">
          <a:xfrm flipH="0" flipV="0">
            <a:off x="5483542" y="1248422"/>
            <a:ext cx="6021384" cy="50255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4864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 sz="2400"/>
              <a:t>ДАОСИЗМ</a:t>
            </a:r>
            <a:endParaRPr sz="2400"/>
          </a:p>
          <a:p>
            <a:pPr>
              <a:defRPr/>
            </a:pPr>
            <a:r>
              <a:rPr sz="2400"/>
              <a:t>Возник</a:t>
            </a:r>
            <a:r>
              <a:rPr lang="ru-RU" sz="2400"/>
              <a:t> в 6 веке до н.э. В Китае</a:t>
            </a:r>
            <a:endParaRPr lang="ru-RU" sz="2400"/>
          </a:p>
          <a:p>
            <a:pPr>
              <a:defRPr/>
            </a:pPr>
            <a:r>
              <a:rPr lang="ru-RU" sz="2400"/>
              <a:t>Учение о «пути вещей (дао)», о предназначении и судьбе каждого человека</a:t>
            </a:r>
            <a:endParaRPr lang="ru-RU" sz="2400"/>
          </a:p>
          <a:p>
            <a:pPr>
              <a:defRPr/>
            </a:pPr>
            <a:r>
              <a:rPr lang="ru-RU" sz="2400"/>
              <a:t>Пути обязно следовать всё сущее</a:t>
            </a:r>
            <a:endParaRPr lang="ru-RU" sz="2400"/>
          </a:p>
          <a:p>
            <a:pPr>
              <a:defRPr/>
            </a:pPr>
            <a:r>
              <a:rPr lang="ru-RU" sz="2400"/>
              <a:t>Необходимо предугадать свой путь, чтобы не совершать ошибок</a:t>
            </a:r>
            <a:endParaRPr lang="ru-RU" sz="2400"/>
          </a:p>
          <a:p>
            <a:pPr>
              <a:defRPr/>
            </a:pPr>
            <a:r>
              <a:rPr lang="ru-RU" sz="2400"/>
              <a:t>Практика гаданий и предсказаний</a:t>
            </a:r>
            <a:endParaRPr lang="ru-RU" sz="2400"/>
          </a:p>
          <a:p>
            <a:pPr>
              <a:defRPr/>
            </a:pPr>
            <a:r>
              <a:rPr lang="ru-RU" sz="2400"/>
              <a:t>Вокруг также много богов и духов, которые подсказывают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7383469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89571"/>
            <a:ext cx="6787746" cy="159350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49">
                <a:latin typeface="+mj-lt"/>
              </a:defRPr>
            </a:lvl1pPr>
          </a:lstStyle>
          <a:p>
            <a:pPr>
              <a:defRPr/>
            </a:pPr>
            <a:r>
              <a:rPr/>
              <a:t>Закрепляем:</a:t>
            </a:r>
            <a:endParaRPr/>
          </a:p>
        </p:txBody>
      </p:sp>
      <p:sp>
        <p:nvSpPr>
          <p:cNvPr id="2131150026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594357" y="2281917"/>
            <a:ext cx="6787746" cy="3708516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199"/>
              </a:spcBef>
              <a:buFont typeface="Arial"/>
              <a:buChar char="•"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5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203864980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92756" y="1340897"/>
            <a:ext cx="7867649" cy="5362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8648211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60" y="189571"/>
            <a:ext cx="6787746" cy="9756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49">
                <a:latin typeface="+mj-lt"/>
              </a:defRPr>
            </a:lvl1pPr>
          </a:lstStyle>
          <a:p>
            <a:pPr>
              <a:defRPr/>
            </a:pPr>
            <a:r>
              <a:rPr/>
              <a:t>Закрепляем материал</a:t>
            </a:r>
            <a:endParaRPr/>
          </a:p>
        </p:txBody>
      </p:sp>
      <p:sp>
        <p:nvSpPr>
          <p:cNvPr id="1067322853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204392" y="1461116"/>
            <a:ext cx="10912135" cy="50769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199"/>
              </a:spcBef>
              <a:buFont typeface="Arial"/>
              <a:buChar char="•"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5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sz="2800" b="1">
                <a:solidFill>
                  <a:schemeClr val="tx2">
                    <a:lumMod val="50000"/>
                  </a:schemeClr>
                </a:solidFill>
              </a:rPr>
              <a:t>1.</a:t>
            </a:r>
            <a:r>
              <a:rPr sz="2800" b="1" i="0" u="none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800" b="1" i="0" u="none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Воспользуйтесь дополнительными источниками и узнайте, в каких стра</a:t>
            </a:r>
            <a:r>
              <a:rPr sz="2800" b="1" i="0" u="none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нах исповедуют рассмотренные на уроке религии на современном этапе?</a:t>
            </a:r>
            <a:endParaRPr sz="2800" b="1" i="0" u="none">
              <a:solidFill>
                <a:schemeClr val="tx2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br>
              <a:rPr sz="2800" b="1" i="0" u="none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</a:br>
            <a:r>
              <a:rPr sz="2800" b="1" i="0" u="none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2.</a:t>
            </a:r>
            <a:r>
              <a:rPr sz="2800" b="1" i="0" u="none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Как вы считаете, почему, возникнув в далекой древности, эти религии со</a:t>
            </a:r>
            <a:r>
              <a:rPr sz="2800" b="1" i="0" u="none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хранили свое значение и влияние до наших дней?</a:t>
            </a:r>
            <a:endParaRPr sz="2800" b="1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 sz="2800" b="1">
                <a:solidFill>
                  <a:schemeClr val="tx2">
                    <a:lumMod val="50000"/>
                  </a:schemeClr>
                </a:solidFill>
              </a:rPr>
              <a:t>3.</a:t>
            </a:r>
            <a:r>
              <a:rPr lang="ru-RU" sz="2800" b="1" i="0" u="none" strike="noStrike" cap="none" spc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Охарактеризуйте взаимоотношения между светской и</a:t>
            </a:r>
            <a:r>
              <a:rPr lang="ru-RU" sz="2800" b="1" i="0" u="none" strike="noStrike" cap="none" spc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800" b="1" i="0" u="none" strike="noStrike" cap="none" spc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церковной властью в</a:t>
            </a:r>
            <a:r>
              <a:rPr lang="ru-RU" sz="2800" b="1" i="0" u="none" strike="noStrike" cap="none" spc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800" b="1" i="0" u="none" strike="noStrike" cap="none" spc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Раннем </a:t>
            </a:r>
            <a:r>
              <a:rPr lang="ru-RU" sz="2800" b="1" i="0" u="none" strike="noStrike" cap="none" spc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и Высоком средневековье</a:t>
            </a:r>
            <a:endParaRPr lang="ru-RU" sz="2800" b="1" i="0" u="none" strike="noStrike" cap="none" spc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60000"/>
            <a:lumOff val="4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4360" y="189572"/>
            <a:ext cx="6787746" cy="1593507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Цель урока 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 bwMode="auto">
          <a:xfrm flipH="0" flipV="0">
            <a:off x="593723" y="2281236"/>
            <a:ext cx="6788381" cy="4423250"/>
          </a:xfrm>
        </p:spPr>
        <p:txBody>
          <a:bodyPr vertOverflow="overflow" horzOverflow="overflow" vert="horz" wrap="square" lIns="0" tIns="457200" rIns="0" bIns="0" numCol="1" spcCol="0" rtlCol="0" fromWordArt="0" anchor="t" anchorCtr="0" forceAA="0" upright="0" compatLnSpc="0">
            <a:normAutofit/>
          </a:bodyPr>
          <a:lstStyle>
            <a:defPPr>
              <a:defRPr lang="ru-RU"/>
            </a:defPPr>
          </a:lstStyle>
          <a:p>
            <a:pPr marL="0" indent="0">
              <a:buFont typeface="Arial"/>
              <a:buNone/>
              <a:defRPr/>
            </a:pPr>
            <a:r>
              <a:rPr sz="4800"/>
              <a:t>Что надо узнать?</a:t>
            </a:r>
            <a:endParaRPr sz="4800"/>
          </a:p>
          <a:p>
            <a:pPr marL="0" indent="0">
              <a:buFont typeface="Arial"/>
              <a:buNone/>
              <a:defRPr/>
            </a:pPr>
            <a:r>
              <a:rPr sz="4800"/>
              <a:t>Что надо понимать?</a:t>
            </a:r>
            <a:endParaRPr sz="4800"/>
          </a:p>
          <a:p>
            <a:pPr marL="0" indent="0">
              <a:buFont typeface="Arial"/>
              <a:buNone/>
              <a:defRPr/>
            </a:pPr>
            <a:r>
              <a:rPr sz="4800"/>
              <a:t>Что необходимо уметь?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9660101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89571"/>
            <a:ext cx="6787746" cy="159350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49">
                <a:latin typeface="+mj-lt"/>
              </a:defRPr>
            </a:lvl1pPr>
          </a:lstStyle>
          <a:p>
            <a:pPr>
              <a:defRPr/>
            </a:pPr>
            <a:r>
              <a:rPr/>
              <a:t>ЦЕЛЬ</a:t>
            </a:r>
            <a:endParaRPr/>
          </a:p>
        </p:txBody>
      </p:sp>
      <p:sp>
        <p:nvSpPr>
          <p:cNvPr id="399309908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594357" y="2025218"/>
            <a:ext cx="10577656" cy="3965216"/>
          </a:xfrm>
        </p:spPr>
        <p:txBody>
          <a:bodyPr vertOverflow="overflow" horzOverflow="overflow" vert="horz" wrap="square" lIns="0" tIns="228600" rIns="0" bIns="0" numCol="1" spcCol="0" rtlCol="0" fromWordArt="0" anchor="t" anchorCtr="0" forceAA="0" upright="0" compatLnSpc="0">
            <a:normAutofit fontScale="90000" lnSpcReduction="2000"/>
          </a:bodyPr>
          <a:lstStyle>
            <a:lvl1pPr marL="283464" indent="-283464">
              <a:lnSpc>
                <a:spcPct val="80000"/>
              </a:lnSpc>
              <a:spcBef>
                <a:spcPts val="2199"/>
              </a:spcBef>
              <a:buFont typeface="Arial"/>
              <a:buChar char="•"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5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 sz="3600"/>
              <a:t>Узнать, какую роль играла религия в жизни средневекового общества Европы и Азии</a:t>
            </a:r>
            <a:endParaRPr sz="3600"/>
          </a:p>
          <a:p>
            <a:pPr>
              <a:defRPr/>
            </a:pPr>
            <a:r>
              <a:rPr sz="3600"/>
              <a:t>Понимать, что важнейшие исторические события Средневековья происходили под влиянием христианства и ислама и связаны с распространением религии</a:t>
            </a:r>
            <a:endParaRPr sz="3600"/>
          </a:p>
          <a:p>
            <a:pPr>
              <a:defRPr/>
            </a:pPr>
            <a:r>
              <a:rPr sz="3600"/>
              <a:t>Уметь характеризовать взаимоотношения между светской и религиозной властью, строить причинно-следственные связи, объяснять события и процессы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 flipH="0" flipV="0">
            <a:off x="594360" y="102874"/>
            <a:ext cx="8191780" cy="729406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/>
              <a:t>ХРИСТИАНИЗАЦИЯ ЕВРОПЫ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sz="quarter" idx="13"/>
          </p:nvPr>
        </p:nvSpPr>
        <p:spPr bwMode="auto">
          <a:xfrm flipH="0" flipV="0">
            <a:off x="971941" y="767548"/>
            <a:ext cx="9682207" cy="5278881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lnSpc>
                <a:spcPct val="100000"/>
              </a:lnSpc>
              <a:defRPr/>
            </a:pPr>
            <a:r>
              <a:rPr sz="2600"/>
              <a:t>Роль всеобщего универсального учения</a:t>
            </a:r>
            <a:endParaRPr sz="2600"/>
          </a:p>
          <a:p>
            <a:pPr>
              <a:lnSpc>
                <a:spcPct val="100000"/>
              </a:lnSpc>
              <a:defRPr/>
            </a:pPr>
            <a:r>
              <a:rPr sz="2600"/>
              <a:t>Единая церковь-единое общество</a:t>
            </a:r>
            <a:endParaRPr sz="2600"/>
          </a:p>
          <a:p>
            <a:pPr>
              <a:lnSpc>
                <a:spcPct val="100000"/>
              </a:lnSpc>
              <a:defRPr/>
            </a:pPr>
            <a:r>
              <a:rPr sz="2600"/>
              <a:t>Особый слой-духовенство</a:t>
            </a:r>
            <a:endParaRPr sz="2600"/>
          </a:p>
          <a:p>
            <a:pPr>
              <a:lnSpc>
                <a:spcPct val="100000"/>
              </a:lnSpc>
              <a:defRPr/>
            </a:pPr>
            <a:r>
              <a:rPr sz="2600"/>
              <a:t>Церковь регулировала общественную жизнь</a:t>
            </a:r>
            <a:endParaRPr sz="2600"/>
          </a:p>
          <a:p>
            <a:pPr>
              <a:lnSpc>
                <a:spcPct val="100000"/>
              </a:lnSpc>
              <a:defRPr/>
            </a:pPr>
            <a:r>
              <a:rPr sz="2600"/>
              <a:t>Распространено через миссионерство и завоевания</a:t>
            </a:r>
            <a:endParaRPr sz="2600"/>
          </a:p>
          <a:p>
            <a:pPr>
              <a:lnSpc>
                <a:spcPct val="100000"/>
              </a:lnSpc>
              <a:defRPr/>
            </a:pPr>
            <a:r>
              <a:rPr sz="2600"/>
              <a:t>Варварские вожди видели выгоду </a:t>
            </a:r>
            <a:endParaRPr sz="2600"/>
          </a:p>
          <a:p>
            <a:pPr marL="0" indent="0">
              <a:lnSpc>
                <a:spcPct val="100000"/>
              </a:lnSpc>
              <a:buFont typeface="Arial"/>
              <a:buNone/>
              <a:defRPr/>
            </a:pPr>
            <a:r>
              <a:rPr sz="2600"/>
              <a:t>христианства в укреплении своей власти</a:t>
            </a:r>
            <a:endParaRPr sz="2600"/>
          </a:p>
          <a:p>
            <a:pPr>
              <a:lnSpc>
                <a:spcPct val="100000"/>
              </a:lnSpc>
              <a:defRPr/>
            </a:pPr>
            <a:endParaRPr sz="2600"/>
          </a:p>
        </p:txBody>
      </p:sp>
      <p:grpSp>
        <p:nvGrpSpPr>
          <p:cNvPr id="19" name="Группа 18"/>
          <p:cNvGrpSpPr/>
          <p:nvPr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000212130" name=""/>
          <p:cNvSpPr txBox="1"/>
          <p:nvPr/>
        </p:nvSpPr>
        <p:spPr bwMode="auto">
          <a:xfrm flipH="0" flipV="0">
            <a:off x="8351504" y="1017232"/>
            <a:ext cx="3571975" cy="17983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>
                <a:solidFill>
                  <a:schemeClr val="accent3">
                    <a:lumMod val="75000"/>
                  </a:schemeClr>
                </a:solidFill>
              </a:rPr>
              <a:t>Почему союз франкских вождей с церковью был взаимовыгодным?</a:t>
            </a:r>
            <a:endParaRPr sz="28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5260133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614405" y="3985703"/>
            <a:ext cx="4558025" cy="2718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8706954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23600170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65739303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3446" y="102874"/>
            <a:ext cx="11792338" cy="6046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926064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248752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110676644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07041" y="231189"/>
            <a:ext cx="11448376" cy="6334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7488545" name="Заголовок 1"/>
          <p:cNvSpPr>
            <a:spLocks noGrp="1"/>
          </p:cNvSpPr>
          <p:nvPr>
            <p:ph type="ctrTitle" hasCustomPrompt="1"/>
          </p:nvPr>
        </p:nvSpPr>
        <p:spPr bwMode="auto">
          <a:xfrm flipH="0" flipV="0">
            <a:off x="6299834" y="430528"/>
            <a:ext cx="5486400" cy="44799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99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sz="2800"/>
              <a:t>СПРАВОЧНО</a:t>
            </a:r>
            <a:endParaRPr/>
          </a:p>
        </p:txBody>
      </p:sp>
      <p:sp>
        <p:nvSpPr>
          <p:cNvPr id="855087694" name="Рисунок 5"/>
          <p:cNvSpPr>
            <a:spLocks noGrp="1"/>
          </p:cNvSpPr>
          <p:nvPr>
            <p:ph type="pic" sz="quarter" idx="12"/>
          </p:nvPr>
        </p:nvSpPr>
        <p:spPr bwMode="auto">
          <a:xfrm flipH="0" flipV="0">
            <a:off x="0" y="-11112"/>
            <a:ext cx="4948398" cy="68802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endParaRPr/>
          </a:p>
        </p:txBody>
      </p:sp>
      <p:sp>
        <p:nvSpPr>
          <p:cNvPr id="105270007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 flipH="0" flipV="0">
            <a:off x="5050121" y="3920970"/>
            <a:ext cx="6963422" cy="229355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>
              <a:defRPr/>
            </a:pPr>
            <a:r>
              <a:rPr/>
              <a:t>В Византии сложились свои традиции христианства</a:t>
            </a:r>
            <a:endParaRPr/>
          </a:p>
          <a:p>
            <a:pPr>
              <a:defRPr/>
            </a:pPr>
            <a:r>
              <a:rPr/>
              <a:t>С времен Юстиниана (6 век-14 век) был принцип «симфония властей» союз православной церкви и государственной власти</a:t>
            </a:r>
            <a:endParaRPr/>
          </a:p>
          <a:p>
            <a:pPr>
              <a:defRPr/>
            </a:pPr>
            <a:r>
              <a:rPr/>
              <a:t>Духовная сфера –в ведении патриарха, материальная –императора. Они поддерживали интересы друг друга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918119590" name=""/>
          <p:cNvSpPr txBox="1"/>
          <p:nvPr/>
        </p:nvSpPr>
        <p:spPr bwMode="auto">
          <a:xfrm flipH="0" flipV="0">
            <a:off x="5373786" y="989490"/>
            <a:ext cx="6700750" cy="24384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>
                <a:solidFill>
                  <a:schemeClr val="accent4">
                    <a:lumMod val="50000"/>
                  </a:schemeClr>
                </a:solidFill>
              </a:rPr>
              <a:t>Первые христианские общины возникли в Иудее</a:t>
            </a:r>
            <a:endParaRPr sz="220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sz="2200">
                <a:solidFill>
                  <a:schemeClr val="accent4">
                    <a:lumMod val="50000"/>
                  </a:schemeClr>
                </a:solidFill>
              </a:rPr>
              <a:t>Конец 2 века н.э. распространилось в Римской империи</a:t>
            </a:r>
            <a:endParaRPr sz="220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sz="2200">
                <a:solidFill>
                  <a:schemeClr val="accent4">
                    <a:lumMod val="50000"/>
                  </a:schemeClr>
                </a:solidFill>
              </a:rPr>
              <a:t>323 г н.э.император Константин разрешил строить церкви и остановил гонения на христиан</a:t>
            </a:r>
            <a:endParaRPr sz="220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sz="2200">
                <a:solidFill>
                  <a:schemeClr val="accent4">
                    <a:lumMod val="50000"/>
                  </a:schemeClr>
                </a:solidFill>
              </a:rPr>
              <a:t>В конце 4 века христианство стало официальной религией РИ</a:t>
            </a:r>
            <a:endParaRPr sz="220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96898431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5485" y="83228"/>
            <a:ext cx="4604496" cy="3014708"/>
          </a:xfrm>
          <a:prstGeom prst="rect">
            <a:avLst/>
          </a:prstGeom>
        </p:spPr>
      </p:pic>
      <p:pic>
        <p:nvPicPr>
          <p:cNvPr id="106616063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02481" y="2555011"/>
            <a:ext cx="2857500" cy="542925"/>
          </a:xfrm>
          <a:prstGeom prst="rect">
            <a:avLst/>
          </a:prstGeom>
        </p:spPr>
      </p:pic>
      <p:pic>
        <p:nvPicPr>
          <p:cNvPr id="51427293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2977" y="4105922"/>
            <a:ext cx="4689511" cy="2812186"/>
          </a:xfrm>
          <a:prstGeom prst="rect">
            <a:avLst/>
          </a:prstGeom>
        </p:spPr>
      </p:pic>
      <p:sp>
        <p:nvSpPr>
          <p:cNvPr id="768406553" name=""/>
          <p:cNvSpPr txBox="1"/>
          <p:nvPr/>
        </p:nvSpPr>
        <p:spPr bwMode="auto">
          <a:xfrm flipH="0" flipV="0">
            <a:off x="74927" y="3800752"/>
            <a:ext cx="2146012" cy="365795"/>
          </a:xfrm>
          <a:prstGeom prst="rect">
            <a:avLst/>
          </a:prstGeom>
          <a:solidFill>
            <a:schemeClr val="tx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chemeClr val="accent4">
                    <a:lumMod val="50000"/>
                  </a:schemeClr>
                </a:solidFill>
              </a:rPr>
              <a:t>Софийский собор</a:t>
            </a: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9309197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594357" y="3680533"/>
            <a:ext cx="6508724" cy="3014708"/>
          </a:xfrm>
        </p:spPr>
        <p:txBody>
          <a:bodyPr vertOverflow="overflow" horzOverflow="overflow" vert="horz" wrap="square" lIns="0" tIns="228600" rIns="0" bIns="0" numCol="1" spcCol="0" rtlCol="0" fromWordArt="0" anchor="t" anchorCtr="0" forceAA="0" upright="0" compatLnSpc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199"/>
              </a:spcBef>
              <a:buFont typeface="Arial"/>
              <a:buChar char="•"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5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/>
              <a:t>Монастыри возникли в 3 веке</a:t>
            </a:r>
            <a:endParaRPr/>
          </a:p>
          <a:p>
            <a:pPr>
              <a:defRPr/>
            </a:pPr>
            <a:r>
              <a:rPr/>
              <a:t>Как организация с уставом – в 6 веке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Кроме мо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литвы монахи должны были заниматься сельским хо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зяйством, изучать Священное Писание, переписывать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книги, воспитывать детей, вести миссионерскую дея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тельность</a:t>
            </a:r>
            <a:endParaRPr sz="4800"/>
          </a:p>
        </p:txBody>
      </p:sp>
      <p:pic>
        <p:nvPicPr>
          <p:cNvPr id="133020394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8713" y="55485"/>
            <a:ext cx="6206067" cy="3422876"/>
          </a:xfrm>
          <a:prstGeom prst="rect">
            <a:avLst/>
          </a:prstGeom>
        </p:spPr>
      </p:pic>
      <p:sp>
        <p:nvSpPr>
          <p:cNvPr id="1495079826" name=""/>
          <p:cNvSpPr txBox="1"/>
          <p:nvPr/>
        </p:nvSpPr>
        <p:spPr bwMode="auto">
          <a:xfrm flipH="0" flipV="0">
            <a:off x="7741164" y="3310630"/>
            <a:ext cx="4253883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872606565" name=""/>
          <p:cNvSpPr txBox="1"/>
          <p:nvPr/>
        </p:nvSpPr>
        <p:spPr bwMode="auto">
          <a:xfrm flipH="0" flipV="0">
            <a:off x="6992111" y="545606"/>
            <a:ext cx="5292563" cy="1188755"/>
          </a:xfrm>
          <a:prstGeom prst="rect">
            <a:avLst/>
          </a:prstGeom>
          <a:solidFill>
            <a:schemeClr val="tx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>
                <a:solidFill>
                  <a:schemeClr val="accent4">
                    <a:lumMod val="50000"/>
                  </a:schemeClr>
                </a:solidFill>
              </a:rPr>
              <a:t>Римские епископы стали называться Папами, претендовали на особое влияние</a:t>
            </a:r>
            <a:endParaRPr sz="24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10208605" name=""/>
          <p:cNvSpPr txBox="1"/>
          <p:nvPr/>
        </p:nvSpPr>
        <p:spPr bwMode="auto">
          <a:xfrm flipH="0" flipV="0">
            <a:off x="7251043" y="2163931"/>
            <a:ext cx="4744220" cy="4389155"/>
          </a:xfrm>
          <a:prstGeom prst="rect">
            <a:avLst/>
          </a:prstGeom>
          <a:solidFill>
            <a:schemeClr val="tx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Причины возвышения Папства:</a:t>
            </a:r>
            <a:endParaRPr sz="2200">
              <a:solidFill>
                <a:schemeClr val="accent4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>
              <a:defRPr/>
            </a:pPr>
            <a:r>
              <a:rPr sz="2200">
                <a:solidFill>
                  <a:schemeClr val="accent4">
                    <a:lumMod val="50000"/>
                  </a:schemeClr>
                </a:solidFill>
              </a:rPr>
              <a:t>-Слабость варварских королевств</a:t>
            </a:r>
            <a:endParaRPr sz="220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sz="2200">
                <a:solidFill>
                  <a:schemeClr val="accent4">
                    <a:lumMod val="50000"/>
                  </a:schemeClr>
                </a:solidFill>
              </a:rPr>
              <a:t>-Феодальная раздробленность</a:t>
            </a:r>
            <a:endParaRPr sz="220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sz="2200">
                <a:solidFill>
                  <a:schemeClr val="accent4">
                    <a:lumMod val="50000"/>
                  </a:schemeClr>
                </a:solidFill>
              </a:rPr>
              <a:t>-Сфабриковано «Константинов Дар» </a:t>
            </a:r>
            <a:endParaRPr sz="2200">
              <a:solidFill>
                <a:schemeClr val="accent4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sz="2200">
                <a:solidFill>
                  <a:schemeClr val="accent4">
                    <a:lumMod val="50000"/>
                  </a:schemeClr>
                </a:solidFill>
              </a:rPr>
              <a:t>-8 век - Отец Карла Великого, Пипин Короткий подарил область на Ватиканском холме Папе</a:t>
            </a:r>
            <a:endParaRPr sz="2200">
              <a:solidFill>
                <a:schemeClr val="accent4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sz="2200">
                <a:solidFill>
                  <a:schemeClr val="accent4">
                    <a:lumMod val="50000"/>
                  </a:schemeClr>
                </a:solidFill>
              </a:rPr>
              <a:t>-Обязанность десятины- на всех, и королей</a:t>
            </a:r>
            <a:endParaRPr sz="2200">
              <a:solidFill>
                <a:schemeClr val="accent4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sz="2200">
                <a:solidFill>
                  <a:schemeClr val="accent4">
                    <a:lumMod val="50000"/>
                  </a:schemeClr>
                </a:solidFill>
              </a:rPr>
              <a:t>-Накопление богатств церковью</a:t>
            </a:r>
            <a:endParaRPr sz="2200">
              <a:solidFill>
                <a:schemeClr val="accent4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sz="2200">
                <a:solidFill>
                  <a:schemeClr val="accent4">
                    <a:lumMod val="50000"/>
                  </a:schemeClr>
                </a:solidFill>
              </a:rPr>
              <a:t>-Безбрачие священников</a:t>
            </a:r>
            <a:endParaRPr sz="2200">
              <a:solidFill>
                <a:schemeClr val="accent4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sz="2200">
                <a:solidFill>
                  <a:schemeClr val="accent4">
                    <a:lumMod val="50000"/>
                  </a:schemeClr>
                </a:solidFill>
              </a:rPr>
              <a:t>-Право отпускать грехи</a:t>
            </a:r>
            <a:endParaRPr sz="2200">
              <a:solidFill>
                <a:schemeClr val="accent4">
                  <a:lumMod val="50000"/>
                </a:schemeClr>
              </a:solidFill>
            </a:endParaRPr>
          </a:p>
          <a:p>
            <a:pPr algn="l">
              <a:defRPr/>
            </a:pP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2164687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60" y="189571"/>
            <a:ext cx="6120324" cy="77217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49">
                <a:latin typeface="+mj-lt"/>
              </a:defRPr>
            </a:lvl1pPr>
          </a:lstStyle>
          <a:p>
            <a:pPr>
              <a:defRPr/>
            </a:pPr>
            <a:r>
              <a:rPr/>
              <a:t>Могущество церкви</a:t>
            </a:r>
            <a:endParaRPr/>
          </a:p>
        </p:txBody>
      </p:sp>
      <p:sp>
        <p:nvSpPr>
          <p:cNvPr id="497358390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686833" y="961747"/>
            <a:ext cx="6787746" cy="5158153"/>
          </a:xfrm>
        </p:spPr>
        <p:txBody>
          <a:bodyPr vertOverflow="overflow" horzOverflow="overflow" vert="horz" wrap="square" lIns="0" tIns="228600" rIns="0" bIns="0" numCol="1" spcCol="0" rtlCol="0" fromWordArt="0" anchor="t" anchorCtr="0" forceAA="0" upright="0" compatLnSpc="0">
            <a:normAutofit fontScale="95000" lnSpcReduction="1000"/>
          </a:bodyPr>
          <a:lstStyle>
            <a:lvl1pPr marL="283464" indent="-283464">
              <a:lnSpc>
                <a:spcPct val="80000"/>
              </a:lnSpc>
              <a:spcBef>
                <a:spcPts val="2199"/>
              </a:spcBef>
              <a:buFont typeface="Arial"/>
              <a:buChar char="•"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5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 sz="3600"/>
              <a:t>Григорий 7- «Генрих </a:t>
            </a:r>
            <a:r>
              <a:rPr lang="en-US" sz="3600"/>
              <a:t>IV</a:t>
            </a:r>
            <a:r>
              <a:rPr lang="ru-RU" sz="3600"/>
              <a:t> Каносский</a:t>
            </a:r>
            <a:r>
              <a:rPr sz="3600"/>
              <a:t>»</a:t>
            </a:r>
            <a:r>
              <a:rPr sz="3600"/>
              <a:t> индердат</a:t>
            </a:r>
            <a:endParaRPr sz="3600"/>
          </a:p>
          <a:p>
            <a:pPr>
              <a:defRPr/>
            </a:pPr>
            <a:r>
              <a:rPr sz="3600"/>
              <a:t>Иннокентий </a:t>
            </a:r>
            <a:r>
              <a:rPr lang="be-BY" sz="3600"/>
              <a:t>ІІІ</a:t>
            </a:r>
            <a:r>
              <a:rPr lang="ru-RU" sz="3600"/>
              <a:t> самый влиятельный, управлял королями</a:t>
            </a:r>
            <a:endParaRPr lang="ru-RU" sz="3600"/>
          </a:p>
          <a:p>
            <a:pPr>
              <a:defRPr/>
            </a:pPr>
            <a:r>
              <a:rPr lang="ru-RU" sz="3600"/>
              <a:t>Урбан </a:t>
            </a:r>
            <a:r>
              <a:rPr lang="en-US" sz="3600"/>
              <a:t>II</a:t>
            </a:r>
            <a:r>
              <a:rPr lang="be-BY" sz="3600"/>
              <a:t> </a:t>
            </a:r>
            <a:r>
              <a:rPr lang="ru-RU" sz="3600"/>
              <a:t>инициировал Крестовый поход</a:t>
            </a:r>
            <a:endParaRPr lang="ru-RU" sz="3600"/>
          </a:p>
          <a:p>
            <a:pPr>
              <a:defRPr/>
            </a:pPr>
            <a:r>
              <a:rPr lang="ru-RU" sz="3600"/>
              <a:t>Бонифаций </a:t>
            </a:r>
            <a:r>
              <a:rPr lang="en-US" sz="3600"/>
              <a:t>VIII</a:t>
            </a:r>
            <a:r>
              <a:rPr lang="ru-RU" sz="3600"/>
              <a:t> не пережил оскорбления от Филиппа  4 Красивого (Франция)</a:t>
            </a:r>
            <a:endParaRPr lang="ru-RU" sz="3600"/>
          </a:p>
        </p:txBody>
      </p:sp>
      <p:sp>
        <p:nvSpPr>
          <p:cNvPr id="971322540" name=""/>
          <p:cNvSpPr/>
          <p:nvPr/>
        </p:nvSpPr>
        <p:spPr bwMode="auto">
          <a:xfrm flipH="0" flipV="0">
            <a:off x="5993373" y="189571"/>
            <a:ext cx="5946189" cy="3037830"/>
          </a:xfrm>
          <a:prstGeom prst="downArrow">
            <a:avLst>
              <a:gd name="adj1" fmla="val 74805"/>
              <a:gd name="adj2" fmla="val 4490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629414007" name=""/>
          <p:cNvSpPr txBox="1"/>
          <p:nvPr/>
        </p:nvSpPr>
        <p:spPr bwMode="auto">
          <a:xfrm flipH="0" flipV="0">
            <a:off x="6797912" y="575659"/>
            <a:ext cx="4422067" cy="24689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600">
                <a:solidFill>
                  <a:schemeClr val="accent4">
                    <a:lumMod val="50000"/>
                  </a:schemeClr>
                </a:solidFill>
              </a:rPr>
              <a:t>Различия в понимании церковной власти и обрядах,претензии Папы Римского на верховенство привели к церковному расколу</a:t>
            </a:r>
            <a:endParaRPr sz="26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89301880" name=""/>
          <p:cNvSpPr txBox="1"/>
          <p:nvPr/>
        </p:nvSpPr>
        <p:spPr bwMode="auto">
          <a:xfrm flipH="0" flipV="0">
            <a:off x="8138810" y="3791504"/>
            <a:ext cx="3893731" cy="13106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8000">
                <a:solidFill>
                  <a:schemeClr val="accent4">
                    <a:lumMod val="50000"/>
                  </a:schemeClr>
                </a:solidFill>
              </a:rPr>
              <a:t>1054</a:t>
            </a:r>
            <a:endParaRPr sz="8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45874907" name=""/>
          <p:cNvSpPr txBox="1"/>
          <p:nvPr/>
        </p:nvSpPr>
        <p:spPr bwMode="auto">
          <a:xfrm flipH="0" flipV="0">
            <a:off x="6853397" y="5409829"/>
            <a:ext cx="5014524" cy="13716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>
                <a:solidFill>
                  <a:schemeClr val="tx2">
                    <a:lumMod val="50000"/>
                  </a:schemeClr>
                </a:solidFill>
              </a:rPr>
              <a:t>В чем различия между католической и православной верой</a:t>
            </a:r>
            <a:r>
              <a:rPr>
                <a:solidFill>
                  <a:schemeClr val="tx2">
                    <a:lumMod val="50000"/>
                  </a:schemeClr>
                </a:solidFill>
              </a:rPr>
              <a:t>?</a:t>
            </a: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Пользовательская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/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4</cp:revision>
  <dcterms:created xsi:type="dcterms:W3CDTF">2023-12-20T08:12:12Z</dcterms:created>
  <dcterms:modified xsi:type="dcterms:W3CDTF">2025-08-17T14:21:55Z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