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6.xml" ContentType="application/vnd.openxmlformats-officedocument.presentationml.slide+xml"/>
  <Override PartName="/ppt/slides/slide10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s/slide8.xml" ContentType="application/vnd.openxmlformats-officedocument.presentationml.slide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ppt/slides/slide4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s/slide7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4630400" cy="8229600"/>
  <p:notesSz cx="14630400" cy="82296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presProps" Target="presProps.xml" /><Relationship Id="rId21" Type="http://schemas.openxmlformats.org/officeDocument/2006/relationships/tableStyles" Target="tableStyles.xml" /><Relationship Id="rId22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9.pn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1.png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2.png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3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4.png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5.png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6.png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7.png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gamma.app/?utm_source=made-with-gamma" TargetMode="External"/><Relationship Id="rId3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9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1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2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3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4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5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6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7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Slide 8 master">
    <p:bg>
      <p:bgPr shadeToTitle="0">
        <a:solidFill>
          <a:srgbClr val="000000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E2C2B3"/>
          </a:solidFill>
          <a:ln/>
        </p:spPr>
      </p:sp>
      <p:sp>
        <p:nvSpPr>
          <p:cNvPr id="3" name="Shape 1"/>
          <p:cNvSpPr/>
          <p:nvPr/>
        </p:nvSpPr>
        <p:spPr bwMode="auto">
          <a:xfrm>
            <a:off x="0" y="0"/>
            <a:ext cx="14630400" cy="8229600"/>
          </a:xfrm>
          <a:prstGeom prst="rect">
            <a:avLst/>
          </a:prstGeom>
          <a:solidFill>
            <a:srgbClr val="403234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12839214" y="7749539"/>
            <a:ext cx="1722604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Relationship Id="rId3" Type="http://schemas.openxmlformats.org/officeDocument/2006/relationships/image" Target="../media/image15.jpg"/><Relationship Id="rId4" Type="http://schemas.openxmlformats.org/officeDocument/2006/relationships/image" Target="../media/image16.png"/><Relationship Id="rId5" Type="http://schemas.openxmlformats.org/officeDocument/2006/relationships/image" Target="../media/image1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>
            <a:off x="793790" y="2337197"/>
            <a:ext cx="7556421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  <a:defRPr/>
            </a:pPr>
            <a:r>
              <a:rPr lang="ru-RU" sz="44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Распространение х</a:t>
            </a:r>
            <a:r>
              <a:rPr lang="ru-RU" sz="44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р</a:t>
            </a:r>
            <a:r>
              <a:rPr lang="en-US" sz="44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истианств</a:t>
            </a:r>
            <a:r>
              <a:rPr lang="ru-RU" sz="44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а</a:t>
            </a:r>
            <a:r>
              <a:rPr lang="en-US" sz="44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 </a:t>
            </a:r>
            <a:r>
              <a:rPr lang="ru-RU" sz="44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на территории</a:t>
            </a:r>
            <a:r>
              <a:rPr lang="en-US" sz="44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 Беларуси: </a:t>
            </a:r>
            <a:endParaRPr lang="en-US" sz="4450"/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793789" y="5277970"/>
            <a:ext cx="7802268" cy="15352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17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.</a:t>
            </a:r>
            <a:endParaRPr lang="en-US" sz="17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91268696" name=""/>
          <p:cNvSpPr txBox="1"/>
          <p:nvPr/>
        </p:nvSpPr>
        <p:spPr bwMode="auto">
          <a:xfrm flipH="0" flipV="0">
            <a:off x="673499" y="414617"/>
            <a:ext cx="9800709" cy="22250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800">
                <a:solidFill>
                  <a:schemeClr val="bg1"/>
                </a:solidFill>
              </a:rPr>
              <a:t>Епископы: Мина (Полоцк),Иларион и Климент Смолятич-первые русские митрополиты</a:t>
            </a:r>
            <a:endParaRPr lang="ru-RU" sz="280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800">
                <a:solidFill>
                  <a:schemeClr val="bg1"/>
                </a:solidFill>
              </a:rPr>
              <a:t>992 Епархия в Полоцке</a:t>
            </a:r>
            <a:endParaRPr lang="ru-RU" sz="280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800">
                <a:solidFill>
                  <a:schemeClr val="bg1"/>
                </a:solidFill>
              </a:rPr>
              <a:t>1005 епархия в Турове (Фома)</a:t>
            </a:r>
            <a:endParaRPr lang="ru-RU" sz="2800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2800">
                <a:solidFill>
                  <a:schemeClr val="bg1"/>
                </a:solidFill>
              </a:rPr>
              <a:t>Сохранение языческих верований -двоеверие</a:t>
            </a:r>
            <a:endParaRPr lang="ru-RU" sz="2800">
              <a:solidFill>
                <a:schemeClr val="bg1"/>
              </a:solidFill>
            </a:endParaRPr>
          </a:p>
        </p:txBody>
      </p:sp>
      <p:pic>
        <p:nvPicPr>
          <p:cNvPr id="81855984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92205" y="2996918"/>
            <a:ext cx="8069382" cy="4489731"/>
          </a:xfrm>
          <a:prstGeom prst="rect">
            <a:avLst/>
          </a:prstGeom>
        </p:spPr>
      </p:pic>
      <p:sp>
        <p:nvSpPr>
          <p:cNvPr id="2038071914" name=""/>
          <p:cNvSpPr txBox="1"/>
          <p:nvPr/>
        </p:nvSpPr>
        <p:spPr bwMode="auto">
          <a:xfrm flipH="0" flipV="0">
            <a:off x="8965852" y="1479176"/>
            <a:ext cx="5312559" cy="59436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Евфросиния Полоцкая – дочь Георгия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(Святослава)</a:t>
            </a: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, младшего сына Всеслава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Брячиславича, инокиня и просветительница периода Полоцкого княжества</a:t>
            </a:r>
            <a:endParaRPr lang="en-US" sz="2400" b="0" i="0" u="none" strike="noStrike" cap="none" spc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• Благодаря стараниям Евфросинии были основаны два монастыря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и построены две церкви.</a:t>
            </a:r>
            <a:endParaRPr sz="2400" b="0" i="0" u="none" strike="noStrike" cap="none" spc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• Если верить «Житию», при одном монастыре были открыты школа</a:t>
            </a:r>
            <a:r>
              <a:rPr lang="ru-RU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 </a:t>
            </a: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обучения грамоте, иконописная и ювелирная мастерские.</a:t>
            </a:r>
            <a:endParaRPr sz="2400" b="0" i="0" u="none" strike="noStrike" cap="none" spc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• В местном скриптории Евфросиния занималась переписыванием книг</a:t>
            </a:r>
            <a:endParaRPr sz="2400" b="0" i="0" u="none" strike="noStrike" cap="none" spc="0">
              <a:solidFill>
                <a:schemeClr val="bg1"/>
              </a:solidFill>
              <a:latin typeface="Calibri"/>
              <a:cs typeface="Calibri"/>
            </a:endParaRPr>
          </a:p>
          <a:p>
            <a:pPr>
              <a:defRPr/>
            </a:pPr>
            <a:r>
              <a:rPr lang="en-US" sz="2400" b="0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• Свой земной путь она завершила паломничеством в Иерусалим</a:t>
            </a:r>
            <a:endParaRPr sz="24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20909087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336176" y="504264"/>
            <a:ext cx="9824682" cy="7227793"/>
          </a:xfrm>
          <a:prstGeom prst="rect">
            <a:avLst/>
          </a:prstGeom>
        </p:spPr>
      </p:pic>
      <p:pic>
        <p:nvPicPr>
          <p:cNvPr id="49624685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476009" y="504264"/>
            <a:ext cx="3279210" cy="43702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73840944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57735" y="302558"/>
            <a:ext cx="9961806" cy="6678705"/>
          </a:xfrm>
          <a:prstGeom prst="rect">
            <a:avLst/>
          </a:prstGeom>
        </p:spPr>
      </p:pic>
      <p:pic>
        <p:nvPicPr>
          <p:cNvPr id="1193144508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0275793" y="302558"/>
            <a:ext cx="4047534" cy="5569323"/>
          </a:xfrm>
          <a:prstGeom prst="rect">
            <a:avLst/>
          </a:prstGeom>
        </p:spPr>
      </p:pic>
      <p:pic>
        <p:nvPicPr>
          <p:cNvPr id="213039132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480176" y="4986617"/>
            <a:ext cx="3009899" cy="32861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407496006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190499" y="313764"/>
            <a:ext cx="7246917" cy="4202205"/>
          </a:xfrm>
          <a:prstGeom prst="rect">
            <a:avLst/>
          </a:prstGeom>
        </p:spPr>
      </p:pic>
      <p:pic>
        <p:nvPicPr>
          <p:cNvPr id="348707076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790764" y="3182470"/>
            <a:ext cx="7229475" cy="4448174"/>
          </a:xfrm>
          <a:prstGeom prst="rect">
            <a:avLst/>
          </a:prstGeom>
        </p:spPr>
      </p:pic>
      <p:sp>
        <p:nvSpPr>
          <p:cNvPr id="1195133952" name=""/>
          <p:cNvSpPr txBox="1"/>
          <p:nvPr/>
        </p:nvSpPr>
        <p:spPr bwMode="auto">
          <a:xfrm flipH="0" flipV="0">
            <a:off x="438176" y="4807323"/>
            <a:ext cx="5169475" cy="283467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3600" b="1">
                <a:solidFill>
                  <a:schemeClr val="bg1"/>
                </a:solidFill>
              </a:rPr>
              <a:t>С.194 В чем значение деятельности религиозных просвятителей? Какое наследие они оставили?</a:t>
            </a:r>
            <a:endParaRPr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79357564" name=""/>
          <p:cNvSpPr txBox="1"/>
          <p:nvPr/>
        </p:nvSpPr>
        <p:spPr bwMode="auto">
          <a:xfrm flipH="0" flipV="0">
            <a:off x="1614794" y="515470"/>
            <a:ext cx="10455447" cy="82299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en-US" sz="4800" b="1" i="0" u="none" strike="noStrike" cap="none" spc="0">
                <a:solidFill>
                  <a:schemeClr val="bg1"/>
                </a:solidFill>
                <a:latin typeface="Calibri"/>
                <a:cs typeface="Calibri"/>
              </a:rPr>
              <a:t>Значение принятие христианства</a:t>
            </a:r>
            <a:endParaRPr sz="4800" b="1">
              <a:solidFill>
                <a:schemeClr val="bg1"/>
              </a:solidFill>
            </a:endParaRPr>
          </a:p>
        </p:txBody>
      </p:sp>
      <p:sp>
        <p:nvSpPr>
          <p:cNvPr id="2034454756" name=""/>
          <p:cNvSpPr txBox="1"/>
          <p:nvPr/>
        </p:nvSpPr>
        <p:spPr bwMode="auto">
          <a:xfrm flipH="0" flipV="0">
            <a:off x="807970" y="1546411"/>
            <a:ext cx="12843524" cy="4998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lnSpc>
                <a:spcPct val="114999"/>
              </a:lnSpc>
              <a:defRPr/>
            </a:pP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Христианская вера укрепила авторитет государственной (княжеской)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власти, ,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ибо власть дается от Бога</a:t>
            </a:r>
            <a:endParaRPr sz="2800" b="1" i="0" u="none" strike="noStrike" cap="none" spc="0">
              <a:solidFill>
                <a:schemeClr val="accent4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• 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У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крепление 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международного авторитета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Древней Руси,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установление прочных дипломатических отношений с европейскими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государствами</a:t>
            </a:r>
            <a:endParaRPr sz="2800" b="1" i="0" u="none" strike="noStrike" cap="none" spc="0">
              <a:solidFill>
                <a:schemeClr val="accent4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• Принятие христианства по византийскому образцу оказало значительное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влияние и на развитие культуры восточных славян</a:t>
            </a:r>
            <a:endParaRPr sz="2800" b="1" i="0" u="none" strike="noStrike" cap="none" spc="0">
              <a:solidFill>
                <a:schemeClr val="accent4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• При посредничестве Византии восточные славяне смогли прикоснуться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к сокровищам античной культуры</a:t>
            </a:r>
            <a:endParaRPr sz="2800" b="1" i="0" u="none" strike="noStrike" cap="none" spc="0">
              <a:solidFill>
                <a:schemeClr val="accent4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  <a:p>
            <a:pPr>
              <a:lnSpc>
                <a:spcPct val="114999"/>
              </a:lnSpc>
              <a:defRPr/>
            </a:pP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• Со временем некоторые судебные дела, прежде всего в семейно-брачных</a:t>
            </a:r>
            <a:r>
              <a:rPr lang="ru-RU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 </a:t>
            </a:r>
            <a:r>
              <a:rPr lang="en-US" sz="2800" b="1" i="0" u="none" strike="noStrike" cap="none" spc="0">
                <a:solidFill>
                  <a:schemeClr val="accent4">
                    <a:lumMod val="40000"/>
                    <a:lumOff val="60000"/>
                  </a:schemeClr>
                </a:solidFill>
                <a:latin typeface="Calibri"/>
                <a:cs typeface="Calibri"/>
              </a:rPr>
              <a:t>отношениях, отошли к компетенции церкви</a:t>
            </a:r>
            <a:endParaRPr sz="2800" b="1" i="0" u="none" strike="noStrike" cap="none" spc="0">
              <a:solidFill>
                <a:schemeClr val="accent4">
                  <a:lumMod val="40000"/>
                  <a:lumOff val="6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7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724853"/>
            <a:ext cx="7540109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  <a:defRPr/>
            </a:pPr>
            <a:r>
              <a:rPr lang="en-US" sz="33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Ключевые фигуры и их влияние</a:t>
            </a:r>
            <a:endParaRPr lang="en-US" sz="335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793790" y="1694498"/>
            <a:ext cx="6067306" cy="374987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 bwMode="auto">
          <a:xfrm>
            <a:off x="793790" y="5659755"/>
            <a:ext cx="3304223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  <a:defRPr/>
            </a:pPr>
            <a:r>
              <a:rPr lang="en-US" sz="21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Евфросиния Полоцкая</a:t>
            </a:r>
            <a:endParaRPr lang="en-US" sz="2100"/>
          </a:p>
        </p:txBody>
      </p:sp>
      <p:sp>
        <p:nvSpPr>
          <p:cNvPr id="5" name="Text 2"/>
          <p:cNvSpPr/>
          <p:nvPr/>
        </p:nvSpPr>
        <p:spPr bwMode="auto">
          <a:xfrm>
            <a:off x="793790" y="6125527"/>
            <a:ext cx="6386751" cy="1379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16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Покровительница белорусских земель, основательница монастырей и просветительница. Её деятельность способствовала укреплению христианства и развитию культуры.</a:t>
            </a:r>
            <a:endParaRPr lang="en-US" sz="165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7449860" y="1694498"/>
            <a:ext cx="6067306" cy="3749873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 bwMode="auto">
          <a:xfrm>
            <a:off x="7449860" y="5659755"/>
            <a:ext cx="2693551" cy="3365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  <a:defRPr/>
            </a:pPr>
            <a:r>
              <a:rPr lang="en-US" sz="21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Князь Изяслав</a:t>
            </a:r>
            <a:endParaRPr lang="en-US" sz="2100"/>
          </a:p>
        </p:txBody>
      </p:sp>
      <p:sp>
        <p:nvSpPr>
          <p:cNvPr id="8" name="Text 4"/>
          <p:cNvSpPr/>
          <p:nvPr/>
        </p:nvSpPr>
        <p:spPr bwMode="auto">
          <a:xfrm>
            <a:off x="7449860" y="6125527"/>
            <a:ext cx="6386751" cy="13792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  <a:defRPr/>
            </a:pPr>
            <a:r>
              <a:rPr lang="en-US" sz="16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Первый князь-христианин в белорусской истории, известный своим просветительством и любовью к книгам. Его вклад в культурное развитие региона был огромен.</a:t>
            </a:r>
            <a:endParaRPr lang="en-US" sz="16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8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 flipH="0" flipV="0">
            <a:off x="793789" y="414617"/>
            <a:ext cx="6625827" cy="10981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  <a:defRPr/>
            </a:pPr>
            <a:r>
              <a:rPr lang="en-US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Наследие и современность</a:t>
            </a:r>
            <a:endParaRPr lang="en-US" sz="3550"/>
          </a:p>
        </p:txBody>
      </p:sp>
      <p:sp>
        <p:nvSpPr>
          <p:cNvPr id="3" name="Text 1"/>
          <p:cNvSpPr/>
          <p:nvPr/>
        </p:nvSpPr>
        <p:spPr bwMode="auto">
          <a:xfrm flipH="0" flipV="0">
            <a:off x="793789" y="1434352"/>
            <a:ext cx="13042820" cy="188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0000"/>
              </a:lnSpc>
              <a:buNone/>
              <a:defRPr/>
            </a:pPr>
            <a:r>
              <a:rPr lang="en-US" sz="36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Христианство оказало колоссальное влияние на формирование белорусской идентичности, искусства, архитектуры и письменности. Оно стало неотъемлемой частью культурного кода нации.</a:t>
            </a:r>
            <a:endParaRPr lang="en-US" sz="360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364380" y="4487020"/>
            <a:ext cx="4221599" cy="2721888"/>
          </a:xfrm>
          <a:prstGeom prst="rect">
            <a:avLst/>
          </a:prstGeom>
        </p:spPr>
      </p:pic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023008" y="4549224"/>
            <a:ext cx="4221599" cy="2721888"/>
          </a:xfrm>
          <a:prstGeom prst="rect">
            <a:avLst/>
          </a:prstGeom>
        </p:spPr>
      </p:pic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9943686" y="4549224"/>
            <a:ext cx="4221599" cy="2721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9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1885712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  <a:defRPr/>
            </a:pPr>
            <a:r>
              <a:rPr lang="en-US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Основные выводы</a:t>
            </a:r>
            <a:endParaRPr lang="en-US" sz="3550"/>
          </a:p>
        </p:txBody>
      </p:sp>
      <p:sp>
        <p:nvSpPr>
          <p:cNvPr id="3" name="Shape 1"/>
          <p:cNvSpPr/>
          <p:nvPr/>
        </p:nvSpPr>
        <p:spPr bwMode="auto">
          <a:xfrm>
            <a:off x="793790" y="2906316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403234"/>
          </a:solidFill>
          <a:ln w="30480">
            <a:solidFill>
              <a:srgbClr val="E2C2B3"/>
            </a:solidFill>
            <a:prstDash val="solid"/>
          </a:ln>
        </p:spPr>
      </p:sp>
      <p:sp>
        <p:nvSpPr>
          <p:cNvPr id="4" name="Shape 2"/>
          <p:cNvSpPr/>
          <p:nvPr/>
        </p:nvSpPr>
        <p:spPr bwMode="auto">
          <a:xfrm>
            <a:off x="763310" y="2906316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E2C2B3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142524" y="3163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Глубокие корни</a:t>
            </a:r>
            <a:endParaRPr lang="en-US" sz="2200"/>
          </a:p>
        </p:txBody>
      </p:sp>
      <p:sp>
        <p:nvSpPr>
          <p:cNvPr id="6" name="Text 4"/>
          <p:cNvSpPr/>
          <p:nvPr/>
        </p:nvSpPr>
        <p:spPr bwMode="auto">
          <a:xfrm>
            <a:off x="1142524" y="3654028"/>
            <a:ext cx="3590330" cy="14516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17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Язычество было сложной системой верований, тесно связанной с природой и жизнью славян.</a:t>
            </a:r>
            <a:endParaRPr lang="en-US" sz="1750"/>
          </a:p>
        </p:txBody>
      </p:sp>
      <p:sp>
        <p:nvSpPr>
          <p:cNvPr id="7" name="Shape 5"/>
          <p:cNvSpPr/>
          <p:nvPr/>
        </p:nvSpPr>
        <p:spPr bwMode="auto">
          <a:xfrm>
            <a:off x="5216962" y="2906316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403234"/>
          </a:solidFill>
          <a:ln w="30480">
            <a:solidFill>
              <a:srgbClr val="E2C2B3"/>
            </a:solidFill>
            <a:prstDash val="solid"/>
          </a:ln>
        </p:spPr>
      </p:sp>
      <p:sp>
        <p:nvSpPr>
          <p:cNvPr id="8" name="Shape 6"/>
          <p:cNvSpPr/>
          <p:nvPr/>
        </p:nvSpPr>
        <p:spPr bwMode="auto">
          <a:xfrm>
            <a:off x="5186482" y="2906316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E2C2B3"/>
          </a:solidFill>
          <a:ln/>
        </p:spPr>
      </p:sp>
      <p:sp>
        <p:nvSpPr>
          <p:cNvPr id="9" name="Text 7"/>
          <p:cNvSpPr/>
          <p:nvPr/>
        </p:nvSpPr>
        <p:spPr bwMode="auto">
          <a:xfrm>
            <a:off x="5565696" y="3163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Эпоха перемен</a:t>
            </a:r>
            <a:endParaRPr lang="en-US" sz="2200"/>
          </a:p>
        </p:txBody>
      </p:sp>
      <p:sp>
        <p:nvSpPr>
          <p:cNvPr id="10" name="Text 8"/>
          <p:cNvSpPr/>
          <p:nvPr/>
        </p:nvSpPr>
        <p:spPr bwMode="auto">
          <a:xfrm>
            <a:off x="5565696" y="3654028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17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Принятие христианства стало результатом эволюции общества и политического выбора, который изменил вектор развития региона.</a:t>
            </a:r>
            <a:endParaRPr lang="en-US" sz="1750"/>
          </a:p>
        </p:txBody>
      </p:sp>
      <p:sp>
        <p:nvSpPr>
          <p:cNvPr id="11" name="Shape 9"/>
          <p:cNvSpPr/>
          <p:nvPr/>
        </p:nvSpPr>
        <p:spPr bwMode="auto">
          <a:xfrm>
            <a:off x="9640133" y="2906316"/>
            <a:ext cx="4196358" cy="2819519"/>
          </a:xfrm>
          <a:prstGeom prst="roundRect">
            <a:avLst>
              <a:gd name="adj" fmla="val 5189"/>
            </a:avLst>
          </a:prstGeom>
          <a:solidFill>
            <a:srgbClr val="403234"/>
          </a:solidFill>
          <a:ln w="30480">
            <a:solidFill>
              <a:srgbClr val="E2C2B3"/>
            </a:solidFill>
            <a:prstDash val="solid"/>
          </a:ln>
        </p:spPr>
      </p:sp>
      <p:sp>
        <p:nvSpPr>
          <p:cNvPr id="12" name="Shape 10"/>
          <p:cNvSpPr/>
          <p:nvPr/>
        </p:nvSpPr>
        <p:spPr bwMode="auto">
          <a:xfrm>
            <a:off x="9609653" y="2906316"/>
            <a:ext cx="121920" cy="2819519"/>
          </a:xfrm>
          <a:prstGeom prst="roundRect">
            <a:avLst>
              <a:gd name="adj" fmla="val 27907"/>
            </a:avLst>
          </a:prstGeom>
          <a:solidFill>
            <a:srgbClr val="E2C2B3"/>
          </a:solidFill>
          <a:ln/>
        </p:spPr>
      </p:sp>
      <p:sp>
        <p:nvSpPr>
          <p:cNvPr id="13" name="Text 11"/>
          <p:cNvSpPr/>
          <p:nvPr/>
        </p:nvSpPr>
        <p:spPr bwMode="auto">
          <a:xfrm>
            <a:off x="9988868" y="316361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Симбиоз культур</a:t>
            </a:r>
            <a:endParaRPr lang="en-US" sz="2200"/>
          </a:p>
        </p:txBody>
      </p:sp>
      <p:sp>
        <p:nvSpPr>
          <p:cNvPr id="14" name="Text 12"/>
          <p:cNvSpPr/>
          <p:nvPr/>
        </p:nvSpPr>
        <p:spPr bwMode="auto">
          <a:xfrm>
            <a:off x="9988868" y="3654028"/>
            <a:ext cx="3590330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17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Христианство не просто вытеснило язычество, но и интегрировало многие его элементы, создав уникальный культурный синтез.</a:t>
            </a:r>
            <a:endParaRPr lang="en-US" sz="1750"/>
          </a:p>
        </p:txBody>
      </p:sp>
      <p:sp>
        <p:nvSpPr>
          <p:cNvPr id="15" name="Text 13"/>
          <p:cNvSpPr/>
          <p:nvPr/>
        </p:nvSpPr>
        <p:spPr bwMode="auto">
          <a:xfrm>
            <a:off x="793789" y="5980986"/>
            <a:ext cx="108" cy="36293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defRPr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2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89" y="2043707"/>
            <a:ext cx="9325895" cy="5684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  <a:defRPr/>
            </a:pPr>
            <a:r>
              <a:rPr lang="ru-RU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Особенности языческого мировоззрения</a:t>
            </a:r>
            <a:endParaRPr lang="en-US" sz="3550"/>
          </a:p>
        </p:txBody>
      </p:sp>
      <p:sp>
        <p:nvSpPr>
          <p:cNvPr id="3" name="Shape 1"/>
          <p:cNvSpPr/>
          <p:nvPr/>
        </p:nvSpPr>
        <p:spPr bwMode="auto">
          <a:xfrm>
            <a:off x="793790" y="3064312"/>
            <a:ext cx="13042821" cy="3121462"/>
          </a:xfrm>
          <a:prstGeom prst="roundRect">
            <a:avLst>
              <a:gd name="adj" fmla="val 1090"/>
            </a:avLst>
          </a:prstGeom>
          <a:solidFill>
            <a:srgbClr val="5F5153"/>
          </a:solidFill>
          <a:ln/>
        </p:spPr>
      </p:sp>
      <p:sp>
        <p:nvSpPr>
          <p:cNvPr id="4" name="Shape 2"/>
          <p:cNvSpPr/>
          <p:nvPr/>
        </p:nvSpPr>
        <p:spPr bwMode="auto">
          <a:xfrm flipH="0" flipV="0">
            <a:off x="460587" y="2666999"/>
            <a:ext cx="4680768" cy="3518773"/>
          </a:xfrm>
          <a:prstGeom prst="roundRect">
            <a:avLst>
              <a:gd name="adj" fmla="val 1090"/>
            </a:avLst>
          </a:prstGeom>
          <a:solidFill>
            <a:srgbClr val="5F5153"/>
          </a:solidFill>
          <a:ln/>
        </p:spPr>
      </p:sp>
      <p:sp>
        <p:nvSpPr>
          <p:cNvPr id="5" name="Text 3"/>
          <p:cNvSpPr/>
          <p:nvPr/>
        </p:nvSpPr>
        <p:spPr bwMode="auto">
          <a:xfrm>
            <a:off x="1020604" y="329112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Древние корни</a:t>
            </a:r>
            <a:endParaRPr lang="en-US" sz="2200"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841588" y="3781543"/>
            <a:ext cx="3732793" cy="181451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Мифология славян уходит в эпоху индоевропейского единства, отражая хозяйственные и социальные сферы жизни.</a:t>
            </a:r>
            <a:endParaRPr lang="en-US" sz="2200"/>
          </a:p>
        </p:txBody>
      </p:sp>
      <p:sp>
        <p:nvSpPr>
          <p:cNvPr id="7" name="Shape 5"/>
          <p:cNvSpPr/>
          <p:nvPr/>
        </p:nvSpPr>
        <p:spPr bwMode="auto">
          <a:xfrm flipH="0" flipV="0">
            <a:off x="5088617" y="2666999"/>
            <a:ext cx="4400306" cy="3518773"/>
          </a:xfrm>
          <a:prstGeom prst="rect">
            <a:avLst/>
          </a:prstGeom>
          <a:solidFill>
            <a:srgbClr val="5F5153"/>
          </a:solidFill>
          <a:ln/>
        </p:spPr>
      </p:sp>
      <p:sp>
        <p:nvSpPr>
          <p:cNvPr id="8" name="Shape 6"/>
          <p:cNvSpPr/>
          <p:nvPr/>
        </p:nvSpPr>
        <p:spPr bwMode="auto">
          <a:xfrm>
            <a:off x="5141357" y="3064312"/>
            <a:ext cx="30480" cy="3121462"/>
          </a:xfrm>
          <a:prstGeom prst="roundRect">
            <a:avLst>
              <a:gd name="adj" fmla="val 111628"/>
            </a:avLst>
          </a:prstGeom>
          <a:solidFill>
            <a:srgbClr val="786A6C"/>
          </a:solidFill>
          <a:ln/>
        </p:spPr>
      </p:sp>
      <p:sp>
        <p:nvSpPr>
          <p:cNvPr id="9" name="Text 7"/>
          <p:cNvSpPr/>
          <p:nvPr/>
        </p:nvSpPr>
        <p:spPr bwMode="auto">
          <a:xfrm flipH="0" flipV="0">
            <a:off x="5708332" y="2958352"/>
            <a:ext cx="2835234" cy="6871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Главные боги</a:t>
            </a:r>
            <a:endParaRPr lang="en-US" sz="2200"/>
          </a:p>
        </p:txBody>
      </p:sp>
      <p:sp>
        <p:nvSpPr>
          <p:cNvPr id="10" name="Text 8"/>
          <p:cNvSpPr/>
          <p:nvPr/>
        </p:nvSpPr>
        <p:spPr bwMode="auto">
          <a:xfrm flipH="0" flipV="0">
            <a:off x="5708332" y="3645455"/>
            <a:ext cx="3548872" cy="231350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На территории Беларуси особо почитались Перун (гром, война), Велес (подземный мир, богатство) и Ярило (солнце, плодородие).</a:t>
            </a:r>
            <a:endParaRPr lang="en-US" sz="1750"/>
          </a:p>
        </p:txBody>
      </p:sp>
      <p:sp>
        <p:nvSpPr>
          <p:cNvPr id="11" name="Shape 9"/>
          <p:cNvSpPr/>
          <p:nvPr/>
        </p:nvSpPr>
        <p:spPr bwMode="auto">
          <a:xfrm>
            <a:off x="4857869" y="4341495"/>
            <a:ext cx="566976" cy="566976"/>
          </a:xfrm>
          <a:prstGeom prst="roundRect">
            <a:avLst>
              <a:gd name="adj" fmla="val 60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pic>
        <p:nvPicPr>
          <p:cNvPr id="1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999553" y="4447818"/>
            <a:ext cx="283488" cy="354330"/>
          </a:xfrm>
          <a:prstGeom prst="rect">
            <a:avLst/>
          </a:prstGeom>
        </p:spPr>
      </p:pic>
      <p:sp>
        <p:nvSpPr>
          <p:cNvPr id="13" name="Shape 10"/>
          <p:cNvSpPr/>
          <p:nvPr/>
        </p:nvSpPr>
        <p:spPr bwMode="auto">
          <a:xfrm flipH="0" flipV="0">
            <a:off x="9588103" y="2688430"/>
            <a:ext cx="4489369" cy="3518773"/>
          </a:xfrm>
          <a:prstGeom prst="rect">
            <a:avLst/>
          </a:prstGeom>
          <a:solidFill>
            <a:srgbClr val="5F5153"/>
          </a:solidFill>
          <a:ln/>
        </p:spPr>
      </p:sp>
      <p:sp>
        <p:nvSpPr>
          <p:cNvPr id="14" name="Shape 11"/>
          <p:cNvSpPr/>
          <p:nvPr/>
        </p:nvSpPr>
        <p:spPr bwMode="auto">
          <a:xfrm>
            <a:off x="9488924" y="3064312"/>
            <a:ext cx="30480" cy="3121462"/>
          </a:xfrm>
          <a:prstGeom prst="roundRect">
            <a:avLst>
              <a:gd name="adj" fmla="val 111628"/>
            </a:avLst>
          </a:prstGeom>
          <a:solidFill>
            <a:srgbClr val="786A6C"/>
          </a:solidFill>
          <a:ln/>
        </p:spPr>
      </p:sp>
      <p:sp>
        <p:nvSpPr>
          <p:cNvPr id="15" name="Text 12"/>
          <p:cNvSpPr/>
          <p:nvPr/>
        </p:nvSpPr>
        <p:spPr bwMode="auto">
          <a:xfrm flipH="0" flipV="0">
            <a:off x="10055899" y="3064311"/>
            <a:ext cx="3140392" cy="58114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Человеческие черты</a:t>
            </a:r>
            <a:endParaRPr lang="en-US" sz="2200"/>
          </a:p>
        </p:txBody>
      </p:sp>
      <p:sp>
        <p:nvSpPr>
          <p:cNvPr id="16" name="Text 13"/>
          <p:cNvSpPr/>
          <p:nvPr/>
        </p:nvSpPr>
        <p:spPr bwMode="auto">
          <a:xfrm>
            <a:off x="10055900" y="3781543"/>
            <a:ext cx="3553778" cy="18145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4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Славяне представляли богов с человеческими чертами, приносили жертвы и создавали идолов из дерева, камня и глины</a:t>
            </a:r>
            <a:r>
              <a:rPr lang="en-US" sz="17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.</a:t>
            </a:r>
            <a:endParaRPr lang="en-US" sz="1750"/>
          </a:p>
        </p:txBody>
      </p:sp>
      <p:sp>
        <p:nvSpPr>
          <p:cNvPr id="17" name="Shape 14"/>
          <p:cNvSpPr/>
          <p:nvPr/>
        </p:nvSpPr>
        <p:spPr bwMode="auto">
          <a:xfrm>
            <a:off x="9205436" y="4341495"/>
            <a:ext cx="566976" cy="566976"/>
          </a:xfrm>
          <a:prstGeom prst="roundRect">
            <a:avLst>
              <a:gd name="adj" fmla="val 6001"/>
            </a:avLst>
          </a:prstGeom>
          <a:solidFill>
            <a:srgbClr val="403234"/>
          </a:solidFill>
          <a:ln w="30480">
            <a:solidFill>
              <a:srgbClr val="786A6C"/>
            </a:solidFill>
            <a:prstDash val="solid"/>
          </a:ln>
        </p:spPr>
      </p:sp>
      <p:pic>
        <p:nvPicPr>
          <p:cNvPr id="18" name="Image 1" descr="preencoded.png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347121" y="4447818"/>
            <a:ext cx="283488" cy="3543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3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 bwMode="auto">
          <a:xfrm flipH="0" flipV="0">
            <a:off x="6280189" y="1086970"/>
            <a:ext cx="7275670" cy="683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  <a:defRPr/>
            </a:pPr>
            <a:r>
              <a:rPr lang="en-US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Языческие </a:t>
            </a:r>
            <a:r>
              <a:rPr lang="ru-RU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б</a:t>
            </a:r>
            <a:r>
              <a:rPr lang="en-US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оги и Святилища</a:t>
            </a:r>
            <a:endParaRPr lang="en-US" sz="3550"/>
          </a:p>
        </p:txBody>
      </p:sp>
      <p:sp>
        <p:nvSpPr>
          <p:cNvPr id="4" name="Text 1"/>
          <p:cNvSpPr/>
          <p:nvPr/>
        </p:nvSpPr>
        <p:spPr bwMode="auto">
          <a:xfrm flipH="0" flipV="0">
            <a:off x="5999439" y="1848970"/>
            <a:ext cx="7964236" cy="560294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ru-RU" sz="2800">
                <a:solidFill>
                  <a:schemeClr val="bg1"/>
                </a:solidFill>
                <a:latin typeface="Arial"/>
                <a:ea typeface="Noto Serif HK"/>
                <a:cs typeface="Arial"/>
              </a:rPr>
              <a:t>Места поклонения и жертвоприношения создавались во времена неолита. Больше всего во время бронзового и железного веков.</a:t>
            </a:r>
            <a:endParaRPr sz="28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l">
              <a:lnSpc>
                <a:spcPct val="114999"/>
              </a:lnSpc>
              <a:buNone/>
              <a:defRPr/>
            </a:pPr>
            <a:r>
              <a:rPr lang="ru-RU" sz="2800">
                <a:solidFill>
                  <a:schemeClr val="bg1"/>
                </a:solidFill>
                <a:latin typeface="Arial"/>
                <a:ea typeface="Noto Serif HK"/>
                <a:cs typeface="Arial"/>
              </a:rPr>
              <a:t>Об этом свидетельствует топонимика: Перунова гора, Святой камень.</a:t>
            </a:r>
            <a:endParaRPr sz="280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800">
                <a:solidFill>
                  <a:schemeClr val="bg1"/>
                </a:solidFill>
                <a:latin typeface="Arial"/>
                <a:ea typeface="Noto Serif HK"/>
                <a:cs typeface="Arial"/>
              </a:rPr>
              <a:t>Идолы Перуна, Велеса и Ярилы на фоне древних святилищ Беларуси, олицетворяющие глубокую связь с природой и культом предков.</a:t>
            </a:r>
            <a:r>
              <a:rPr lang="ru-RU" sz="2800">
                <a:solidFill>
                  <a:schemeClr val="bg1"/>
                </a:solidFill>
                <a:latin typeface="Arial"/>
                <a:cs typeface="Arial"/>
              </a:rPr>
              <a:t>  До наших времен сохранились связанные с язычеством обряды: Коляда, Масленница</a:t>
            </a:r>
            <a:endParaRPr sz="280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4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2108954"/>
            <a:ext cx="952011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  <a:defRPr/>
            </a:pPr>
            <a:r>
              <a:rPr lang="en-US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Языческие святилища и культ предков</a:t>
            </a:r>
            <a:endParaRPr lang="en-US" sz="3550"/>
          </a:p>
        </p:txBody>
      </p:sp>
      <p:sp>
        <p:nvSpPr>
          <p:cNvPr id="3" name="Text 1"/>
          <p:cNvSpPr/>
          <p:nvPr/>
        </p:nvSpPr>
        <p:spPr bwMode="auto">
          <a:xfrm>
            <a:off x="793790" y="3157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Святые места</a:t>
            </a:r>
            <a:endParaRPr lang="en-US" sz="2200"/>
          </a:p>
        </p:txBody>
      </p:sp>
      <p:sp>
        <p:nvSpPr>
          <p:cNvPr id="4" name="Text 2"/>
          <p:cNvSpPr/>
          <p:nvPr/>
        </p:nvSpPr>
        <p:spPr bwMode="auto">
          <a:xfrm flipH="0" flipV="0">
            <a:off x="793789" y="3739038"/>
            <a:ext cx="4093121" cy="3152578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8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Названия мест, таких как Перунова гора, Святой камень и Даждьбогов камень, свидетельствуют о древних языческих святилищах на белорусской земле.</a:t>
            </a:r>
            <a:endParaRPr lang="en-US" sz="2800"/>
          </a:p>
        </p:txBody>
      </p:sp>
      <p:sp>
        <p:nvSpPr>
          <p:cNvPr id="5" name="Text 3"/>
          <p:cNvSpPr/>
          <p:nvPr/>
        </p:nvSpPr>
        <p:spPr bwMode="auto">
          <a:xfrm>
            <a:off x="5332928" y="3157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Культ предков</a:t>
            </a:r>
            <a:endParaRPr lang="en-US" sz="2200"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5332927" y="3739038"/>
            <a:ext cx="3978115" cy="3152578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6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Особое значение придавалось культу предков: считалось, что души умерших оберегают род и способствуют его процветанию.</a:t>
            </a:r>
            <a:endParaRPr lang="en-US" sz="1750"/>
          </a:p>
        </p:txBody>
      </p:sp>
      <p:sp>
        <p:nvSpPr>
          <p:cNvPr id="7" name="Text 5"/>
          <p:cNvSpPr/>
          <p:nvPr/>
        </p:nvSpPr>
        <p:spPr bwMode="auto">
          <a:xfrm>
            <a:off x="9872067" y="3157895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2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Праздники</a:t>
            </a:r>
            <a:endParaRPr lang="en-US" sz="2200"/>
          </a:p>
        </p:txBody>
      </p:sp>
      <p:sp>
        <p:nvSpPr>
          <p:cNvPr id="8" name="Text 6"/>
          <p:cNvSpPr/>
          <p:nvPr/>
        </p:nvSpPr>
        <p:spPr bwMode="auto">
          <a:xfrm flipH="0" flipV="0">
            <a:off x="9872066" y="3739038"/>
            <a:ext cx="4069197" cy="3074137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  <a:defRPr/>
            </a:pPr>
            <a:r>
              <a:rPr lang="en-US" sz="2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Коляды, Масленица, Купалье, Дожинки — основные языческие праздники, связанные с циклами природы и земледелием, которые сохранились в культуре по сей день.</a:t>
            </a:r>
            <a:endParaRPr lang="en-US" sz="17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5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793790" y="1703546"/>
            <a:ext cx="1228748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  <a:defRPr/>
            </a:pPr>
            <a:r>
              <a:rPr lang="en-US" sz="355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Переход к христианству: Выбор Князя Владимира</a:t>
            </a:r>
            <a:endParaRPr lang="en-US" sz="3550"/>
          </a:p>
        </p:txBody>
      </p:sp>
      <p:sp>
        <p:nvSpPr>
          <p:cNvPr id="3" name="Shape 1"/>
          <p:cNvSpPr/>
          <p:nvPr/>
        </p:nvSpPr>
        <p:spPr bwMode="auto">
          <a:xfrm>
            <a:off x="793790" y="2724150"/>
            <a:ext cx="4196358" cy="680441"/>
          </a:xfrm>
          <a:prstGeom prst="roundRect">
            <a:avLst>
              <a:gd name="adj" fmla="val 480029"/>
            </a:avLst>
          </a:prstGeom>
          <a:solidFill>
            <a:srgbClr val="5F5153"/>
          </a:solidFill>
          <a:ln/>
        </p:spPr>
      </p:sp>
      <p:sp>
        <p:nvSpPr>
          <p:cNvPr id="4" name="Text 2"/>
          <p:cNvSpPr/>
          <p:nvPr/>
        </p:nvSpPr>
        <p:spPr bwMode="auto">
          <a:xfrm>
            <a:off x="2721888" y="285166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  <a:defRPr/>
            </a:pPr>
            <a:r>
              <a:rPr lang="en-US" sz="26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1</a:t>
            </a:r>
            <a:endParaRPr lang="en-US" sz="2650"/>
          </a:p>
        </p:txBody>
      </p:sp>
      <p:sp>
        <p:nvSpPr>
          <p:cNvPr id="5" name="Text 3"/>
          <p:cNvSpPr/>
          <p:nvPr/>
        </p:nvSpPr>
        <p:spPr bwMode="auto">
          <a:xfrm flipH="0" flipV="0">
            <a:off x="684705" y="3631405"/>
            <a:ext cx="4078627" cy="70865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988 год: Крещение Владимира</a:t>
            </a:r>
            <a:endParaRPr lang="en-US" sz="2200"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1020603" y="4476154"/>
            <a:ext cx="4034395" cy="35472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4999"/>
              </a:lnSpc>
              <a:buNone/>
              <a:defRPr/>
            </a:pPr>
            <a:r>
              <a:rPr lang="en-US" sz="28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В 988 году князь Владимир Святославич принял крещение в Византии, что стало поворотным моментом в истории Руси.</a:t>
            </a:r>
            <a:endParaRPr lang="en-US" sz="2800"/>
          </a:p>
        </p:txBody>
      </p:sp>
      <p:sp>
        <p:nvSpPr>
          <p:cNvPr id="7" name="Shape 5"/>
          <p:cNvSpPr/>
          <p:nvPr/>
        </p:nvSpPr>
        <p:spPr bwMode="auto">
          <a:xfrm>
            <a:off x="5216962" y="2724150"/>
            <a:ext cx="4196358" cy="680441"/>
          </a:xfrm>
          <a:prstGeom prst="roundRect">
            <a:avLst>
              <a:gd name="adj" fmla="val 480029"/>
            </a:avLst>
          </a:prstGeom>
          <a:solidFill>
            <a:srgbClr val="5F5153"/>
          </a:solidFill>
          <a:ln/>
        </p:spPr>
      </p:sp>
      <p:sp>
        <p:nvSpPr>
          <p:cNvPr id="8" name="Text 6"/>
          <p:cNvSpPr/>
          <p:nvPr/>
        </p:nvSpPr>
        <p:spPr bwMode="auto">
          <a:xfrm>
            <a:off x="7145060" y="285166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  <a:defRPr/>
            </a:pPr>
            <a:r>
              <a:rPr lang="en-US" sz="26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2</a:t>
            </a:r>
            <a:endParaRPr lang="en-US" sz="2650"/>
          </a:p>
        </p:txBody>
      </p:sp>
      <p:sp>
        <p:nvSpPr>
          <p:cNvPr id="9" name="Text 7"/>
          <p:cNvSpPr/>
          <p:nvPr/>
        </p:nvSpPr>
        <p:spPr bwMode="auto">
          <a:xfrm flipH="0" flipV="0">
            <a:off x="5443776" y="3631405"/>
            <a:ext cx="3499665" cy="6044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Распространение</a:t>
            </a:r>
            <a:endParaRPr lang="en-US" sz="2800"/>
          </a:p>
        </p:txBody>
      </p:sp>
      <p:sp>
        <p:nvSpPr>
          <p:cNvPr id="10" name="Text 8"/>
          <p:cNvSpPr/>
          <p:nvPr/>
        </p:nvSpPr>
        <p:spPr bwMode="auto">
          <a:xfrm flipH="0" flipV="0">
            <a:off x="5167058" y="4149839"/>
            <a:ext cx="4019447" cy="35990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sz="24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Первыми новую веру приняли жители Киева и Новгорода, после чего христианство начало активно распространяться и на белорусские земли.</a:t>
            </a:r>
            <a:endParaRPr lang="en-US" sz="2400"/>
          </a:p>
        </p:txBody>
      </p:sp>
      <p:sp>
        <p:nvSpPr>
          <p:cNvPr id="11" name="Shape 9"/>
          <p:cNvSpPr/>
          <p:nvPr/>
        </p:nvSpPr>
        <p:spPr bwMode="auto">
          <a:xfrm>
            <a:off x="9640133" y="2724150"/>
            <a:ext cx="4196358" cy="680441"/>
          </a:xfrm>
          <a:prstGeom prst="roundRect">
            <a:avLst>
              <a:gd name="adj" fmla="val 480029"/>
            </a:avLst>
          </a:prstGeom>
          <a:solidFill>
            <a:srgbClr val="5F5153"/>
          </a:solidFill>
          <a:ln/>
        </p:spPr>
      </p:sp>
      <p:sp>
        <p:nvSpPr>
          <p:cNvPr id="12" name="Text 10"/>
          <p:cNvSpPr/>
          <p:nvPr/>
        </p:nvSpPr>
        <p:spPr bwMode="auto">
          <a:xfrm>
            <a:off x="11568232" y="2851666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  <a:defRPr/>
            </a:pPr>
            <a:r>
              <a:rPr lang="en-US" sz="265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3</a:t>
            </a:r>
            <a:endParaRPr lang="en-US" sz="2650"/>
          </a:p>
        </p:txBody>
      </p:sp>
      <p:sp>
        <p:nvSpPr>
          <p:cNvPr id="13" name="Text 11"/>
          <p:cNvSpPr/>
          <p:nvPr/>
        </p:nvSpPr>
        <p:spPr bwMode="auto">
          <a:xfrm>
            <a:off x="9866947" y="3631405"/>
            <a:ext cx="2627985" cy="3544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  <a:defRPr/>
            </a:pPr>
            <a:r>
              <a:rPr lang="en-US" sz="2800" b="1">
                <a:solidFill>
                  <a:srgbClr val="D3C9C5"/>
                </a:solidFill>
                <a:latin typeface="Noto Serif HK Bold"/>
                <a:ea typeface="Noto Serif HK Bold"/>
                <a:cs typeface="Noto Serif HK Bold"/>
              </a:rPr>
              <a:t>Князь-книжник</a:t>
            </a:r>
            <a:endParaRPr lang="en-US" sz="2800"/>
          </a:p>
        </p:txBody>
      </p:sp>
      <p:sp>
        <p:nvSpPr>
          <p:cNvPr id="14" name="Text 12"/>
          <p:cNvSpPr/>
          <p:nvPr/>
        </p:nvSpPr>
        <p:spPr bwMode="auto">
          <a:xfrm flipH="0" flipV="0">
            <a:off x="9640132" y="4121824"/>
            <a:ext cx="4446807" cy="365505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sz="26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В Полоцке князь Изяслав, сын Владимира и Рогнеды, стал первым известным христианином среди белорусских князей и вошёл в историю как князь-книжник</a:t>
            </a:r>
            <a:r>
              <a:rPr lang="en-US" sz="175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.</a:t>
            </a:r>
            <a:endParaRPr lang="en-US" sz="17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81349895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26676" y="448235"/>
            <a:ext cx="7307414" cy="4628029"/>
          </a:xfrm>
          <a:prstGeom prst="rect">
            <a:avLst/>
          </a:prstGeom>
        </p:spPr>
      </p:pic>
      <p:pic>
        <p:nvPicPr>
          <p:cNvPr id="217050870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7269531" y="4022911"/>
            <a:ext cx="7030321" cy="3954555"/>
          </a:xfrm>
          <a:prstGeom prst="rect">
            <a:avLst/>
          </a:prstGeom>
        </p:spPr>
      </p:pic>
      <p:pic>
        <p:nvPicPr>
          <p:cNvPr id="2107154833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012205" y="392205"/>
            <a:ext cx="4292999" cy="3294945"/>
          </a:xfrm>
          <a:prstGeom prst="rect">
            <a:avLst/>
          </a:prstGeom>
        </p:spPr>
      </p:pic>
      <p:pic>
        <p:nvPicPr>
          <p:cNvPr id="572350959" name="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 flipH="0" flipV="0">
            <a:off x="403411" y="5233146"/>
            <a:ext cx="4371441" cy="2947791"/>
          </a:xfrm>
          <a:prstGeom prst="rect">
            <a:avLst/>
          </a:prstGeom>
        </p:spPr>
      </p:pic>
      <p:sp>
        <p:nvSpPr>
          <p:cNvPr id="2071962697" name=""/>
          <p:cNvSpPr txBox="1"/>
          <p:nvPr/>
        </p:nvSpPr>
        <p:spPr bwMode="auto">
          <a:xfrm flipH="0" flipV="0">
            <a:off x="12697411" y="694764"/>
            <a:ext cx="1715075" cy="228603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7200" b="1">
                <a:solidFill>
                  <a:schemeClr val="bg1"/>
                </a:solidFill>
              </a:rPr>
              <a:t>988</a:t>
            </a:r>
            <a:endParaRPr lang="ru-RU" sz="7200" b="1">
              <a:solidFill>
                <a:schemeClr val="bg1"/>
              </a:solidFill>
            </a:endParaRPr>
          </a:p>
          <a:p>
            <a:pPr>
              <a:defRPr/>
            </a:pPr>
            <a:r>
              <a:rPr lang="ru-RU" sz="7200" b="1">
                <a:solidFill>
                  <a:schemeClr val="bg1"/>
                </a:solidFill>
              </a:rPr>
              <a:t>989</a:t>
            </a:r>
            <a:endParaRPr sz="2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48945410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201705" y="291352"/>
            <a:ext cx="13967213" cy="6801970"/>
          </a:xfrm>
          <a:prstGeom prst="rect">
            <a:avLst/>
          </a:prstGeom>
        </p:spPr>
      </p:pic>
      <p:sp>
        <p:nvSpPr>
          <p:cNvPr id="1699391066" name=""/>
          <p:cNvSpPr txBox="1"/>
          <p:nvPr/>
        </p:nvSpPr>
        <p:spPr bwMode="auto">
          <a:xfrm flipH="0" flipV="0">
            <a:off x="1020882" y="7339852"/>
            <a:ext cx="8864896" cy="42675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200">
                <a:solidFill>
                  <a:schemeClr val="bg1"/>
                </a:solidFill>
              </a:rPr>
              <a:t>Освящение Десятинной церкви</a:t>
            </a:r>
            <a:endParaRPr sz="22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676280751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56029" y="627529"/>
            <a:ext cx="14631787" cy="68916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Slide 6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 bwMode="auto">
          <a:xfrm>
            <a:off x="535304" y="420528"/>
            <a:ext cx="9165730" cy="3823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  <a:defRPr/>
            </a:pPr>
            <a:r>
              <a:rPr lang="en-US" sz="28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Формирование церковной организации в Беларуси</a:t>
            </a:r>
            <a:endParaRPr lang="en-US" sz="2800"/>
          </a:p>
        </p:txBody>
      </p:sp>
      <p:sp>
        <p:nvSpPr>
          <p:cNvPr id="3" name="Text 1"/>
          <p:cNvSpPr/>
          <p:nvPr/>
        </p:nvSpPr>
        <p:spPr bwMode="auto">
          <a:xfrm>
            <a:off x="535304" y="1127759"/>
            <a:ext cx="3010787" cy="2391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22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Церковная </a:t>
            </a:r>
            <a:r>
              <a:rPr lang="en-US" sz="24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иерархия</a:t>
            </a:r>
            <a:endParaRPr lang="en-US" sz="2200"/>
          </a:p>
        </p:txBody>
      </p:sp>
      <p:sp>
        <p:nvSpPr>
          <p:cNvPr id="4" name="Text 2"/>
          <p:cNvSpPr/>
          <p:nvPr/>
        </p:nvSpPr>
        <p:spPr bwMode="auto">
          <a:xfrm flipH="0" flipV="0">
            <a:off x="344804" y="1669676"/>
            <a:ext cx="6593323" cy="11093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sz="20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Русская церковь подчинялась Киевской митрополии, которая, в свою очередь, была частью Константинопольского патриархата. Большинство митрополитов и епископов до XIII века были греками.</a:t>
            </a:r>
            <a:endParaRPr lang="en-US" sz="2000">
              <a:solidFill>
                <a:srgbClr val="D3C9C5"/>
              </a:solidFill>
              <a:latin typeface="Noto Serif HK"/>
              <a:ea typeface="Noto Serif HK"/>
              <a:cs typeface="Noto Serif HK"/>
            </a:endParaRPr>
          </a:p>
          <a:p>
            <a:pPr marL="0" indent="0" algn="l">
              <a:lnSpc>
                <a:spcPct val="150000"/>
              </a:lnSpc>
              <a:buNone/>
              <a:defRPr/>
            </a:pPr>
            <a:r>
              <a:rPr lang="ru-RU" sz="20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В Киевской Руси создано 5 епархий</a:t>
            </a:r>
            <a:endParaRPr lang="en-US" sz="1200"/>
          </a:p>
        </p:txBody>
      </p:sp>
      <p:sp>
        <p:nvSpPr>
          <p:cNvPr id="5" name="Text 3"/>
          <p:cNvSpPr/>
          <p:nvPr/>
        </p:nvSpPr>
        <p:spPr bwMode="auto">
          <a:xfrm flipH="0" flipV="0">
            <a:off x="535304" y="4168587"/>
            <a:ext cx="4844665" cy="121023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26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Древнейшие епархии</a:t>
            </a:r>
            <a:endParaRPr lang="en-US" sz="1500"/>
          </a:p>
        </p:txBody>
      </p:sp>
      <p:sp>
        <p:nvSpPr>
          <p:cNvPr id="6" name="Text 4"/>
          <p:cNvSpPr/>
          <p:nvPr/>
        </p:nvSpPr>
        <p:spPr bwMode="auto">
          <a:xfrm flipH="0" flipV="0">
            <a:off x="535304" y="4628029"/>
            <a:ext cx="7041018" cy="2935941"/>
          </a:xfrm>
          <a:prstGeom prst="rect">
            <a:avLst/>
          </a:prstGeom>
          <a:solidFill>
            <a:schemeClr val="accent6">
              <a:lumMod val="50000"/>
            </a:schemeClr>
          </a:solidFill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50000"/>
              </a:lnSpc>
              <a:buNone/>
              <a:defRPr/>
            </a:pPr>
            <a:r>
              <a:rPr lang="en-US" sz="26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К началу XI века на территории современной Беларуси уже существовали Полоцкая и Туровская епархии, ставшие ключевыми центрами распространения христианства.</a:t>
            </a:r>
            <a:r>
              <a:rPr lang="ru-RU" sz="26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 Епархии постояли из приходов</a:t>
            </a:r>
            <a:endParaRPr lang="en-US" sz="1200"/>
          </a:p>
        </p:txBody>
      </p:sp>
      <p:sp>
        <p:nvSpPr>
          <p:cNvPr id="8" name="Text 5"/>
          <p:cNvSpPr/>
          <p:nvPr/>
        </p:nvSpPr>
        <p:spPr bwMode="auto">
          <a:xfrm>
            <a:off x="7509391" y="7912298"/>
            <a:ext cx="2196465" cy="238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  <a:defRPr/>
            </a:pPr>
            <a:r>
              <a:rPr lang="en-US" sz="1500" b="1">
                <a:solidFill>
                  <a:srgbClr val="FFF8F5"/>
                </a:solidFill>
                <a:latin typeface="Noto Serif HK Bold"/>
                <a:ea typeface="Noto Serif HK Bold"/>
                <a:cs typeface="Noto Serif HK Bold"/>
              </a:rPr>
              <a:t>Спасский монастырь</a:t>
            </a:r>
            <a:endParaRPr lang="en-US" sz="1500"/>
          </a:p>
        </p:txBody>
      </p:sp>
      <p:sp>
        <p:nvSpPr>
          <p:cNvPr id="9" name="Text 6"/>
          <p:cNvSpPr/>
          <p:nvPr/>
        </p:nvSpPr>
        <p:spPr bwMode="auto">
          <a:xfrm>
            <a:off x="7509391" y="8304133"/>
            <a:ext cx="6593324" cy="7343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  <a:defRPr/>
            </a:pPr>
            <a:r>
              <a:rPr lang="en-US" sz="1200">
                <a:solidFill>
                  <a:srgbClr val="D3C9C5"/>
                </a:solidFill>
                <a:latin typeface="Noto Serif HK"/>
                <a:ea typeface="Noto Serif HK"/>
                <a:cs typeface="Noto Serif HK"/>
              </a:rPr>
              <a:t>Одним из самых известных духовных центров на белорусских землях стал Спасский монастырь в Полоцке, основанный преподобной Евфросинией Полоцкой в 1120-х годах.</a:t>
            </a:r>
            <a:endParaRPr lang="en-US" sz="1200"/>
          </a:p>
        </p:txBody>
      </p:sp>
      <p:pic>
        <p:nvPicPr>
          <p:cNvPr id="947056382" name="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 flipH="0" flipV="0">
            <a:off x="7800441" y="1127759"/>
            <a:ext cx="6466730" cy="4181819"/>
          </a:xfrm>
          <a:prstGeom prst="rect">
            <a:avLst/>
          </a:prstGeom>
        </p:spPr>
      </p:pic>
      <p:sp>
        <p:nvSpPr>
          <p:cNvPr id="1809906073" name=""/>
          <p:cNvSpPr txBox="1"/>
          <p:nvPr/>
        </p:nvSpPr>
        <p:spPr bwMode="auto">
          <a:xfrm flipH="0" flipV="0">
            <a:off x="8102999" y="5737411"/>
            <a:ext cx="4574304" cy="128019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spAutoFit/>
          </a:bodyPr>
          <a:p>
            <a:pPr>
              <a:defRPr/>
            </a:pPr>
            <a:r>
              <a:rPr lang="ru-RU" sz="2600">
                <a:solidFill>
                  <a:schemeClr val="bg1"/>
                </a:solidFill>
              </a:rPr>
              <a:t>1120-е основан Спасский монастырь (Спасо-Евфросиньевский)</a:t>
            </a:r>
            <a:endParaRPr sz="260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ONLYOFFICE/7.2.1.36</Application>
  <DocSecurity>0</DocSecurity>
  <PresentationFormat>On-screen Show (16:9)</PresentationFormat>
  <Paragraphs>0</Paragraphs>
  <Slides>17</Slides>
  <Notes>17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/>
  <dc:identifier/>
  <dc:language/>
  <cp:lastModifiedBy/>
  <cp:revision>2</cp:revision>
  <dcterms:created xsi:type="dcterms:W3CDTF">2025-08-20T15:51:49Z</dcterms:created>
  <dcterms:modified xsi:type="dcterms:W3CDTF">2025-08-20T16:37:44Z</dcterms:modified>
  <cp:category/>
  <cp:contentStatus/>
  <cp:version/>
</cp:coreProperties>
</file>