
<file path=[Content_Types].xml><?xml version="1.0" encoding="utf-8"?>
<Types xmlns="http://schemas.openxmlformats.org/package/2006/content-types"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slide13.xml" ContentType="application/vnd.openxmlformats-officedocument.presentationml.slide+xml"/>
  <Override PartName="/ppt/slides/slide6.xml" ContentType="application/vnd.openxmlformats-officedocument.presentationml.slide+xml"/>
  <Override PartName="/ppt/slides/slide10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8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6.xml" ContentType="application/vnd.openxmlformats-officedocument.presentationml.slideLayout+xml"/>
  <Override PartName="/docProps/app.xml" ContentType="application/vnd.openxmlformats-officedocument.extended-properties+xml"/>
  <Override PartName="/ppt/slides/slide8.xml" ContentType="application/vnd.openxmlformats-officedocument.presentationml.slide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ppt/slides/slide4.xml" ContentType="application/vnd.openxmlformats-officedocument.presentationml.slid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slides/slide7.xml" ContentType="application/vnd.openxmlformats-officedocument.presentationml.slide+xml"/>
  <Override PartName="/ppt/slides/slide11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presentation.xml" ContentType="application/vnd.openxmlformats-officedocument.presentationml.presentation.main+xml"/>
  <Override PartName="/ppt/theme/theme1.xml" ContentType="application/vnd.openxmlformats-officedocument.theme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autoCompressPictures="0" embedTrueTypeFonts="1" saveSubset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</p:sldIdLst>
  <p:sldSz cx="14630400" cy="8229600"/>
  <p:notesSz cx="14630400" cy="82296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236" y="-90"/>
      </p:cViewPr>
      <p:guideLst>
        <p:guide pos="2160" orient="horz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presProps" Target="presProps.xml" /><Relationship Id="rId22" Type="http://schemas.openxmlformats.org/officeDocument/2006/relationships/tableStyles" Target="tableStyles.xml" /><Relationship Id="rId23" Type="http://schemas.openxmlformats.org/officeDocument/2006/relationships/viewProps" Target="viewProps.xml" /></Relationship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gamma.app/?utm_source=made-with-gamma" TargetMode="External"/><Relationship Id="rId3" Type="http://schemas.openxmlformats.org/officeDocument/2006/relationships/image" Target="../media/image9.png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gamma.app/?utm_source=made-with-gamma" TargetMode="External"/><Relationship Id="rId3" Type="http://schemas.openxmlformats.org/officeDocument/2006/relationships/image" Target="../media/image10.png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gamma.app/?utm_source=made-with-gamma" TargetMode="External"/><Relationship Id="rId3" Type="http://schemas.openxmlformats.org/officeDocument/2006/relationships/image" Target="../media/image1.png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gamma.app/?utm_source=made-with-gamma" TargetMode="External"/><Relationship Id="rId3" Type="http://schemas.openxmlformats.org/officeDocument/2006/relationships/image" Target="../media/image2.png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gamma.app/?utm_source=made-with-gamma" TargetMode="External"/><Relationship Id="rId3" Type="http://schemas.openxmlformats.org/officeDocument/2006/relationships/image" Target="../media/image3.png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gamma.app/?utm_source=made-with-gamma" TargetMode="External"/><Relationship Id="rId3" Type="http://schemas.openxmlformats.org/officeDocument/2006/relationships/image" Target="../media/image4.png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gamma.app/?utm_source=made-with-gamma" TargetMode="External"/><Relationship Id="rId3" Type="http://schemas.openxmlformats.org/officeDocument/2006/relationships/image" Target="../media/image5.png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gamma.app/?utm_source=made-with-gamma" TargetMode="External"/><Relationship Id="rId3" Type="http://schemas.openxmlformats.org/officeDocument/2006/relationships/image" Target="../media/image6.png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gamma.app/?utm_source=made-with-gamma" TargetMode="External"/><Relationship Id="rId3" Type="http://schemas.openxmlformats.org/officeDocument/2006/relationships/image" Target="../media/image7.png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gamma.app/?utm_source=made-with-gamma" TargetMode="External"/><Relationship Id="rId3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Slide 9 master">
    <p:bg>
      <p:bgPr shadeToTitle="0">
        <a:solidFill>
          <a:srgbClr val="000000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 bwMode="auto"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 bwMode="auto"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2839214" y="7749539"/>
            <a:ext cx="1722604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Slide 10 master">
    <p:bg>
      <p:bgPr shadeToTitle="0">
        <a:solidFill>
          <a:srgbClr val="000000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 bwMode="auto"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 bwMode="auto"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2839214" y="7749539"/>
            <a:ext cx="1722604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Slide 1 master">
    <p:bg>
      <p:bgPr shadeToTitle="0">
        <a:solidFill>
          <a:srgbClr val="000000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 bwMode="auto"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 bwMode="auto"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2839214" y="7749539"/>
            <a:ext cx="1722604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Slide 2 master">
    <p:bg>
      <p:bgPr shadeToTitle="0">
        <a:solidFill>
          <a:srgbClr val="000000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 bwMode="auto"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 bwMode="auto"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2839214" y="7749539"/>
            <a:ext cx="1722604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Slide 3 master">
    <p:bg>
      <p:bgPr shadeToTitle="0">
        <a:solidFill>
          <a:srgbClr val="000000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 bwMode="auto"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 bwMode="auto"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2839214" y="7749539"/>
            <a:ext cx="1722604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Slide 4 master">
    <p:bg>
      <p:bgPr shadeToTitle="0">
        <a:solidFill>
          <a:srgbClr val="000000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 bwMode="auto"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 bwMode="auto"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2839214" y="7749539"/>
            <a:ext cx="1722604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Slide 5 master">
    <p:bg>
      <p:bgPr shadeToTitle="0">
        <a:solidFill>
          <a:srgbClr val="000000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 bwMode="auto"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 bwMode="auto"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2839214" y="7749539"/>
            <a:ext cx="1722604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Slide 6 master">
    <p:bg>
      <p:bgPr shadeToTitle="0">
        <a:solidFill>
          <a:srgbClr val="000000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 bwMode="auto"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 bwMode="auto"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2839214" y="7749539"/>
            <a:ext cx="1722604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Slide 7 master">
    <p:bg>
      <p:bgPr shadeToTitle="0">
        <a:solidFill>
          <a:srgbClr val="000000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 bwMode="auto"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 bwMode="auto"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2839214" y="7749539"/>
            <a:ext cx="1722604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Slide 8 master">
    <p:bg>
      <p:bgPr shadeToTitle="0">
        <a:solidFill>
          <a:srgbClr val="000000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 bwMode="auto"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 bwMode="auto"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2839214" y="7749539"/>
            <a:ext cx="1722604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lvl1pPr algn="ctr" defTabSz="914400"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>
        <a:spcBef>
          <a:spcPts val="0"/>
        </a:spcBef>
        <a:buFont typeface="Arial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>
        <a:spcBef>
          <a:spcPts val="0"/>
        </a:spcBef>
        <a:buFont typeface="Arial"/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spcBef>
          <a:spcPts val="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spcBef>
          <a:spcPts val="0"/>
        </a:spcBef>
        <a:buFont typeface="Arial"/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spcBef>
          <a:spcPts val="0"/>
        </a:spcBef>
        <a:buFont typeface="Arial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Relationship Id="rId3" Type="http://schemas.openxmlformats.org/officeDocument/2006/relationships/image" Target="../media/image12.jp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0.png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3.png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4.png"/></Relationships>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pn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pn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2">
            <a:alphaModFix amt="84000"/>
          </a:blip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14974939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-43676" y="5994"/>
            <a:ext cx="14567646" cy="8389911"/>
          </a:xfrm>
          <a:prstGeom prst="rect">
            <a:avLst/>
          </a:prstGeom>
        </p:spPr>
      </p:pic>
      <p:sp>
        <p:nvSpPr>
          <p:cNvPr id="115811252" name=""/>
          <p:cNvSpPr txBox="1"/>
          <p:nvPr/>
        </p:nvSpPr>
        <p:spPr bwMode="auto">
          <a:xfrm flipH="0" flipV="0">
            <a:off x="2242323" y="638735"/>
            <a:ext cx="9917205" cy="36579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endParaRPr/>
          </a:p>
        </p:txBody>
      </p:sp>
      <p:sp>
        <p:nvSpPr>
          <p:cNvPr id="32530697" name=""/>
          <p:cNvSpPr txBox="1"/>
          <p:nvPr/>
        </p:nvSpPr>
        <p:spPr bwMode="auto">
          <a:xfrm flipH="0" flipV="0">
            <a:off x="2757794" y="1826558"/>
            <a:ext cx="10477499" cy="36579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endParaRPr/>
          </a:p>
        </p:txBody>
      </p:sp>
      <p:sp>
        <p:nvSpPr>
          <p:cNvPr id="1050299170" name=""/>
          <p:cNvSpPr txBox="1"/>
          <p:nvPr/>
        </p:nvSpPr>
        <p:spPr bwMode="auto">
          <a:xfrm flipH="0" flipV="0">
            <a:off x="6343676" y="5143499"/>
            <a:ext cx="7892626" cy="22860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marL="0" indent="0" algn="l">
              <a:lnSpc>
                <a:spcPct val="100000"/>
              </a:lnSpc>
              <a:buNone/>
              <a:defRPr/>
            </a:pPr>
            <a:r>
              <a:rPr lang="en-US" sz="4800" b="1">
                <a:solidFill>
                  <a:srgbClr val="333F70"/>
                </a:solidFill>
                <a:latin typeface="Unbounded Bold"/>
                <a:ea typeface="Unbounded Bold"/>
                <a:cs typeface="Unbounded Bold"/>
              </a:rPr>
              <a:t>Общество и экономика белорусских земель (IX–XIII вв.)</a:t>
            </a:r>
            <a:endParaRPr lang="en-US" sz="48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53228101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448235" y="761999"/>
            <a:ext cx="13423724" cy="59839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741149615" name="Группа 2"/>
          <p:cNvGrpSpPr/>
          <p:nvPr/>
        </p:nvGrpSpPr>
        <p:grpSpPr bwMode="auto">
          <a:xfrm flipH="0" flipV="0">
            <a:off x="139178" y="199464"/>
            <a:ext cx="8199144" cy="7734299"/>
            <a:chOff x="0" y="0"/>
            <a:chExt cx="8199144" cy="7734299"/>
          </a:xfrm>
        </p:grpSpPr>
        <p:pic>
          <p:nvPicPr>
            <p:cNvPr id="357082160" name="Picture 2"/>
            <p:cNvPicPr>
              <a:picLocks noChangeAspect="1" noChangeArrowheads="1"/>
            </p:cNvPicPr>
            <p:nvPr/>
          </p:nvPicPr>
          <p:blipFill>
            <a:blip r:embed="rId2"/>
            <a:stretch/>
          </p:blipFill>
          <p:spPr bwMode="auto">
            <a:xfrm>
              <a:off x="0" y="0"/>
              <a:ext cx="8199144" cy="773429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30513345" name="5-конечная звезда 35"/>
            <p:cNvSpPr/>
            <p:nvPr/>
          </p:nvSpPr>
          <p:spPr bwMode="auto">
            <a:xfrm>
              <a:off x="5040370" y="1717422"/>
              <a:ext cx="393494" cy="423797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F000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</p:grpSp>
      <p:sp>
        <p:nvSpPr>
          <p:cNvPr id="1892221194" name=""/>
          <p:cNvSpPr txBox="1"/>
          <p:nvPr/>
        </p:nvSpPr>
        <p:spPr bwMode="auto">
          <a:xfrm flipH="0" flipV="0">
            <a:off x="9582176" y="773205"/>
            <a:ext cx="4396413" cy="5212116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lang="ru-RU" sz="4800" b="1">
                <a:solidFill>
                  <a:schemeClr val="accent6">
                    <a:lumMod val="75000"/>
                  </a:schemeClr>
                </a:solidFill>
              </a:rPr>
              <a:t>Поработаем с картой</a:t>
            </a:r>
            <a:endParaRPr sz="4800" b="1">
              <a:solidFill>
                <a:schemeClr val="accent6">
                  <a:lumMod val="75000"/>
                </a:schemeClr>
              </a:solidFill>
            </a:endParaRPr>
          </a:p>
          <a:p>
            <a:pPr>
              <a:defRPr/>
            </a:pPr>
            <a:r>
              <a:rPr lang="ru-RU" sz="4800"/>
              <a:t>Какие города возникли в </a:t>
            </a:r>
            <a:r>
              <a:rPr lang="en-US" sz="4800"/>
              <a:t>IX </a:t>
            </a:r>
            <a:r>
              <a:rPr lang="ru-RU" sz="4800"/>
              <a:t>веке, в </a:t>
            </a:r>
            <a:r>
              <a:rPr lang="en-US" sz="4800"/>
              <a:t>X</a:t>
            </a:r>
            <a:r>
              <a:rPr lang="ru-RU" sz="4800"/>
              <a:t> веке,</a:t>
            </a:r>
            <a:r>
              <a:rPr lang="en-US" sz="4800"/>
              <a:t> XI </a:t>
            </a:r>
            <a:r>
              <a:rPr lang="ru-RU" sz="4800"/>
              <a:t>веке, </a:t>
            </a:r>
            <a:r>
              <a:rPr lang="en-US" sz="4800"/>
              <a:t>XII</a:t>
            </a:r>
            <a:r>
              <a:rPr lang="ru-RU" sz="4800"/>
              <a:t> веке?</a:t>
            </a:r>
            <a:endParaRPr sz="48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48553747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268940" y="156882"/>
            <a:ext cx="10382249" cy="7048499"/>
          </a:xfrm>
          <a:prstGeom prst="rect">
            <a:avLst/>
          </a:prstGeom>
        </p:spPr>
      </p:pic>
      <p:sp>
        <p:nvSpPr>
          <p:cNvPr id="2068679459" name=""/>
          <p:cNvSpPr txBox="1"/>
          <p:nvPr/>
        </p:nvSpPr>
        <p:spPr bwMode="auto">
          <a:xfrm flipH="0" flipV="0">
            <a:off x="11050146" y="705970"/>
            <a:ext cx="3162794" cy="2225075"/>
          </a:xfrm>
          <a:prstGeom prst="rect">
            <a:avLst/>
          </a:prstGeom>
          <a:solidFill>
            <a:srgbClr val="73B09E"/>
          </a:solidFill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lang="ru-RU" sz="2800"/>
              <a:t>Функции городов</a:t>
            </a:r>
            <a:endParaRPr lang="ru-RU" sz="2800"/>
          </a:p>
          <a:p>
            <a:pPr>
              <a:defRPr/>
            </a:pPr>
            <a:r>
              <a:rPr lang="ru-RU" sz="2800"/>
              <a:t>административная</a:t>
            </a:r>
            <a:endParaRPr lang="ru-RU" sz="2800"/>
          </a:p>
          <a:p>
            <a:pPr>
              <a:defRPr/>
            </a:pPr>
            <a:r>
              <a:rPr lang="ru-RU" sz="2800"/>
              <a:t>военная</a:t>
            </a:r>
            <a:endParaRPr lang="ru-RU" sz="2800"/>
          </a:p>
          <a:p>
            <a:pPr>
              <a:defRPr/>
            </a:pPr>
            <a:r>
              <a:rPr lang="ru-RU" sz="2800"/>
              <a:t>культурная</a:t>
            </a:r>
            <a:endParaRPr lang="ru-RU" sz="2800"/>
          </a:p>
          <a:p>
            <a:pPr>
              <a:defRPr/>
            </a:pPr>
            <a:r>
              <a:rPr lang="ru-RU" sz="2800"/>
              <a:t>хозяйственная</a:t>
            </a:r>
            <a:endParaRPr lang="ru-RU" sz="28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Slide 7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 bwMode="auto">
          <a:xfrm>
            <a:off x="793790" y="892612"/>
            <a:ext cx="1174325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  <a:defRPr/>
            </a:pPr>
            <a:r>
              <a:rPr lang="en-US" sz="4450" b="1">
                <a:solidFill>
                  <a:srgbClr val="333F70"/>
                </a:solidFill>
                <a:latin typeface="Unbounded Bold"/>
                <a:ea typeface="Unbounded Bold"/>
                <a:cs typeface="Unbounded Bold"/>
              </a:rPr>
              <a:t>Жизнь в средневековом городе</a:t>
            </a:r>
            <a:endParaRPr lang="en-US" sz="445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793790" y="2196703"/>
            <a:ext cx="4885015" cy="4885015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 bwMode="auto">
          <a:xfrm>
            <a:off x="6239828" y="2145625"/>
            <a:ext cx="760428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  <a:defRPr/>
            </a:pPr>
            <a:r>
              <a:rPr lang="en-US" sz="2400" b="1">
                <a:solidFill>
                  <a:srgbClr val="333F70"/>
                </a:solidFill>
                <a:latin typeface="Open Sans"/>
                <a:ea typeface="Open Sans"/>
                <a:cs typeface="Open Sans"/>
              </a:rPr>
              <a:t>Самым древним и крупным городом был Полоцк (первое упоминание в 862 году).</a:t>
            </a:r>
            <a:endParaRPr sz="2400" b="1"/>
          </a:p>
        </p:txBody>
      </p:sp>
      <p:sp>
        <p:nvSpPr>
          <p:cNvPr id="5" name="Text 2"/>
          <p:cNvSpPr/>
          <p:nvPr/>
        </p:nvSpPr>
        <p:spPr bwMode="auto">
          <a:xfrm>
            <a:off x="6239828" y="3075503"/>
            <a:ext cx="760428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  <a:defRPr/>
            </a:pPr>
            <a:r>
              <a:rPr lang="en-US" sz="2200" b="1">
                <a:solidFill>
                  <a:srgbClr val="333F70"/>
                </a:solidFill>
                <a:latin typeface="Open Sans"/>
                <a:ea typeface="Open Sans"/>
                <a:cs typeface="Open Sans"/>
              </a:rPr>
              <a:t>Детинец</a:t>
            </a:r>
            <a:r>
              <a:rPr lang="en-US" sz="2200">
                <a:solidFill>
                  <a:srgbClr val="333F70"/>
                </a:solidFill>
                <a:latin typeface="Open Sans"/>
                <a:ea typeface="Open Sans"/>
                <a:cs typeface="Open Sans"/>
              </a:rPr>
              <a:t>: Укрепленная часть города, служившая административным и военным центром.</a:t>
            </a:r>
            <a:endParaRPr lang="en-US" sz="2200"/>
          </a:p>
        </p:txBody>
      </p:sp>
      <p:sp>
        <p:nvSpPr>
          <p:cNvPr id="6" name="Text 3"/>
          <p:cNvSpPr/>
          <p:nvPr/>
        </p:nvSpPr>
        <p:spPr bwMode="auto">
          <a:xfrm flipH="0" flipV="0">
            <a:off x="6239827" y="4415117"/>
            <a:ext cx="7604283" cy="8516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  <a:defRPr/>
            </a:pPr>
            <a:r>
              <a:rPr lang="en-US" sz="2200" b="1">
                <a:solidFill>
                  <a:srgbClr val="333F70"/>
                </a:solidFill>
                <a:latin typeface="Open Sans"/>
                <a:ea typeface="Open Sans"/>
                <a:cs typeface="Open Sans"/>
              </a:rPr>
              <a:t>Посад</a:t>
            </a:r>
            <a:r>
              <a:rPr lang="en-US" sz="2200">
                <a:solidFill>
                  <a:srgbClr val="333F70"/>
                </a:solidFill>
                <a:latin typeface="Open Sans"/>
                <a:ea typeface="Open Sans"/>
                <a:cs typeface="Open Sans"/>
              </a:rPr>
              <a:t>: Ремесленно-торговая часть, где располагался рынок.</a:t>
            </a:r>
            <a:endParaRPr lang="en-US" sz="2200"/>
          </a:p>
        </p:txBody>
      </p:sp>
      <p:sp>
        <p:nvSpPr>
          <p:cNvPr id="7" name="Text 4"/>
          <p:cNvSpPr/>
          <p:nvPr/>
        </p:nvSpPr>
        <p:spPr bwMode="auto">
          <a:xfrm flipH="0" flipV="0">
            <a:off x="6239827" y="5266764"/>
            <a:ext cx="7604283" cy="1064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  <a:defRPr/>
            </a:pPr>
            <a:r>
              <a:rPr lang="en-US" sz="2200" b="1">
                <a:solidFill>
                  <a:srgbClr val="333F70"/>
                </a:solidFill>
                <a:latin typeface="Open Sans"/>
                <a:ea typeface="Open Sans"/>
                <a:cs typeface="Open Sans"/>
              </a:rPr>
              <a:t>Соборы</a:t>
            </a:r>
            <a:r>
              <a:rPr lang="en-US" sz="2200">
                <a:solidFill>
                  <a:srgbClr val="333F70"/>
                </a:solidFill>
                <a:latin typeface="Open Sans"/>
                <a:ea typeface="Open Sans"/>
                <a:cs typeface="Open Sans"/>
              </a:rPr>
              <a:t>: После принятия христианства в центре городов возводились соборы – главные храмы.</a:t>
            </a:r>
            <a:endParaRPr lang="en-US" sz="2200"/>
          </a:p>
        </p:txBody>
      </p:sp>
      <p:sp>
        <p:nvSpPr>
          <p:cNvPr id="8" name="Text 5"/>
          <p:cNvSpPr/>
          <p:nvPr/>
        </p:nvSpPr>
        <p:spPr bwMode="auto">
          <a:xfrm flipH="0" flipV="0">
            <a:off x="6239827" y="6208058"/>
            <a:ext cx="7604283" cy="8068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  <a:defRPr/>
            </a:pPr>
            <a:r>
              <a:rPr lang="en-US" sz="2400">
                <a:solidFill>
                  <a:srgbClr val="333F70"/>
                </a:solidFill>
                <a:latin typeface="Open Sans"/>
                <a:ea typeface="Open Sans"/>
                <a:cs typeface="Open Sans"/>
              </a:rPr>
              <a:t>Население городов состояло из князей, дружинников, бояр, их слуг, а также ремесленников и торговцев.</a:t>
            </a:r>
            <a:endParaRPr lang="en-US" sz="175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Slide 8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 bwMode="auto">
          <a:xfrm>
            <a:off x="6701076" y="360282"/>
            <a:ext cx="108" cy="1536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defRPr/>
            </a:pPr>
            <a:endParaRPr/>
          </a:p>
        </p:txBody>
      </p:sp>
      <p:sp>
        <p:nvSpPr>
          <p:cNvPr id="3" name="Text 1"/>
          <p:cNvSpPr/>
          <p:nvPr/>
        </p:nvSpPr>
        <p:spPr bwMode="auto">
          <a:xfrm>
            <a:off x="1508165" y="612100"/>
            <a:ext cx="11613952" cy="4236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300"/>
              </a:lnSpc>
              <a:buNone/>
              <a:defRPr/>
            </a:pPr>
            <a:r>
              <a:rPr lang="en-US" sz="2650" b="1">
                <a:solidFill>
                  <a:srgbClr val="26A688"/>
                </a:solidFill>
                <a:latin typeface="Unbounded Bold"/>
                <a:ea typeface="Unbounded Bold"/>
                <a:cs typeface="Unbounded Bold"/>
              </a:rPr>
              <a:t>Торговые связи</a:t>
            </a:r>
            <a:r>
              <a:rPr lang="en-US" sz="2650" b="1">
                <a:solidFill>
                  <a:srgbClr val="333F70"/>
                </a:solidFill>
                <a:latin typeface="Unbounded Bold"/>
                <a:ea typeface="Unbounded Bold"/>
                <a:cs typeface="Unbounded Bold"/>
              </a:rPr>
              <a:t>: Восток, Запад и белорусские земли</a:t>
            </a:r>
            <a:endParaRPr lang="en-US" sz="2650"/>
          </a:p>
        </p:txBody>
      </p:sp>
      <p:sp>
        <p:nvSpPr>
          <p:cNvPr id="4" name="Shape 2"/>
          <p:cNvSpPr/>
          <p:nvPr/>
        </p:nvSpPr>
        <p:spPr bwMode="auto">
          <a:xfrm>
            <a:off x="458510" y="1232218"/>
            <a:ext cx="13713381" cy="19883"/>
          </a:xfrm>
          <a:prstGeom prst="rect">
            <a:avLst/>
          </a:prstGeom>
          <a:solidFill>
            <a:srgbClr val="333F70">
              <a:alpha val="50000"/>
            </a:srgbClr>
          </a:solidFill>
          <a:ln/>
        </p:spPr>
      </p:sp>
      <p:sp>
        <p:nvSpPr>
          <p:cNvPr id="5" name="Text 3"/>
          <p:cNvSpPr/>
          <p:nvPr/>
        </p:nvSpPr>
        <p:spPr bwMode="auto">
          <a:xfrm>
            <a:off x="1433421" y="1553088"/>
            <a:ext cx="2429001" cy="1846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  <a:defRPr/>
            </a:pPr>
            <a:r>
              <a:rPr lang="en-US" sz="2800" b="1">
                <a:solidFill>
                  <a:srgbClr val="333F70"/>
                </a:solidFill>
                <a:latin typeface="Unbounded Bold"/>
                <a:ea typeface="Unbounded Bold"/>
                <a:cs typeface="Unbounded Bold"/>
              </a:rPr>
              <a:t>Ввоз товаров</a:t>
            </a:r>
            <a:endParaRPr lang="en-US" sz="2800"/>
          </a:p>
        </p:txBody>
      </p:sp>
      <p:sp>
        <p:nvSpPr>
          <p:cNvPr id="6" name="Text 4"/>
          <p:cNvSpPr/>
          <p:nvPr/>
        </p:nvSpPr>
        <p:spPr bwMode="auto">
          <a:xfrm flipH="0" flipV="0">
            <a:off x="458509" y="2140323"/>
            <a:ext cx="6736912" cy="15127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4999"/>
              </a:lnSpc>
              <a:buNone/>
              <a:defRPr/>
            </a:pPr>
            <a:r>
              <a:rPr lang="en-US" sz="2000" b="1">
                <a:solidFill>
                  <a:srgbClr val="333F70"/>
                </a:solidFill>
                <a:latin typeface="Open Sans"/>
                <a:ea typeface="Open Sans"/>
                <a:cs typeface="Open Sans"/>
              </a:rPr>
              <a:t>В</a:t>
            </a:r>
            <a:r>
              <a:rPr lang="en-US" sz="2200" b="1">
                <a:solidFill>
                  <a:srgbClr val="333F70"/>
                </a:solidFill>
                <a:latin typeface="Open Sans"/>
                <a:ea typeface="Open Sans"/>
                <a:cs typeface="Open Sans"/>
              </a:rPr>
              <a:t>осток и Византия</a:t>
            </a:r>
            <a:r>
              <a:rPr lang="en-US" sz="2200">
                <a:solidFill>
                  <a:srgbClr val="333F70"/>
                </a:solidFill>
                <a:latin typeface="Open Sans"/>
                <a:ea typeface="Open Sans"/>
                <a:cs typeface="Open Sans"/>
              </a:rPr>
              <a:t>: Стеклянная и фаянсовая посуда, дорогие ткани (включая шелковые), самшит (для гребней).</a:t>
            </a:r>
            <a:endParaRPr lang="en-US" sz="750"/>
          </a:p>
        </p:txBody>
      </p:sp>
      <p:sp>
        <p:nvSpPr>
          <p:cNvPr id="7" name="Text 5"/>
          <p:cNvSpPr/>
          <p:nvPr/>
        </p:nvSpPr>
        <p:spPr bwMode="auto">
          <a:xfrm flipH="0" flipV="0">
            <a:off x="458509" y="3272117"/>
            <a:ext cx="6736912" cy="9524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4999"/>
              </a:lnSpc>
              <a:buNone/>
              <a:defRPr/>
            </a:pPr>
            <a:r>
              <a:rPr lang="en-US" sz="2000" b="1">
                <a:solidFill>
                  <a:srgbClr val="333F70"/>
                </a:solidFill>
                <a:latin typeface="Open Sans"/>
                <a:ea typeface="Open Sans"/>
                <a:cs typeface="Open Sans"/>
              </a:rPr>
              <a:t>Южная Русь (Киев)</a:t>
            </a:r>
            <a:r>
              <a:rPr lang="en-US" sz="2000">
                <a:solidFill>
                  <a:srgbClr val="333F70"/>
                </a:solidFill>
                <a:latin typeface="Open Sans"/>
                <a:ea typeface="Open Sans"/>
                <a:cs typeface="Open Sans"/>
              </a:rPr>
              <a:t>: Основной канал поступления иностранных товаров с юга, связанных с Северным Причерноморьем и Византией.</a:t>
            </a:r>
            <a:endParaRPr lang="en-US" sz="2000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4907244" y="4119045"/>
            <a:ext cx="4036195" cy="4036195"/>
          </a:xfrm>
          <a:prstGeom prst="rect">
            <a:avLst/>
          </a:prstGeom>
        </p:spPr>
      </p:pic>
      <p:sp>
        <p:nvSpPr>
          <p:cNvPr id="9" name="Text 6"/>
          <p:cNvSpPr/>
          <p:nvPr/>
        </p:nvSpPr>
        <p:spPr bwMode="auto">
          <a:xfrm>
            <a:off x="7442596" y="1460777"/>
            <a:ext cx="3513442" cy="184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  <a:defRPr/>
            </a:pPr>
            <a:r>
              <a:rPr lang="en-US" sz="3600" b="1">
                <a:solidFill>
                  <a:srgbClr val="333F70"/>
                </a:solidFill>
                <a:latin typeface="Unbounded Bold"/>
                <a:ea typeface="Unbounded Bold"/>
                <a:cs typeface="Unbounded Bold"/>
              </a:rPr>
              <a:t>Вывоз товаров</a:t>
            </a:r>
            <a:endParaRPr lang="en-US" sz="3600"/>
          </a:p>
        </p:txBody>
      </p:sp>
      <p:sp>
        <p:nvSpPr>
          <p:cNvPr id="10" name="Text 7"/>
          <p:cNvSpPr/>
          <p:nvPr/>
        </p:nvSpPr>
        <p:spPr bwMode="auto">
          <a:xfrm flipH="0" flipV="0">
            <a:off x="7442596" y="2140323"/>
            <a:ext cx="6736912" cy="4482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4999"/>
              </a:lnSpc>
              <a:buNone/>
              <a:defRPr/>
            </a:pPr>
            <a:r>
              <a:rPr lang="en-US" sz="1800" b="1">
                <a:solidFill>
                  <a:srgbClr val="333F70"/>
                </a:solidFill>
                <a:latin typeface="Open Sans"/>
                <a:ea typeface="Open Sans"/>
                <a:cs typeface="Open Sans"/>
              </a:rPr>
              <a:t>Прибалтика и Новгород</a:t>
            </a:r>
            <a:r>
              <a:rPr lang="en-US" sz="1800">
                <a:solidFill>
                  <a:srgbClr val="333F70"/>
                </a:solidFill>
                <a:latin typeface="Open Sans"/>
                <a:ea typeface="Open Sans"/>
                <a:cs typeface="Open Sans"/>
              </a:rPr>
              <a:t>: Посредники в торговле с Западной Европой</a:t>
            </a:r>
            <a:r>
              <a:rPr lang="en-US" sz="900">
                <a:solidFill>
                  <a:srgbClr val="333F70"/>
                </a:solidFill>
                <a:latin typeface="Open Sans"/>
                <a:ea typeface="Open Sans"/>
                <a:cs typeface="Open Sans"/>
              </a:rPr>
              <a:t>.</a:t>
            </a:r>
            <a:endParaRPr lang="en-US" sz="900"/>
          </a:p>
        </p:txBody>
      </p:sp>
      <p:sp>
        <p:nvSpPr>
          <p:cNvPr id="11" name="Text 8"/>
          <p:cNvSpPr/>
          <p:nvPr/>
        </p:nvSpPr>
        <p:spPr bwMode="auto">
          <a:xfrm flipH="0" flipV="0">
            <a:off x="7442596" y="3025587"/>
            <a:ext cx="6736912" cy="8628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4999"/>
              </a:lnSpc>
              <a:buNone/>
              <a:defRPr/>
            </a:pPr>
            <a:r>
              <a:rPr lang="en-US" sz="2000" b="1">
                <a:solidFill>
                  <a:srgbClr val="333F70"/>
                </a:solidFill>
                <a:latin typeface="Open Sans"/>
                <a:ea typeface="Open Sans"/>
                <a:cs typeface="Open Sans"/>
              </a:rPr>
              <a:t>Из Беларуси вывозили</a:t>
            </a:r>
            <a:r>
              <a:rPr lang="en-US" sz="2000">
                <a:solidFill>
                  <a:srgbClr val="333F70"/>
                </a:solidFill>
                <a:latin typeface="Open Sans"/>
                <a:ea typeface="Open Sans"/>
                <a:cs typeface="Open Sans"/>
              </a:rPr>
              <a:t>: Меха (куница, белка), мед, воск, смола, лен, железные замки, оружие, скот.</a:t>
            </a:r>
            <a:endParaRPr lang="en-US" sz="2000"/>
          </a:p>
        </p:txBody>
      </p:sp>
      <p:pic>
        <p:nvPicPr>
          <p:cNvPr id="12" name="Image 1" descr="preencoded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9436500" y="4295096"/>
            <a:ext cx="4138333" cy="36840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039560111" name="Рисунок 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 flipH="0" flipV="0">
            <a:off x="225264" y="2829332"/>
            <a:ext cx="7182911" cy="4944866"/>
          </a:xfrm>
          <a:prstGeom prst="rect">
            <a:avLst/>
          </a:prstGeom>
        </p:spPr>
      </p:pic>
      <p:sp>
        <p:nvSpPr>
          <p:cNvPr id="193902831" name=""/>
          <p:cNvSpPr txBox="1"/>
          <p:nvPr/>
        </p:nvSpPr>
        <p:spPr bwMode="auto">
          <a:xfrm flipH="0" flipV="0">
            <a:off x="505411" y="493058"/>
            <a:ext cx="8237151" cy="118875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lang="ru-RU" sz="7200" b="1">
                <a:solidFill>
                  <a:schemeClr val="accent6">
                    <a:lumMod val="75000"/>
                  </a:schemeClr>
                </a:solidFill>
              </a:rPr>
              <a:t>ТОРГОВЫЕ ПУТИ</a:t>
            </a:r>
            <a:endParaRPr sz="7200" b="1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25867914" name=""/>
          <p:cNvSpPr txBox="1"/>
          <p:nvPr/>
        </p:nvSpPr>
        <p:spPr bwMode="auto">
          <a:xfrm flipH="0" flipV="0">
            <a:off x="8215058" y="1109382"/>
            <a:ext cx="5553859" cy="40538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marL="283879" indent="-283879">
              <a:buFont typeface="Arial"/>
              <a:buChar char="–"/>
              <a:defRPr/>
            </a:pPr>
            <a:r>
              <a:rPr lang="en-US" sz="2600" b="0" i="0" u="none" strike="noStrike" cap="none" spc="0">
                <a:solidFill>
                  <a:schemeClr val="tx1"/>
                </a:solidFill>
                <a:latin typeface="Calibri"/>
                <a:cs typeface="Calibri"/>
              </a:rPr>
              <a:t>путь «из немец в хазары». Предполагают, что</a:t>
            </a:r>
            <a:endParaRPr lang="en-US" sz="2600" b="0" i="0" u="none" strike="noStrike" cap="none" spc="0">
              <a:solidFill>
                <a:schemeClr val="tx1"/>
              </a:solidFill>
              <a:latin typeface="Calibri"/>
              <a:cs typeface="Calibri"/>
            </a:endParaRPr>
          </a:p>
          <a:p>
            <a:pPr>
              <a:defRPr/>
            </a:pPr>
            <a:r>
              <a:rPr lang="en-US" sz="2600" b="0" i="0" u="none" strike="noStrike" cap="none" spc="0">
                <a:solidFill>
                  <a:schemeClr val="tx1"/>
                </a:solidFill>
                <a:latin typeface="Calibri"/>
                <a:cs typeface="Calibri"/>
              </a:rPr>
              <a:t>проходил он через Киев</a:t>
            </a:r>
            <a:r>
              <a:rPr lang="ru-RU" sz="2600"/>
              <a:t>. Пришел в упадок с ослаблением Хазарского каганата</a:t>
            </a:r>
            <a:endParaRPr sz="2600"/>
          </a:p>
          <a:p>
            <a:pPr>
              <a:defRPr/>
            </a:pPr>
            <a:r>
              <a:rPr lang="ru-RU" sz="2600"/>
              <a:t>-Великий Волжский путь</a:t>
            </a:r>
            <a:endParaRPr lang="ru-RU" sz="2600"/>
          </a:p>
          <a:p>
            <a:pPr marL="283879" indent="-283879">
              <a:buFont typeface="Arial"/>
              <a:buChar char="–"/>
              <a:defRPr/>
            </a:pPr>
            <a:r>
              <a:rPr lang="ru-RU" sz="2600"/>
              <a:t>«из варяг в греки»</a:t>
            </a:r>
            <a:endParaRPr lang="ru-RU" sz="2600"/>
          </a:p>
          <a:p>
            <a:pPr marL="283879" indent="-283879">
              <a:buFont typeface="Arial"/>
              <a:buChar char="–"/>
              <a:defRPr/>
            </a:pPr>
            <a:r>
              <a:rPr lang="ru-RU" sz="2600"/>
              <a:t>Первые два из-за политических причин потеряли значение и стали небезопасны</a:t>
            </a:r>
            <a:endParaRPr lang="ru-RU" sz="26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Slide 9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 bwMode="auto">
          <a:xfrm flipH="0" flipV="0">
            <a:off x="793789" y="403411"/>
            <a:ext cx="11309865" cy="10311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300"/>
              </a:lnSpc>
              <a:buNone/>
              <a:defRPr/>
            </a:pPr>
            <a:r>
              <a:rPr lang="en-US" sz="4200" b="1">
                <a:solidFill>
                  <a:srgbClr val="333F70"/>
                </a:solidFill>
                <a:latin typeface="Unbounded Bold"/>
                <a:ea typeface="Unbounded Bold"/>
                <a:cs typeface="Unbounded Bold"/>
              </a:rPr>
              <a:t>Система денежного обращения</a:t>
            </a:r>
            <a:endParaRPr lang="en-US" sz="4200"/>
          </a:p>
        </p:txBody>
      </p:sp>
      <p:sp>
        <p:nvSpPr>
          <p:cNvPr id="3" name="Text 1"/>
          <p:cNvSpPr/>
          <p:nvPr/>
        </p:nvSpPr>
        <p:spPr bwMode="auto">
          <a:xfrm flipH="0" flipV="0">
            <a:off x="446407" y="1512793"/>
            <a:ext cx="13042820" cy="117675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  <a:defRPr/>
            </a:pPr>
            <a:r>
              <a:rPr lang="en-US" sz="2400">
                <a:solidFill>
                  <a:schemeClr val="accent6">
                    <a:lumMod val="75000"/>
                  </a:schemeClr>
                </a:solidFill>
                <a:latin typeface="Open Sans"/>
                <a:ea typeface="Open Sans"/>
                <a:cs typeface="Open Sans"/>
              </a:rPr>
              <a:t>Денежное обращение на белорусских землях претерпело значительные изменения на протяжении X–XIII веков, отражая торговые связи и экономическую стабильность.</a:t>
            </a:r>
            <a:endParaRPr sz="240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Shape 2"/>
          <p:cNvSpPr/>
          <p:nvPr/>
        </p:nvSpPr>
        <p:spPr bwMode="auto">
          <a:xfrm>
            <a:off x="7299960" y="2797493"/>
            <a:ext cx="30480" cy="4670941"/>
          </a:xfrm>
          <a:prstGeom prst="roundRect">
            <a:avLst>
              <a:gd name="adj" fmla="val 296930"/>
            </a:avLst>
          </a:prstGeom>
          <a:solidFill>
            <a:srgbClr val="BCDBD4"/>
          </a:solidFill>
          <a:ln/>
        </p:spPr>
      </p:sp>
      <p:sp>
        <p:nvSpPr>
          <p:cNvPr id="5" name="Shape 3"/>
          <p:cNvSpPr/>
          <p:nvPr/>
        </p:nvSpPr>
        <p:spPr bwMode="auto">
          <a:xfrm>
            <a:off x="6456878" y="3024664"/>
            <a:ext cx="646390" cy="30480"/>
          </a:xfrm>
          <a:prstGeom prst="roundRect">
            <a:avLst>
              <a:gd name="adj" fmla="val 296930"/>
            </a:avLst>
          </a:prstGeom>
          <a:solidFill>
            <a:srgbClr val="BCDBD4"/>
          </a:solidFill>
          <a:ln/>
        </p:spPr>
      </p:sp>
      <p:sp>
        <p:nvSpPr>
          <p:cNvPr id="6" name="Shape 4"/>
          <p:cNvSpPr/>
          <p:nvPr/>
        </p:nvSpPr>
        <p:spPr bwMode="auto">
          <a:xfrm>
            <a:off x="7072788" y="2797493"/>
            <a:ext cx="484823" cy="484823"/>
          </a:xfrm>
          <a:prstGeom prst="roundRect">
            <a:avLst>
              <a:gd name="adj" fmla="val 18667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7" name="Text 5"/>
          <p:cNvSpPr/>
          <p:nvPr/>
        </p:nvSpPr>
        <p:spPr bwMode="auto">
          <a:xfrm>
            <a:off x="7153632" y="2837914"/>
            <a:ext cx="323136" cy="403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  <a:defRPr/>
            </a:pPr>
            <a:r>
              <a:rPr lang="en-US" sz="2500" b="1">
                <a:solidFill>
                  <a:srgbClr val="333F70"/>
                </a:solidFill>
                <a:latin typeface="Unbounded Bold"/>
                <a:ea typeface="Unbounded Bold"/>
                <a:cs typeface="Unbounded Bold"/>
              </a:rPr>
              <a:t>1</a:t>
            </a:r>
            <a:endParaRPr lang="en-US" sz="2500"/>
          </a:p>
        </p:txBody>
      </p:sp>
      <p:sp>
        <p:nvSpPr>
          <p:cNvPr id="8" name="Text 6"/>
          <p:cNvSpPr/>
          <p:nvPr/>
        </p:nvSpPr>
        <p:spPr bwMode="auto">
          <a:xfrm>
            <a:off x="3544253" y="2871549"/>
            <a:ext cx="2693551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650"/>
              </a:lnSpc>
              <a:buNone/>
              <a:defRPr/>
            </a:pPr>
            <a:r>
              <a:rPr lang="en-US" sz="2100" b="1">
                <a:solidFill>
                  <a:srgbClr val="333F70"/>
                </a:solidFill>
                <a:latin typeface="Unbounded Bold"/>
                <a:ea typeface="Unbounded Bold"/>
                <a:cs typeface="Unbounded Bold"/>
              </a:rPr>
              <a:t>IX–X вв.</a:t>
            </a:r>
            <a:endParaRPr lang="en-US" sz="2100"/>
          </a:p>
        </p:txBody>
      </p:sp>
      <p:sp>
        <p:nvSpPr>
          <p:cNvPr id="9" name="Text 7"/>
          <p:cNvSpPr/>
          <p:nvPr/>
        </p:nvSpPr>
        <p:spPr bwMode="auto">
          <a:xfrm>
            <a:off x="793790" y="3337322"/>
            <a:ext cx="5444014" cy="103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700"/>
              </a:lnSpc>
              <a:buNone/>
              <a:defRPr/>
            </a:pPr>
            <a:r>
              <a:rPr lang="en-US" sz="2200" b="1">
                <a:solidFill>
                  <a:srgbClr val="333F70"/>
                </a:solidFill>
                <a:latin typeface="Open Sans"/>
                <a:ea typeface="Open Sans"/>
                <a:cs typeface="Open Sans"/>
              </a:rPr>
              <a:t>Дирхем</a:t>
            </a:r>
            <a:r>
              <a:rPr lang="en-US" sz="2200">
                <a:solidFill>
                  <a:srgbClr val="333F70"/>
                </a:solidFill>
                <a:latin typeface="Open Sans"/>
                <a:ea typeface="Open Sans"/>
                <a:cs typeface="Open Sans"/>
              </a:rPr>
              <a:t>: Монеты из Арабского халифата, активно использовавшиеся благодаря развитым восточным торговым путям.</a:t>
            </a:r>
            <a:endParaRPr lang="en-US" sz="2200"/>
          </a:p>
        </p:txBody>
      </p:sp>
      <p:sp>
        <p:nvSpPr>
          <p:cNvPr id="10" name="Shape 8"/>
          <p:cNvSpPr/>
          <p:nvPr/>
        </p:nvSpPr>
        <p:spPr bwMode="auto">
          <a:xfrm>
            <a:off x="7527131" y="4317444"/>
            <a:ext cx="646390" cy="30480"/>
          </a:xfrm>
          <a:prstGeom prst="roundRect">
            <a:avLst>
              <a:gd name="adj" fmla="val 296930"/>
            </a:avLst>
          </a:prstGeom>
          <a:solidFill>
            <a:srgbClr val="BCDBD4"/>
          </a:solidFill>
          <a:ln/>
        </p:spPr>
      </p:sp>
      <p:sp>
        <p:nvSpPr>
          <p:cNvPr id="11" name="Shape 9"/>
          <p:cNvSpPr/>
          <p:nvPr/>
        </p:nvSpPr>
        <p:spPr bwMode="auto">
          <a:xfrm>
            <a:off x="7072788" y="4090273"/>
            <a:ext cx="484823" cy="484823"/>
          </a:xfrm>
          <a:prstGeom prst="roundRect">
            <a:avLst>
              <a:gd name="adj" fmla="val 18667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12" name="Text 10"/>
          <p:cNvSpPr/>
          <p:nvPr/>
        </p:nvSpPr>
        <p:spPr bwMode="auto">
          <a:xfrm>
            <a:off x="7153632" y="4130695"/>
            <a:ext cx="323136" cy="403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  <a:defRPr/>
            </a:pPr>
            <a:r>
              <a:rPr lang="en-US" sz="2500" b="1">
                <a:solidFill>
                  <a:srgbClr val="333F70"/>
                </a:solidFill>
                <a:latin typeface="Unbounded Bold"/>
                <a:ea typeface="Unbounded Bold"/>
                <a:cs typeface="Unbounded Bold"/>
              </a:rPr>
              <a:t>2</a:t>
            </a:r>
            <a:endParaRPr lang="en-US" sz="2500"/>
          </a:p>
        </p:txBody>
      </p:sp>
      <p:sp>
        <p:nvSpPr>
          <p:cNvPr id="13" name="Text 11"/>
          <p:cNvSpPr/>
          <p:nvPr/>
        </p:nvSpPr>
        <p:spPr bwMode="auto">
          <a:xfrm>
            <a:off x="8392597" y="4164330"/>
            <a:ext cx="2693551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  <a:defRPr/>
            </a:pPr>
            <a:r>
              <a:rPr lang="en-US" sz="2100" b="1">
                <a:solidFill>
                  <a:srgbClr val="333F70"/>
                </a:solidFill>
                <a:latin typeface="Unbounded Bold"/>
                <a:ea typeface="Unbounded Bold"/>
                <a:cs typeface="Unbounded Bold"/>
              </a:rPr>
              <a:t>Конец X – XI вв.</a:t>
            </a:r>
            <a:endParaRPr lang="en-US" sz="2100"/>
          </a:p>
        </p:txBody>
      </p:sp>
      <p:sp>
        <p:nvSpPr>
          <p:cNvPr id="14" name="Text 12"/>
          <p:cNvSpPr/>
          <p:nvPr/>
        </p:nvSpPr>
        <p:spPr bwMode="auto">
          <a:xfrm flipH="0" flipV="0">
            <a:off x="8392596" y="4630102"/>
            <a:ext cx="5444013" cy="22503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  <a:defRPr/>
            </a:pPr>
            <a:r>
              <a:rPr lang="en-US" sz="2600" b="1">
                <a:solidFill>
                  <a:srgbClr val="333F70"/>
                </a:solidFill>
                <a:latin typeface="Open Sans"/>
                <a:ea typeface="Open Sans"/>
                <a:cs typeface="Open Sans"/>
              </a:rPr>
              <a:t>Денарий</a:t>
            </a:r>
            <a:r>
              <a:rPr lang="en-US" sz="2600">
                <a:solidFill>
                  <a:srgbClr val="333F70"/>
                </a:solidFill>
                <a:latin typeface="Open Sans"/>
                <a:ea typeface="Open Sans"/>
                <a:cs typeface="Open Sans"/>
              </a:rPr>
              <a:t>: Монеты из стран Западной Европы, свидетельствующие о усилении западных торговых контактов.</a:t>
            </a:r>
            <a:endParaRPr lang="en-US" sz="2600"/>
          </a:p>
        </p:txBody>
      </p:sp>
      <p:sp>
        <p:nvSpPr>
          <p:cNvPr id="15" name="Shape 13"/>
          <p:cNvSpPr/>
          <p:nvPr/>
        </p:nvSpPr>
        <p:spPr bwMode="auto">
          <a:xfrm>
            <a:off x="6456878" y="5431750"/>
            <a:ext cx="646390" cy="30480"/>
          </a:xfrm>
          <a:prstGeom prst="roundRect">
            <a:avLst>
              <a:gd name="adj" fmla="val 296930"/>
            </a:avLst>
          </a:prstGeom>
          <a:solidFill>
            <a:srgbClr val="BCDBD4"/>
          </a:solidFill>
          <a:ln/>
        </p:spPr>
      </p:sp>
      <p:sp>
        <p:nvSpPr>
          <p:cNvPr id="16" name="Shape 14"/>
          <p:cNvSpPr/>
          <p:nvPr/>
        </p:nvSpPr>
        <p:spPr bwMode="auto">
          <a:xfrm>
            <a:off x="7072788" y="5204579"/>
            <a:ext cx="484823" cy="484823"/>
          </a:xfrm>
          <a:prstGeom prst="roundRect">
            <a:avLst>
              <a:gd name="adj" fmla="val 18667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17" name="Text 15"/>
          <p:cNvSpPr/>
          <p:nvPr/>
        </p:nvSpPr>
        <p:spPr bwMode="auto">
          <a:xfrm>
            <a:off x="7153632" y="5245001"/>
            <a:ext cx="323136" cy="403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  <a:defRPr/>
            </a:pPr>
            <a:r>
              <a:rPr lang="en-US" sz="2500" b="1">
                <a:solidFill>
                  <a:srgbClr val="333F70"/>
                </a:solidFill>
                <a:latin typeface="Unbounded Bold"/>
                <a:ea typeface="Unbounded Bold"/>
                <a:cs typeface="Unbounded Bold"/>
              </a:rPr>
              <a:t>3</a:t>
            </a:r>
            <a:endParaRPr lang="en-US" sz="2500"/>
          </a:p>
        </p:txBody>
      </p:sp>
      <p:sp>
        <p:nvSpPr>
          <p:cNvPr id="18" name="Text 16"/>
          <p:cNvSpPr/>
          <p:nvPr/>
        </p:nvSpPr>
        <p:spPr bwMode="auto">
          <a:xfrm>
            <a:off x="3304818" y="5278636"/>
            <a:ext cx="2932986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650"/>
              </a:lnSpc>
              <a:buNone/>
              <a:defRPr/>
            </a:pPr>
            <a:r>
              <a:rPr lang="en-US" sz="2100" b="1">
                <a:solidFill>
                  <a:srgbClr val="333F70"/>
                </a:solidFill>
                <a:latin typeface="Unbounded Bold"/>
                <a:ea typeface="Unbounded Bold"/>
                <a:cs typeface="Unbounded Bold"/>
              </a:rPr>
              <a:t>Конец XII – XIII вв.</a:t>
            </a:r>
            <a:endParaRPr lang="en-US" sz="2100"/>
          </a:p>
        </p:txBody>
      </p:sp>
      <p:sp>
        <p:nvSpPr>
          <p:cNvPr id="19" name="Text 17"/>
          <p:cNvSpPr/>
          <p:nvPr/>
        </p:nvSpPr>
        <p:spPr bwMode="auto">
          <a:xfrm flipH="0" flipV="0">
            <a:off x="793789" y="5744407"/>
            <a:ext cx="6536649" cy="17240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700"/>
              </a:lnSpc>
              <a:buNone/>
              <a:defRPr/>
            </a:pPr>
            <a:r>
              <a:rPr lang="en-US" sz="2200" b="1">
                <a:solidFill>
                  <a:srgbClr val="333F70"/>
                </a:solidFill>
                <a:latin typeface="Open Sans"/>
                <a:ea typeface="Open Sans"/>
                <a:cs typeface="Open Sans"/>
              </a:rPr>
              <a:t>Безмонетный период</a:t>
            </a:r>
            <a:r>
              <a:rPr lang="en-US" sz="2200">
                <a:solidFill>
                  <a:srgbClr val="333F70"/>
                </a:solidFill>
                <a:latin typeface="Open Sans"/>
                <a:ea typeface="Open Sans"/>
                <a:cs typeface="Open Sans"/>
              </a:rPr>
              <a:t>: Переход к использованию шкурок пушных зверьков и серебряных слитков (гривен) в качестве средства обмена, связанный с сокращением притока иностранных монет и развитием местной экономики.</a:t>
            </a:r>
            <a:endParaRPr lang="en-US" sz="165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987841890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0" y="0"/>
            <a:ext cx="13560264" cy="77614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Slide 10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 bwMode="auto">
          <a:xfrm flipH="0" flipV="0">
            <a:off x="793789" y="683558"/>
            <a:ext cx="6794658" cy="15042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  <a:defRPr/>
            </a:pPr>
            <a:r>
              <a:rPr lang="en-US" sz="4450" b="1">
                <a:solidFill>
                  <a:srgbClr val="333F70"/>
                </a:solidFill>
                <a:latin typeface="Unbounded Bold"/>
                <a:ea typeface="Unbounded Bold"/>
                <a:cs typeface="Unbounded Bold"/>
              </a:rPr>
              <a:t>Основные выводы</a:t>
            </a:r>
            <a:endParaRPr lang="en-US" sz="4450"/>
          </a:p>
        </p:txBody>
      </p:sp>
      <p:sp>
        <p:nvSpPr>
          <p:cNvPr id="3" name="Shape 1"/>
          <p:cNvSpPr/>
          <p:nvPr/>
        </p:nvSpPr>
        <p:spPr bwMode="auto">
          <a:xfrm>
            <a:off x="793790" y="2641402"/>
            <a:ext cx="13042821" cy="3491032"/>
          </a:xfrm>
          <a:prstGeom prst="roundRect">
            <a:avLst>
              <a:gd name="adj" fmla="val 2729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4" name="Shape 2"/>
          <p:cNvSpPr/>
          <p:nvPr/>
        </p:nvSpPr>
        <p:spPr bwMode="auto">
          <a:xfrm flipH="0" flipV="0">
            <a:off x="684705" y="2140323"/>
            <a:ext cx="4459151" cy="3984490"/>
          </a:xfrm>
          <a:prstGeom prst="roundRect">
            <a:avLst>
              <a:gd name="adj" fmla="val 2741"/>
            </a:avLst>
          </a:prstGeom>
          <a:solidFill>
            <a:srgbClr val="D6F5EE"/>
          </a:solidFill>
          <a:ln/>
        </p:spPr>
      </p:sp>
      <p:sp>
        <p:nvSpPr>
          <p:cNvPr id="5" name="Text 3"/>
          <p:cNvSpPr/>
          <p:nvPr/>
        </p:nvSpPr>
        <p:spPr bwMode="auto">
          <a:xfrm>
            <a:off x="1028224" y="2875836"/>
            <a:ext cx="3548658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  <a:defRPr/>
            </a:pPr>
            <a:r>
              <a:rPr lang="en-US" sz="2200" b="1">
                <a:solidFill>
                  <a:srgbClr val="333F70"/>
                </a:solidFill>
                <a:latin typeface="Unbounded Bold"/>
                <a:ea typeface="Unbounded Bold"/>
                <a:cs typeface="Unbounded Bold"/>
              </a:rPr>
              <a:t>Динамичное общество</a:t>
            </a:r>
            <a:endParaRPr lang="en-US" sz="2200"/>
          </a:p>
        </p:txBody>
      </p:sp>
      <p:sp>
        <p:nvSpPr>
          <p:cNvPr id="6" name="Text 4"/>
          <p:cNvSpPr/>
          <p:nvPr/>
        </p:nvSpPr>
        <p:spPr bwMode="auto">
          <a:xfrm flipH="0" flipV="0">
            <a:off x="1028223" y="3366253"/>
            <a:ext cx="3548657" cy="25317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  <a:defRPr/>
            </a:pPr>
            <a:r>
              <a:rPr lang="en-US" sz="2200">
                <a:solidFill>
                  <a:srgbClr val="333F70"/>
                </a:solidFill>
                <a:latin typeface="Open Sans"/>
                <a:ea typeface="Open Sans"/>
                <a:cs typeface="Open Sans"/>
              </a:rPr>
              <a:t>От свободных общинников до зависимых холопов, социальная структура постоянно менялась под влиянием феодальных отношений.</a:t>
            </a:r>
            <a:endParaRPr lang="en-US" sz="2200"/>
          </a:p>
        </p:txBody>
      </p:sp>
      <p:sp>
        <p:nvSpPr>
          <p:cNvPr id="7" name="Shape 5"/>
          <p:cNvSpPr/>
          <p:nvPr/>
        </p:nvSpPr>
        <p:spPr bwMode="auto">
          <a:xfrm flipH="0" flipV="0">
            <a:off x="5143856" y="2187772"/>
            <a:ext cx="4342566" cy="3937041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8" name="Shape 6"/>
          <p:cNvSpPr/>
          <p:nvPr/>
        </p:nvSpPr>
        <p:spPr bwMode="auto">
          <a:xfrm>
            <a:off x="5143857" y="2649022"/>
            <a:ext cx="30480" cy="3475792"/>
          </a:xfrm>
          <a:prstGeom prst="roundRect">
            <a:avLst>
              <a:gd name="adj" fmla="val 312558"/>
            </a:avLst>
          </a:prstGeom>
          <a:solidFill>
            <a:srgbClr val="BCDBD4"/>
          </a:solidFill>
          <a:ln/>
        </p:spPr>
      </p:sp>
      <p:sp>
        <p:nvSpPr>
          <p:cNvPr id="9" name="Text 7"/>
          <p:cNvSpPr/>
          <p:nvPr/>
        </p:nvSpPr>
        <p:spPr bwMode="auto">
          <a:xfrm>
            <a:off x="5710833" y="2875836"/>
            <a:ext cx="3208615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  <a:defRPr/>
            </a:pPr>
            <a:r>
              <a:rPr lang="en-US" sz="2200" b="1">
                <a:solidFill>
                  <a:srgbClr val="333F70"/>
                </a:solidFill>
                <a:latin typeface="Unbounded Bold"/>
                <a:ea typeface="Unbounded Bold"/>
                <a:cs typeface="Unbounded Bold"/>
              </a:rPr>
              <a:t>Экономический рост</a:t>
            </a:r>
            <a:endParaRPr lang="en-US" sz="2200"/>
          </a:p>
        </p:txBody>
      </p:sp>
      <p:sp>
        <p:nvSpPr>
          <p:cNvPr id="10" name="Text 8"/>
          <p:cNvSpPr/>
          <p:nvPr/>
        </p:nvSpPr>
        <p:spPr bwMode="auto">
          <a:xfrm flipH="0" flipV="0">
            <a:off x="5492029" y="3182470"/>
            <a:ext cx="3922058" cy="27678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  <a:defRPr/>
            </a:pPr>
            <a:r>
              <a:rPr lang="en-US" sz="2400">
                <a:solidFill>
                  <a:srgbClr val="333F70"/>
                </a:solidFill>
                <a:latin typeface="Open Sans"/>
                <a:ea typeface="Open Sans"/>
                <a:cs typeface="Open Sans"/>
              </a:rPr>
              <a:t>Переход от натурального хозяйства к развитому ремеслу и торговле, усиление роли городов как экономических центров.</a:t>
            </a:r>
            <a:endParaRPr lang="en-US" sz="2400"/>
          </a:p>
        </p:txBody>
      </p:sp>
      <p:sp>
        <p:nvSpPr>
          <p:cNvPr id="11" name="Shape 9"/>
          <p:cNvSpPr/>
          <p:nvPr/>
        </p:nvSpPr>
        <p:spPr bwMode="auto">
          <a:xfrm>
            <a:off x="4860369" y="4103370"/>
            <a:ext cx="566976" cy="566976"/>
          </a:xfrm>
          <a:prstGeom prst="roundRect">
            <a:avLst>
              <a:gd name="adj" fmla="val 16803"/>
            </a:avLst>
          </a:prstGeom>
          <a:solidFill>
            <a:srgbClr val="FFFFFF"/>
          </a:solidFill>
          <a:ln w="30480">
            <a:solidFill>
              <a:srgbClr val="BCDBD4"/>
            </a:solidFill>
            <a:prstDash val="solid"/>
          </a:ln>
        </p:spPr>
      </p:sp>
      <p:pic>
        <p:nvPicPr>
          <p:cNvPr id="12" name="Image 0" descr="preencoded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002054" y="4209693"/>
            <a:ext cx="283488" cy="354330"/>
          </a:xfrm>
          <a:prstGeom prst="rect">
            <a:avLst/>
          </a:prstGeom>
        </p:spPr>
      </p:pic>
      <p:sp>
        <p:nvSpPr>
          <p:cNvPr id="13" name="Shape 10"/>
          <p:cNvSpPr/>
          <p:nvPr/>
        </p:nvSpPr>
        <p:spPr bwMode="auto">
          <a:xfrm flipH="0" flipV="0">
            <a:off x="9352239" y="2187772"/>
            <a:ext cx="4484370" cy="3937041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14" name="Shape 11"/>
          <p:cNvSpPr/>
          <p:nvPr/>
        </p:nvSpPr>
        <p:spPr bwMode="auto">
          <a:xfrm>
            <a:off x="9486424" y="2649022"/>
            <a:ext cx="30480" cy="3475792"/>
          </a:xfrm>
          <a:prstGeom prst="roundRect">
            <a:avLst>
              <a:gd name="adj" fmla="val 312558"/>
            </a:avLst>
          </a:prstGeom>
          <a:solidFill>
            <a:srgbClr val="BCDBD4"/>
          </a:solidFill>
          <a:ln/>
        </p:spPr>
      </p:sp>
      <p:sp>
        <p:nvSpPr>
          <p:cNvPr id="15" name="Text 12"/>
          <p:cNvSpPr/>
          <p:nvPr/>
        </p:nvSpPr>
        <p:spPr bwMode="auto">
          <a:xfrm>
            <a:off x="10053399" y="2875836"/>
            <a:ext cx="287655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  <a:defRPr/>
            </a:pPr>
            <a:r>
              <a:rPr lang="en-US" sz="2200" b="1">
                <a:solidFill>
                  <a:srgbClr val="333F70"/>
                </a:solidFill>
                <a:latin typeface="Unbounded Bold"/>
                <a:ea typeface="Unbounded Bold"/>
                <a:cs typeface="Unbounded Bold"/>
              </a:rPr>
              <a:t>Широкие связи</a:t>
            </a:r>
            <a:endParaRPr lang="en-US" sz="2200"/>
          </a:p>
        </p:txBody>
      </p:sp>
      <p:sp>
        <p:nvSpPr>
          <p:cNvPr id="16" name="Text 13"/>
          <p:cNvSpPr/>
          <p:nvPr/>
        </p:nvSpPr>
        <p:spPr bwMode="auto">
          <a:xfrm flipH="0" flipV="0">
            <a:off x="10053398" y="3366253"/>
            <a:ext cx="3548776" cy="27585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  <a:defRPr/>
            </a:pPr>
            <a:r>
              <a:rPr lang="en-US" sz="2600">
                <a:solidFill>
                  <a:srgbClr val="333F70"/>
                </a:solidFill>
                <a:latin typeface="Open Sans"/>
                <a:ea typeface="Open Sans"/>
                <a:cs typeface="Open Sans"/>
              </a:rPr>
              <a:t>Белорусские земли активно участвовали в международной торговле, обмениваясь товарами с Востоком и Западом.</a:t>
            </a:r>
            <a:endParaRPr lang="en-US" sz="2600"/>
          </a:p>
        </p:txBody>
      </p:sp>
      <p:sp>
        <p:nvSpPr>
          <p:cNvPr id="17" name="Shape 14"/>
          <p:cNvSpPr/>
          <p:nvPr/>
        </p:nvSpPr>
        <p:spPr bwMode="auto">
          <a:xfrm>
            <a:off x="9202936" y="4103370"/>
            <a:ext cx="566976" cy="566976"/>
          </a:xfrm>
          <a:prstGeom prst="roundRect">
            <a:avLst>
              <a:gd name="adj" fmla="val 16803"/>
            </a:avLst>
          </a:prstGeom>
          <a:solidFill>
            <a:srgbClr val="FFFFFF"/>
          </a:solidFill>
          <a:ln w="30480">
            <a:solidFill>
              <a:srgbClr val="BCDBD4"/>
            </a:solidFill>
            <a:prstDash val="solid"/>
          </a:ln>
        </p:spPr>
      </p:sp>
      <p:pic>
        <p:nvPicPr>
          <p:cNvPr id="18" name="Image 1" descr="preencoded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9344620" y="4209693"/>
            <a:ext cx="283488" cy="354330"/>
          </a:xfrm>
          <a:prstGeom prst="rect">
            <a:avLst/>
          </a:prstGeom>
        </p:spPr>
      </p:pic>
      <p:sp>
        <p:nvSpPr>
          <p:cNvPr id="19" name="Text 15"/>
          <p:cNvSpPr/>
          <p:nvPr/>
        </p:nvSpPr>
        <p:spPr bwMode="auto">
          <a:xfrm>
            <a:off x="7315164" y="6387583"/>
            <a:ext cx="108" cy="3629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  <a:defRPr/>
            </a:pPr>
            <a:endParaRPr lang="en-US" sz="175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67046000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889882" y="1781735"/>
            <a:ext cx="13280515" cy="6286500"/>
          </a:xfrm>
          <a:prstGeom prst="rect">
            <a:avLst/>
          </a:prstGeom>
        </p:spPr>
      </p:pic>
      <p:sp>
        <p:nvSpPr>
          <p:cNvPr id="188693370" name=""/>
          <p:cNvSpPr txBox="1"/>
          <p:nvPr/>
        </p:nvSpPr>
        <p:spPr bwMode="auto">
          <a:xfrm flipH="0" flipV="0">
            <a:off x="2309558" y="437029"/>
            <a:ext cx="9852958" cy="64011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lang="ru-RU" sz="3600" b="1"/>
              <a:t>СТРУКТУРА ОБЩЕСТВА И РОЛЬ ОБЩИНЫ</a:t>
            </a:r>
            <a:endParaRPr sz="3600" b="1"/>
          </a:p>
        </p:txBody>
      </p:sp>
      <p:sp>
        <p:nvSpPr>
          <p:cNvPr id="1347678917" name=""/>
          <p:cNvSpPr/>
          <p:nvPr/>
        </p:nvSpPr>
        <p:spPr bwMode="auto">
          <a:xfrm flipH="0" flipV="0">
            <a:off x="258882" y="1255058"/>
            <a:ext cx="5647764" cy="2465294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rgbClr val="73B09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71377685" name=""/>
          <p:cNvSpPr txBox="1"/>
          <p:nvPr/>
        </p:nvSpPr>
        <p:spPr bwMode="auto">
          <a:xfrm flipH="0" flipV="0">
            <a:off x="841588" y="1893794"/>
            <a:ext cx="4751366" cy="118875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ctr">
              <a:defRPr/>
            </a:pPr>
            <a:r>
              <a:rPr lang="ru-RU" sz="2400" b="1">
                <a:solidFill>
                  <a:schemeClr val="accent4">
                    <a:lumMod val="20000"/>
                    <a:lumOff val="80000"/>
                  </a:schemeClr>
                </a:solidFill>
              </a:rPr>
              <a:t>КТО ЯВЛЯЛСЯ НАИБОЛЕЕ УВАЖАЕМЫМИ КАТЕГОРИЯМИ? </a:t>
            </a:r>
            <a:endParaRPr lang="ru-RU" sz="2400" b="1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 algn="ctr">
              <a:defRPr/>
            </a:pPr>
            <a:r>
              <a:rPr lang="ru-RU" sz="2400" b="1">
                <a:solidFill>
                  <a:schemeClr val="accent4">
                    <a:lumMod val="20000"/>
                    <a:lumOff val="80000"/>
                  </a:schemeClr>
                </a:solidFill>
              </a:rPr>
              <a:t>КТО ИМЕЛ ДОСТАТОК?</a:t>
            </a:r>
            <a:endParaRPr sz="2400" b="1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Slide 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 bwMode="auto">
          <a:xfrm>
            <a:off x="6251971" y="1012745"/>
            <a:ext cx="108" cy="2657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defRPr/>
            </a:pPr>
            <a:endParaRPr/>
          </a:p>
        </p:txBody>
      </p:sp>
      <p:sp>
        <p:nvSpPr>
          <p:cNvPr id="3" name="Text 1"/>
          <p:cNvSpPr/>
          <p:nvPr/>
        </p:nvSpPr>
        <p:spPr bwMode="auto">
          <a:xfrm flipH="0" flipV="0">
            <a:off x="793789" y="605117"/>
            <a:ext cx="13042820" cy="23104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750"/>
              </a:lnSpc>
              <a:buNone/>
              <a:defRPr/>
            </a:pPr>
            <a:r>
              <a:rPr lang="en-US" sz="4600" b="1">
                <a:solidFill>
                  <a:srgbClr val="26A688"/>
                </a:solidFill>
                <a:latin typeface="Unbounded Bold"/>
                <a:ea typeface="Unbounded Bold"/>
                <a:cs typeface="Unbounded Bold"/>
              </a:rPr>
              <a:t>Социальная структура</a:t>
            </a:r>
            <a:r>
              <a:rPr lang="en-US" sz="4600" b="1">
                <a:solidFill>
                  <a:srgbClr val="333F70"/>
                </a:solidFill>
                <a:latin typeface="Unbounded Bold"/>
                <a:ea typeface="Unbounded Bold"/>
                <a:cs typeface="Unbounded Bold"/>
              </a:rPr>
              <a:t>: Кто населял белорусские земли?</a:t>
            </a:r>
            <a:endParaRPr lang="en-US" sz="4600"/>
          </a:p>
        </p:txBody>
      </p:sp>
      <p:sp>
        <p:nvSpPr>
          <p:cNvPr id="4" name="Shape 2"/>
          <p:cNvSpPr/>
          <p:nvPr/>
        </p:nvSpPr>
        <p:spPr bwMode="auto">
          <a:xfrm flipH="0" flipV="1">
            <a:off x="793789" y="3284601"/>
            <a:ext cx="13042820" cy="65956"/>
          </a:xfrm>
          <a:prstGeom prst="rect">
            <a:avLst/>
          </a:prstGeom>
          <a:solidFill>
            <a:srgbClr val="333F70">
              <a:alpha val="50000"/>
            </a:srgbClr>
          </a:solidFill>
          <a:ln/>
        </p:spPr>
      </p:sp>
      <p:sp>
        <p:nvSpPr>
          <p:cNvPr id="5" name="Shape 3"/>
          <p:cNvSpPr/>
          <p:nvPr/>
        </p:nvSpPr>
        <p:spPr bwMode="auto">
          <a:xfrm>
            <a:off x="793790" y="3731062"/>
            <a:ext cx="6436400" cy="1530310"/>
          </a:xfrm>
          <a:prstGeom prst="roundRect">
            <a:avLst>
              <a:gd name="adj" fmla="val 7170"/>
            </a:avLst>
          </a:prstGeom>
          <a:solidFill>
            <a:srgbClr val="FFFFFF"/>
          </a:solidFill>
          <a:ln/>
        </p:spPr>
      </p:sp>
      <p:sp>
        <p:nvSpPr>
          <p:cNvPr id="6" name="Shape 4"/>
          <p:cNvSpPr/>
          <p:nvPr/>
        </p:nvSpPr>
        <p:spPr bwMode="auto">
          <a:xfrm>
            <a:off x="793790" y="3708202"/>
            <a:ext cx="6436400" cy="91440"/>
          </a:xfrm>
          <a:prstGeom prst="roundRect">
            <a:avLst>
              <a:gd name="adj" fmla="val 78140"/>
            </a:avLst>
          </a:prstGeom>
          <a:solidFill>
            <a:srgbClr val="26A688"/>
          </a:solidFill>
          <a:ln/>
        </p:spPr>
      </p:sp>
      <p:sp>
        <p:nvSpPr>
          <p:cNvPr id="7" name="Shape 5"/>
          <p:cNvSpPr/>
          <p:nvPr/>
        </p:nvSpPr>
        <p:spPr bwMode="auto">
          <a:xfrm>
            <a:off x="3756779" y="3475911"/>
            <a:ext cx="510302" cy="510302"/>
          </a:xfrm>
          <a:prstGeom prst="roundRect">
            <a:avLst>
              <a:gd name="adj" fmla="val 179188"/>
            </a:avLst>
          </a:prstGeom>
          <a:solidFill>
            <a:srgbClr val="26A688"/>
          </a:solidFill>
          <a:ln/>
        </p:spPr>
      </p:sp>
      <p:sp>
        <p:nvSpPr>
          <p:cNvPr id="8" name="Text 6"/>
          <p:cNvSpPr/>
          <p:nvPr/>
        </p:nvSpPr>
        <p:spPr bwMode="auto">
          <a:xfrm>
            <a:off x="3909893" y="3603427"/>
            <a:ext cx="204073" cy="2551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  <a:defRPr/>
            </a:pPr>
            <a:r>
              <a:rPr lang="en-US" sz="1600" b="1">
                <a:solidFill>
                  <a:srgbClr val="FFFFFF"/>
                </a:solidFill>
                <a:latin typeface="Unbounded Bold"/>
                <a:ea typeface="Unbounded Bold"/>
                <a:cs typeface="Unbounded Bold"/>
              </a:rPr>
              <a:t>1</a:t>
            </a:r>
            <a:endParaRPr lang="en-US" sz="1600"/>
          </a:p>
        </p:txBody>
      </p:sp>
      <p:sp>
        <p:nvSpPr>
          <p:cNvPr id="9" name="Text 7"/>
          <p:cNvSpPr/>
          <p:nvPr/>
        </p:nvSpPr>
        <p:spPr bwMode="auto">
          <a:xfrm>
            <a:off x="1087523" y="4156353"/>
            <a:ext cx="1791140" cy="2662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  <a:defRPr/>
            </a:pPr>
            <a:r>
              <a:rPr lang="en-US" sz="3600" b="1">
                <a:solidFill>
                  <a:srgbClr val="333F70"/>
                </a:solidFill>
                <a:latin typeface="Unbounded Bold"/>
                <a:ea typeface="Unbounded Bold"/>
                <a:cs typeface="Unbounded Bold"/>
              </a:rPr>
              <a:t>«Люди</a:t>
            </a:r>
            <a:r>
              <a:rPr lang="en-US" sz="3600" b="1">
                <a:solidFill>
                  <a:srgbClr val="333F70"/>
                </a:solidFill>
                <a:latin typeface="Unbounded Bold"/>
                <a:ea typeface="Unbounded Bold"/>
                <a:cs typeface="Unbounded Bold"/>
              </a:rPr>
              <a:t>»</a:t>
            </a:r>
            <a:endParaRPr lang="en-US" sz="4800"/>
          </a:p>
        </p:txBody>
      </p:sp>
      <p:sp>
        <p:nvSpPr>
          <p:cNvPr id="10" name="Text 8"/>
          <p:cNvSpPr/>
          <p:nvPr/>
        </p:nvSpPr>
        <p:spPr bwMode="auto">
          <a:xfrm>
            <a:off x="986671" y="4524137"/>
            <a:ext cx="6050637" cy="5443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  <a:defRPr/>
            </a:pPr>
            <a:r>
              <a:rPr lang="en-US" sz="2000" b="1">
                <a:solidFill>
                  <a:srgbClr val="333F70"/>
                </a:solidFill>
                <a:latin typeface="Open Sans"/>
                <a:ea typeface="Open Sans"/>
                <a:cs typeface="Open Sans"/>
              </a:rPr>
              <a:t>Свободные общинники, составлявшие основу сельского населения, обладавшие полной личной свободой и владевшие землей.</a:t>
            </a:r>
            <a:endParaRPr sz="2000" b="1"/>
          </a:p>
        </p:txBody>
      </p:sp>
      <p:sp>
        <p:nvSpPr>
          <p:cNvPr id="11" name="Shape 9"/>
          <p:cNvSpPr/>
          <p:nvPr/>
        </p:nvSpPr>
        <p:spPr bwMode="auto">
          <a:xfrm>
            <a:off x="7400211" y="3731062"/>
            <a:ext cx="6436400" cy="1530310"/>
          </a:xfrm>
          <a:prstGeom prst="roundRect">
            <a:avLst>
              <a:gd name="adj" fmla="val 7170"/>
            </a:avLst>
          </a:prstGeom>
          <a:solidFill>
            <a:srgbClr val="FFFFFF"/>
          </a:solidFill>
          <a:ln/>
        </p:spPr>
      </p:sp>
      <p:sp>
        <p:nvSpPr>
          <p:cNvPr id="12" name="Shape 10"/>
          <p:cNvSpPr/>
          <p:nvPr/>
        </p:nvSpPr>
        <p:spPr bwMode="auto">
          <a:xfrm>
            <a:off x="7400211" y="3708202"/>
            <a:ext cx="6436400" cy="91440"/>
          </a:xfrm>
          <a:prstGeom prst="roundRect">
            <a:avLst>
              <a:gd name="adj" fmla="val 78140"/>
            </a:avLst>
          </a:prstGeom>
          <a:solidFill>
            <a:srgbClr val="26A688"/>
          </a:solidFill>
          <a:ln/>
        </p:spPr>
      </p:sp>
      <p:sp>
        <p:nvSpPr>
          <p:cNvPr id="13" name="Shape 11"/>
          <p:cNvSpPr/>
          <p:nvPr/>
        </p:nvSpPr>
        <p:spPr bwMode="auto">
          <a:xfrm>
            <a:off x="10363200" y="3475911"/>
            <a:ext cx="510302" cy="510302"/>
          </a:xfrm>
          <a:prstGeom prst="roundRect">
            <a:avLst>
              <a:gd name="adj" fmla="val 179188"/>
            </a:avLst>
          </a:prstGeom>
          <a:solidFill>
            <a:srgbClr val="26A688"/>
          </a:solidFill>
          <a:ln/>
        </p:spPr>
      </p:sp>
      <p:sp>
        <p:nvSpPr>
          <p:cNvPr id="14" name="Text 12"/>
          <p:cNvSpPr/>
          <p:nvPr/>
        </p:nvSpPr>
        <p:spPr bwMode="auto">
          <a:xfrm>
            <a:off x="10516314" y="3603427"/>
            <a:ext cx="204073" cy="2551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  <a:defRPr/>
            </a:pPr>
            <a:r>
              <a:rPr lang="en-US" sz="1600" b="1">
                <a:solidFill>
                  <a:srgbClr val="FFFFFF"/>
                </a:solidFill>
                <a:latin typeface="Unbounded Bold"/>
                <a:ea typeface="Unbounded Bold"/>
                <a:cs typeface="Unbounded Bold"/>
              </a:rPr>
              <a:t>2</a:t>
            </a:r>
            <a:endParaRPr lang="en-US" sz="1600"/>
          </a:p>
        </p:txBody>
      </p:sp>
      <p:sp>
        <p:nvSpPr>
          <p:cNvPr id="15" name="Text 13"/>
          <p:cNvSpPr/>
          <p:nvPr/>
        </p:nvSpPr>
        <p:spPr bwMode="auto">
          <a:xfrm>
            <a:off x="7660326" y="4023335"/>
            <a:ext cx="1882667" cy="266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  <a:defRPr/>
            </a:pPr>
            <a:r>
              <a:rPr lang="en-US" sz="3600" b="1">
                <a:solidFill>
                  <a:srgbClr val="333F70"/>
                </a:solidFill>
                <a:latin typeface="Unbounded Bold"/>
                <a:ea typeface="Unbounded Bold"/>
                <a:cs typeface="Unbounded Bold"/>
              </a:rPr>
              <a:t>Смерды</a:t>
            </a:r>
            <a:endParaRPr lang="en-US" sz="4800"/>
          </a:p>
        </p:txBody>
      </p:sp>
      <p:sp>
        <p:nvSpPr>
          <p:cNvPr id="16" name="Text 14"/>
          <p:cNvSpPr/>
          <p:nvPr/>
        </p:nvSpPr>
        <p:spPr bwMode="auto">
          <a:xfrm>
            <a:off x="7593092" y="4524137"/>
            <a:ext cx="6050637" cy="5443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  <a:defRPr/>
            </a:pPr>
            <a:r>
              <a:rPr lang="en-US" sz="2200" b="1">
                <a:solidFill>
                  <a:srgbClr val="333F70"/>
                </a:solidFill>
                <a:latin typeface="Open Sans"/>
                <a:ea typeface="Open Sans"/>
                <a:cs typeface="Open Sans"/>
              </a:rPr>
              <a:t>Частично свободные крестьяне, находившиеся в зависимости от князя или феодала, но сохранявшие личные права и хозяйство.</a:t>
            </a:r>
            <a:endParaRPr sz="2200" b="1"/>
          </a:p>
        </p:txBody>
      </p:sp>
      <p:sp>
        <p:nvSpPr>
          <p:cNvPr id="17" name="Shape 15"/>
          <p:cNvSpPr/>
          <p:nvPr/>
        </p:nvSpPr>
        <p:spPr bwMode="auto">
          <a:xfrm>
            <a:off x="793790" y="5686544"/>
            <a:ext cx="6436400" cy="1530310"/>
          </a:xfrm>
          <a:prstGeom prst="roundRect">
            <a:avLst>
              <a:gd name="adj" fmla="val 7170"/>
            </a:avLst>
          </a:prstGeom>
          <a:solidFill>
            <a:srgbClr val="FFFFFF"/>
          </a:solidFill>
          <a:ln/>
        </p:spPr>
      </p:sp>
      <p:sp>
        <p:nvSpPr>
          <p:cNvPr id="18" name="Shape 16"/>
          <p:cNvSpPr/>
          <p:nvPr/>
        </p:nvSpPr>
        <p:spPr bwMode="auto">
          <a:xfrm>
            <a:off x="793790" y="5663684"/>
            <a:ext cx="6436400" cy="91440"/>
          </a:xfrm>
          <a:prstGeom prst="roundRect">
            <a:avLst>
              <a:gd name="adj" fmla="val 78140"/>
            </a:avLst>
          </a:prstGeom>
          <a:solidFill>
            <a:srgbClr val="26A688"/>
          </a:solidFill>
          <a:ln/>
        </p:spPr>
      </p:sp>
      <p:sp>
        <p:nvSpPr>
          <p:cNvPr id="19" name="Shape 17"/>
          <p:cNvSpPr/>
          <p:nvPr/>
        </p:nvSpPr>
        <p:spPr bwMode="auto">
          <a:xfrm>
            <a:off x="3756779" y="5431393"/>
            <a:ext cx="510302" cy="510302"/>
          </a:xfrm>
          <a:prstGeom prst="roundRect">
            <a:avLst>
              <a:gd name="adj" fmla="val 179188"/>
            </a:avLst>
          </a:prstGeom>
          <a:solidFill>
            <a:srgbClr val="26A688"/>
          </a:solidFill>
          <a:ln/>
        </p:spPr>
      </p:sp>
      <p:sp>
        <p:nvSpPr>
          <p:cNvPr id="20" name="Text 18"/>
          <p:cNvSpPr/>
          <p:nvPr/>
        </p:nvSpPr>
        <p:spPr bwMode="auto">
          <a:xfrm>
            <a:off x="3909893" y="5558909"/>
            <a:ext cx="204073" cy="2551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  <a:defRPr/>
            </a:pPr>
            <a:r>
              <a:rPr lang="en-US" sz="1600" b="1">
                <a:solidFill>
                  <a:srgbClr val="FFFFFF"/>
                </a:solidFill>
                <a:latin typeface="Unbounded Bold"/>
                <a:ea typeface="Unbounded Bold"/>
                <a:cs typeface="Unbounded Bold"/>
              </a:rPr>
              <a:t>3</a:t>
            </a:r>
            <a:endParaRPr lang="en-US" sz="1600"/>
          </a:p>
        </p:txBody>
      </p:sp>
      <p:sp>
        <p:nvSpPr>
          <p:cNvPr id="21" name="Text 19"/>
          <p:cNvSpPr/>
          <p:nvPr/>
        </p:nvSpPr>
        <p:spPr bwMode="auto">
          <a:xfrm>
            <a:off x="986670" y="6111834"/>
            <a:ext cx="1690454" cy="2659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  <a:defRPr/>
            </a:pPr>
            <a:r>
              <a:rPr lang="en-US" sz="3600" b="1">
                <a:solidFill>
                  <a:srgbClr val="333F70"/>
                </a:solidFill>
                <a:latin typeface="Unbounded Bold"/>
                <a:ea typeface="Unbounded Bold"/>
                <a:cs typeface="Unbounded Bold"/>
              </a:rPr>
              <a:t>Закупы</a:t>
            </a:r>
            <a:endParaRPr lang="en-US" sz="3600"/>
          </a:p>
        </p:txBody>
      </p:sp>
      <p:sp>
        <p:nvSpPr>
          <p:cNvPr id="22" name="Text 20"/>
          <p:cNvSpPr/>
          <p:nvPr/>
        </p:nvSpPr>
        <p:spPr bwMode="auto">
          <a:xfrm>
            <a:off x="986671" y="6479619"/>
            <a:ext cx="6050637" cy="5443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  <a:defRPr/>
            </a:pPr>
            <a:r>
              <a:rPr lang="en-US" sz="2200" b="1">
                <a:solidFill>
                  <a:srgbClr val="333F70"/>
                </a:solidFill>
                <a:latin typeface="Open Sans"/>
                <a:ea typeface="Open Sans"/>
                <a:cs typeface="Open Sans"/>
              </a:rPr>
              <a:t>Временно зависимые люди, отрабатывавшие полученную ссуду («купу»), которые после ее погашения могли восстановить свободу.</a:t>
            </a:r>
            <a:endParaRPr sz="2200" b="1"/>
          </a:p>
        </p:txBody>
      </p:sp>
      <p:sp>
        <p:nvSpPr>
          <p:cNvPr id="23" name="Shape 21"/>
          <p:cNvSpPr/>
          <p:nvPr/>
        </p:nvSpPr>
        <p:spPr bwMode="auto">
          <a:xfrm>
            <a:off x="7400211" y="5686544"/>
            <a:ext cx="6436400" cy="1530310"/>
          </a:xfrm>
          <a:prstGeom prst="roundRect">
            <a:avLst>
              <a:gd name="adj" fmla="val 7170"/>
            </a:avLst>
          </a:prstGeom>
          <a:solidFill>
            <a:srgbClr val="FFFFFF"/>
          </a:solidFill>
          <a:ln/>
        </p:spPr>
      </p:sp>
      <p:sp>
        <p:nvSpPr>
          <p:cNvPr id="24" name="Shape 22"/>
          <p:cNvSpPr/>
          <p:nvPr/>
        </p:nvSpPr>
        <p:spPr bwMode="auto">
          <a:xfrm>
            <a:off x="7400211" y="5663684"/>
            <a:ext cx="6436400" cy="91440"/>
          </a:xfrm>
          <a:prstGeom prst="roundRect">
            <a:avLst>
              <a:gd name="adj" fmla="val 78140"/>
            </a:avLst>
          </a:prstGeom>
          <a:solidFill>
            <a:srgbClr val="26A688"/>
          </a:solidFill>
          <a:ln/>
        </p:spPr>
      </p:sp>
      <p:sp>
        <p:nvSpPr>
          <p:cNvPr id="25" name="Shape 23"/>
          <p:cNvSpPr/>
          <p:nvPr/>
        </p:nvSpPr>
        <p:spPr bwMode="auto">
          <a:xfrm>
            <a:off x="10363200" y="5431393"/>
            <a:ext cx="510302" cy="510302"/>
          </a:xfrm>
          <a:prstGeom prst="roundRect">
            <a:avLst>
              <a:gd name="adj" fmla="val 179188"/>
            </a:avLst>
          </a:prstGeom>
          <a:solidFill>
            <a:srgbClr val="26A688"/>
          </a:solidFill>
          <a:ln/>
        </p:spPr>
      </p:sp>
      <p:sp>
        <p:nvSpPr>
          <p:cNvPr id="26" name="Text 24"/>
          <p:cNvSpPr/>
          <p:nvPr/>
        </p:nvSpPr>
        <p:spPr bwMode="auto">
          <a:xfrm>
            <a:off x="10516314" y="5558909"/>
            <a:ext cx="204073" cy="2551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  <a:defRPr/>
            </a:pPr>
            <a:r>
              <a:rPr lang="en-US" sz="1600" b="1">
                <a:solidFill>
                  <a:srgbClr val="FFFFFF"/>
                </a:solidFill>
                <a:latin typeface="Unbounded Bold"/>
                <a:ea typeface="Unbounded Bold"/>
                <a:cs typeface="Unbounded Bold"/>
              </a:rPr>
              <a:t>4</a:t>
            </a:r>
            <a:endParaRPr lang="en-US" sz="1600"/>
          </a:p>
        </p:txBody>
      </p:sp>
      <p:sp>
        <p:nvSpPr>
          <p:cNvPr id="27" name="Text 25"/>
          <p:cNvSpPr/>
          <p:nvPr/>
        </p:nvSpPr>
        <p:spPr bwMode="auto">
          <a:xfrm>
            <a:off x="7593091" y="6111834"/>
            <a:ext cx="3033590" cy="2659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  <a:defRPr/>
            </a:pPr>
            <a:r>
              <a:rPr lang="en-US" sz="2800" b="1">
                <a:solidFill>
                  <a:srgbClr val="333F70"/>
                </a:solidFill>
                <a:latin typeface="Unbounded Bold"/>
                <a:ea typeface="Unbounded Bold"/>
                <a:cs typeface="Unbounded Bold"/>
              </a:rPr>
              <a:t>Холопы (челядь)</a:t>
            </a:r>
            <a:endParaRPr lang="en-US" sz="2800"/>
          </a:p>
        </p:txBody>
      </p:sp>
      <p:sp>
        <p:nvSpPr>
          <p:cNvPr id="28" name="Text 26"/>
          <p:cNvSpPr/>
          <p:nvPr/>
        </p:nvSpPr>
        <p:spPr bwMode="auto">
          <a:xfrm>
            <a:off x="7593091" y="6479618"/>
            <a:ext cx="5948058" cy="2724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  <a:defRPr/>
            </a:pPr>
            <a:r>
              <a:rPr lang="en-US" sz="2200" b="1">
                <a:solidFill>
                  <a:srgbClr val="333F70"/>
                </a:solidFill>
                <a:latin typeface="Open Sans"/>
                <a:ea typeface="Open Sans"/>
                <a:cs typeface="Open Sans"/>
              </a:rPr>
              <a:t>Полностью зависимые люди, </a:t>
            </a:r>
            <a:endParaRPr sz="2200" b="1">
              <a:solidFill>
                <a:srgbClr val="333F70"/>
              </a:solidFill>
              <a:latin typeface="Open Sans"/>
              <a:ea typeface="Open Sans"/>
              <a:cs typeface="Open Sans"/>
            </a:endParaRPr>
          </a:p>
          <a:p>
            <a:pPr marL="0" indent="0" algn="l">
              <a:lnSpc>
                <a:spcPts val="2099"/>
              </a:lnSpc>
              <a:buNone/>
              <a:defRPr/>
            </a:pPr>
            <a:r>
              <a:rPr lang="en-US" sz="2200" b="1">
                <a:solidFill>
                  <a:srgbClr val="333F70"/>
                </a:solidFill>
                <a:latin typeface="Open Sans"/>
                <a:ea typeface="Open Sans"/>
                <a:cs typeface="Open Sans"/>
              </a:rPr>
              <a:t>по своему положению близкие к рабам.</a:t>
            </a:r>
            <a:endParaRPr sz="2200"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Slide 3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 bwMode="auto">
          <a:xfrm>
            <a:off x="721638" y="566976"/>
            <a:ext cx="10843974" cy="6443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050"/>
              </a:lnSpc>
              <a:buNone/>
              <a:defRPr/>
            </a:pPr>
            <a:r>
              <a:rPr lang="en-US" sz="4050" b="1">
                <a:solidFill>
                  <a:srgbClr val="333F70"/>
                </a:solidFill>
                <a:latin typeface="Unbounded Bold"/>
                <a:ea typeface="Unbounded Bold"/>
                <a:cs typeface="Unbounded Bold"/>
              </a:rPr>
              <a:t>Вервь: Основа общинной жизни</a:t>
            </a:r>
            <a:endParaRPr lang="en-US" sz="4050"/>
          </a:p>
        </p:txBody>
      </p:sp>
      <p:sp>
        <p:nvSpPr>
          <p:cNvPr id="3" name="Text 1"/>
          <p:cNvSpPr/>
          <p:nvPr/>
        </p:nvSpPr>
        <p:spPr bwMode="auto">
          <a:xfrm flipH="0" flipV="0">
            <a:off x="721638" y="1706046"/>
            <a:ext cx="6342102" cy="240651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4999"/>
              </a:lnSpc>
              <a:buNone/>
              <a:defRPr/>
            </a:pPr>
            <a:r>
              <a:rPr lang="en-US" sz="2400">
                <a:solidFill>
                  <a:srgbClr val="333F70"/>
                </a:solidFill>
                <a:latin typeface="Open Sans"/>
                <a:ea typeface="Open Sans"/>
                <a:cs typeface="Open Sans"/>
              </a:rPr>
              <a:t>Особую роль у восточных славян, включая население белорусских земель, играла соседская община — </a:t>
            </a:r>
            <a:r>
              <a:rPr lang="en-US" sz="2400" b="1">
                <a:solidFill>
                  <a:srgbClr val="333F70"/>
                </a:solidFill>
                <a:latin typeface="Open Sans"/>
                <a:ea typeface="Open Sans"/>
                <a:cs typeface="Open Sans"/>
              </a:rPr>
              <a:t>вервь</a:t>
            </a:r>
            <a:r>
              <a:rPr lang="en-US" sz="2400">
                <a:solidFill>
                  <a:srgbClr val="333F70"/>
                </a:solidFill>
                <a:latin typeface="Open Sans"/>
                <a:ea typeface="Open Sans"/>
                <a:cs typeface="Open Sans"/>
              </a:rPr>
              <a:t>. На белорусских землях в эпоху Средневековья она являлась низшим звеном социальной организации.</a:t>
            </a:r>
            <a:endParaRPr lang="en-US" sz="2400"/>
          </a:p>
        </p:txBody>
      </p:sp>
      <p:sp>
        <p:nvSpPr>
          <p:cNvPr id="4" name="Text 2"/>
          <p:cNvSpPr/>
          <p:nvPr/>
        </p:nvSpPr>
        <p:spPr bwMode="auto">
          <a:xfrm flipH="0" flipV="0">
            <a:off x="721638" y="3778269"/>
            <a:ext cx="6342102" cy="164091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2550"/>
              </a:lnSpc>
              <a:defRPr/>
            </a:pPr>
            <a:endParaRPr lang="en-US" sz="1600"/>
          </a:p>
        </p:txBody>
      </p:sp>
      <p:sp>
        <p:nvSpPr>
          <p:cNvPr id="5" name="Text 3"/>
          <p:cNvSpPr/>
          <p:nvPr/>
        </p:nvSpPr>
        <p:spPr bwMode="auto">
          <a:xfrm flipH="0" flipV="0">
            <a:off x="721638" y="3613308"/>
            <a:ext cx="2983052" cy="15189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defRPr/>
            </a:pPr>
            <a:endParaRPr/>
          </a:p>
        </p:txBody>
      </p:sp>
      <p:sp>
        <p:nvSpPr>
          <p:cNvPr id="6" name="Text 4"/>
          <p:cNvSpPr/>
          <p:nvPr/>
        </p:nvSpPr>
        <p:spPr bwMode="auto">
          <a:xfrm flipH="0" flipV="0">
            <a:off x="822490" y="3613308"/>
            <a:ext cx="6342102" cy="182288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50"/>
              </a:lnSpc>
              <a:buSzPct val="100000"/>
              <a:buChar char="•"/>
              <a:defRPr/>
            </a:pPr>
            <a:endParaRPr lang="en-US" sz="1800"/>
          </a:p>
        </p:txBody>
      </p:sp>
      <p:sp>
        <p:nvSpPr>
          <p:cNvPr id="7" name="Text 5"/>
          <p:cNvSpPr/>
          <p:nvPr/>
        </p:nvSpPr>
        <p:spPr bwMode="auto">
          <a:xfrm flipH="0" flipV="0">
            <a:off x="721638" y="4672852"/>
            <a:ext cx="6342102" cy="294714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4999"/>
              </a:lnSpc>
              <a:buNone/>
              <a:defRPr/>
            </a:pPr>
            <a:r>
              <a:rPr lang="en-US" sz="2600">
                <a:solidFill>
                  <a:srgbClr val="333F70"/>
                </a:solidFill>
                <a:latin typeface="Open Sans"/>
                <a:ea typeface="Open Sans"/>
                <a:cs typeface="Open Sans"/>
              </a:rPr>
              <a:t>Вервь была не только экономической, но и социальной единицей, обеспечивающей взаимопомощь и регулирующей внутренние конфликты.</a:t>
            </a:r>
            <a:r>
              <a:rPr lang="ru-RU" sz="2600">
                <a:solidFill>
                  <a:srgbClr val="333F70"/>
                </a:solidFill>
                <a:latin typeface="Open Sans"/>
                <a:ea typeface="Open Sans"/>
                <a:cs typeface="Open Sans"/>
              </a:rPr>
              <a:t> Она защищала от произвола власти!</a:t>
            </a:r>
            <a:endParaRPr lang="en-US" sz="2600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7574280" y="1752481"/>
            <a:ext cx="6342102" cy="6342102"/>
          </a:xfrm>
          <a:prstGeom prst="rect">
            <a:avLst/>
          </a:prstGeom>
        </p:spPr>
      </p:pic>
      <p:sp>
        <p:nvSpPr>
          <p:cNvPr id="885572458" name=""/>
          <p:cNvSpPr/>
          <p:nvPr/>
        </p:nvSpPr>
        <p:spPr bwMode="auto">
          <a:xfrm flipH="0" flipV="0">
            <a:off x="9145146" y="1322294"/>
            <a:ext cx="5098676" cy="2095499"/>
          </a:xfrm>
          <a:prstGeom prst="homePlate">
            <a:avLst>
              <a:gd name="adj" fmla="val 50000"/>
            </a:avLst>
          </a:prstGeom>
          <a:solidFill>
            <a:srgbClr val="73B09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63364154" name=""/>
          <p:cNvSpPr txBox="1"/>
          <p:nvPr/>
        </p:nvSpPr>
        <p:spPr bwMode="auto">
          <a:xfrm flipH="0" flipV="0">
            <a:off x="9279617" y="1568823"/>
            <a:ext cx="4518778" cy="179835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lang="ru-RU" sz="2800" b="1">
                <a:solidFill>
                  <a:schemeClr val="accent4">
                    <a:lumMod val="20000"/>
                    <a:lumOff val="80000"/>
                  </a:schemeClr>
                </a:solidFill>
              </a:rPr>
              <a:t>-общая территория</a:t>
            </a:r>
            <a:endParaRPr sz="2800" b="1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>
              <a:defRPr/>
            </a:pPr>
            <a:r>
              <a:rPr lang="ru-RU" sz="2800" b="1">
                <a:solidFill>
                  <a:schemeClr val="accent4">
                    <a:lumMod val="20000"/>
                    <a:lumOff val="80000"/>
                  </a:schemeClr>
                </a:solidFill>
              </a:rPr>
              <a:t>-общее землепользование</a:t>
            </a:r>
            <a:endParaRPr sz="2800" b="1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>
              <a:defRPr/>
            </a:pPr>
            <a:r>
              <a:rPr lang="ru-RU" sz="2800" b="1">
                <a:solidFill>
                  <a:schemeClr val="accent4">
                    <a:lumMod val="20000"/>
                    <a:lumOff val="80000"/>
                  </a:schemeClr>
                </a:solidFill>
              </a:rPr>
              <a:t>-общинные органы управления</a:t>
            </a:r>
            <a:endParaRPr sz="2800" b="1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Slide 4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 bwMode="auto">
          <a:xfrm>
            <a:off x="2432571" y="758189"/>
            <a:ext cx="9767669" cy="32328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  <a:defRPr/>
            </a:pPr>
            <a:r>
              <a:rPr lang="ru-RU" sz="2600" b="1">
                <a:solidFill>
                  <a:srgbClr val="333F70"/>
                </a:solidFill>
                <a:latin typeface="Unbounded Bold"/>
                <a:ea typeface="Unbounded Bold"/>
                <a:cs typeface="Unbounded Bold"/>
              </a:rPr>
              <a:t>Выделим особенности развития хозяйства. Пособие с. 178</a:t>
            </a:r>
            <a:endParaRPr lang="en-US" sz="2000"/>
          </a:p>
        </p:txBody>
      </p:sp>
      <p:sp>
        <p:nvSpPr>
          <p:cNvPr id="3" name="Text 1"/>
          <p:cNvSpPr/>
          <p:nvPr/>
        </p:nvSpPr>
        <p:spPr bwMode="auto">
          <a:xfrm>
            <a:off x="756642" y="1284446"/>
            <a:ext cx="13117116" cy="17716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6950"/>
              </a:lnSpc>
              <a:buNone/>
              <a:defRPr/>
            </a:pPr>
            <a:r>
              <a:rPr lang="en-US" sz="5550" b="1">
                <a:solidFill>
                  <a:srgbClr val="26A688"/>
                </a:solidFill>
                <a:latin typeface="Unbounded Bold"/>
                <a:ea typeface="Unbounded Bold"/>
                <a:cs typeface="Unbounded Bold"/>
              </a:rPr>
              <a:t>Экономические основы</a:t>
            </a:r>
            <a:r>
              <a:rPr lang="en-US" sz="5550" b="1">
                <a:solidFill>
                  <a:srgbClr val="333F70"/>
                </a:solidFill>
                <a:latin typeface="Unbounded Bold"/>
                <a:ea typeface="Unbounded Bold"/>
                <a:cs typeface="Unbounded Bold"/>
              </a:rPr>
              <a:t>: Переход к феодализму</a:t>
            </a:r>
            <a:endParaRPr lang="en-US" sz="5550"/>
          </a:p>
        </p:txBody>
      </p:sp>
      <p:sp>
        <p:nvSpPr>
          <p:cNvPr id="4" name="Shape 2"/>
          <p:cNvSpPr/>
          <p:nvPr/>
        </p:nvSpPr>
        <p:spPr bwMode="auto">
          <a:xfrm>
            <a:off x="756642" y="3466778"/>
            <a:ext cx="13117116" cy="33218"/>
          </a:xfrm>
          <a:prstGeom prst="rect">
            <a:avLst/>
          </a:prstGeom>
          <a:solidFill>
            <a:srgbClr val="333F70">
              <a:alpha val="50000"/>
            </a:srgbClr>
          </a:solidFill>
          <a:ln/>
        </p:spPr>
      </p:sp>
      <p:sp>
        <p:nvSpPr>
          <p:cNvPr id="5" name="Shape 3"/>
          <p:cNvSpPr/>
          <p:nvPr/>
        </p:nvSpPr>
        <p:spPr bwMode="auto">
          <a:xfrm>
            <a:off x="756642" y="3730942"/>
            <a:ext cx="462082" cy="462082"/>
          </a:xfrm>
          <a:prstGeom prst="roundRect">
            <a:avLst>
              <a:gd name="adj" fmla="val 18670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6" name="Text 4"/>
          <p:cNvSpPr/>
          <p:nvPr/>
        </p:nvSpPr>
        <p:spPr bwMode="auto">
          <a:xfrm>
            <a:off x="833616" y="3769399"/>
            <a:ext cx="308015" cy="3850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  <a:defRPr/>
            </a:pPr>
            <a:r>
              <a:rPr lang="en-US" sz="2400" b="1">
                <a:solidFill>
                  <a:srgbClr val="333F70"/>
                </a:solidFill>
                <a:latin typeface="Unbounded Bold"/>
                <a:ea typeface="Unbounded Bold"/>
                <a:cs typeface="Unbounded Bold"/>
              </a:rPr>
              <a:t>1</a:t>
            </a:r>
            <a:endParaRPr lang="en-US" sz="2400"/>
          </a:p>
        </p:txBody>
      </p:sp>
      <p:sp>
        <p:nvSpPr>
          <p:cNvPr id="7" name="Text 5"/>
          <p:cNvSpPr/>
          <p:nvPr/>
        </p:nvSpPr>
        <p:spPr bwMode="auto">
          <a:xfrm>
            <a:off x="1424107" y="3801547"/>
            <a:ext cx="4128016" cy="3208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  <a:defRPr/>
            </a:pPr>
            <a:r>
              <a:rPr lang="en-US" sz="2000" b="1">
                <a:solidFill>
                  <a:srgbClr val="333F70"/>
                </a:solidFill>
                <a:latin typeface="Unbounded Bold"/>
                <a:ea typeface="Unbounded Bold"/>
                <a:cs typeface="Unbounded Bold"/>
              </a:rPr>
              <a:t>Феодальные отношения</a:t>
            </a:r>
            <a:endParaRPr lang="en-US" sz="2000"/>
          </a:p>
        </p:txBody>
      </p:sp>
      <p:sp>
        <p:nvSpPr>
          <p:cNvPr id="8" name="Text 6"/>
          <p:cNvSpPr/>
          <p:nvPr/>
        </p:nvSpPr>
        <p:spPr bwMode="auto">
          <a:xfrm flipH="0" flipV="0">
            <a:off x="1424106" y="4245649"/>
            <a:ext cx="5547098" cy="146720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  <a:defRPr/>
            </a:pPr>
            <a:r>
              <a:rPr lang="en-US" sz="200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К началу XIII в. на белорусских землях происходил постепенный переход от родоплеменных отношений к феодальным. Земля становилась главной ценностью.</a:t>
            </a:r>
            <a:endParaRPr sz="2000">
              <a:solidFill>
                <a:schemeClr val="tx1"/>
              </a:solidFill>
            </a:endParaRPr>
          </a:p>
        </p:txBody>
      </p:sp>
      <p:sp>
        <p:nvSpPr>
          <p:cNvPr id="9" name="Shape 7"/>
          <p:cNvSpPr/>
          <p:nvPr/>
        </p:nvSpPr>
        <p:spPr bwMode="auto">
          <a:xfrm>
            <a:off x="7443549" y="3730942"/>
            <a:ext cx="462082" cy="462082"/>
          </a:xfrm>
          <a:prstGeom prst="roundRect">
            <a:avLst>
              <a:gd name="adj" fmla="val 18670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10" name="Text 8"/>
          <p:cNvSpPr/>
          <p:nvPr/>
        </p:nvSpPr>
        <p:spPr bwMode="auto">
          <a:xfrm>
            <a:off x="7520523" y="3769399"/>
            <a:ext cx="308015" cy="3850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  <a:defRPr/>
            </a:pPr>
            <a:r>
              <a:rPr lang="en-US" sz="2400" b="1">
                <a:solidFill>
                  <a:srgbClr val="333F70"/>
                </a:solidFill>
                <a:latin typeface="Unbounded Bold"/>
                <a:ea typeface="Unbounded Bold"/>
                <a:cs typeface="Unbounded Bold"/>
              </a:rPr>
              <a:t>2</a:t>
            </a:r>
            <a:endParaRPr lang="en-US" sz="2400"/>
          </a:p>
        </p:txBody>
      </p:sp>
      <p:sp>
        <p:nvSpPr>
          <p:cNvPr id="11" name="Text 9"/>
          <p:cNvSpPr/>
          <p:nvPr/>
        </p:nvSpPr>
        <p:spPr bwMode="auto">
          <a:xfrm>
            <a:off x="8111014" y="3801547"/>
            <a:ext cx="3098363" cy="3208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  <a:defRPr/>
            </a:pPr>
            <a:r>
              <a:rPr lang="en-US" sz="2000" b="1">
                <a:solidFill>
                  <a:srgbClr val="333F70"/>
                </a:solidFill>
                <a:latin typeface="Unbounded Bold"/>
                <a:ea typeface="Unbounded Bold"/>
                <a:cs typeface="Unbounded Bold"/>
              </a:rPr>
              <a:t>Княжеская власть</a:t>
            </a:r>
            <a:endParaRPr lang="en-US" sz="2000"/>
          </a:p>
        </p:txBody>
      </p:sp>
      <p:sp>
        <p:nvSpPr>
          <p:cNvPr id="12" name="Text 10"/>
          <p:cNvSpPr/>
          <p:nvPr/>
        </p:nvSpPr>
        <p:spPr bwMode="auto">
          <a:xfrm flipH="0" flipV="0">
            <a:off x="8111013" y="4245649"/>
            <a:ext cx="5875073" cy="143505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  <a:defRPr/>
            </a:pPr>
            <a:r>
              <a:rPr lang="en-US" sz="2200">
                <a:solidFill>
                  <a:srgbClr val="333F70"/>
                </a:solidFill>
                <a:latin typeface="Open Sans"/>
                <a:ea typeface="Open Sans"/>
                <a:cs typeface="Open Sans"/>
              </a:rPr>
              <a:t>Верховным собственником земли </a:t>
            </a:r>
            <a:r>
              <a:rPr lang="ru-RU" sz="2200">
                <a:solidFill>
                  <a:srgbClr val="333F70"/>
                </a:solidFill>
                <a:latin typeface="Open Sans"/>
                <a:ea typeface="Open Sans"/>
                <a:cs typeface="Open Sans"/>
              </a:rPr>
              <a:t>был</a:t>
            </a:r>
            <a:r>
              <a:rPr lang="en-US" sz="2200">
                <a:solidFill>
                  <a:srgbClr val="333F70"/>
                </a:solidFill>
                <a:latin typeface="Open Sans"/>
                <a:ea typeface="Open Sans"/>
                <a:cs typeface="Open Sans"/>
              </a:rPr>
              <a:t> князь, который удовлетворял свои потребности за счет дани, собираемой с подвластного населения.</a:t>
            </a:r>
            <a:endParaRPr lang="en-US" sz="2200"/>
          </a:p>
        </p:txBody>
      </p:sp>
      <p:sp>
        <p:nvSpPr>
          <p:cNvPr id="13" name="Shape 11"/>
          <p:cNvSpPr/>
          <p:nvPr/>
        </p:nvSpPr>
        <p:spPr bwMode="auto">
          <a:xfrm>
            <a:off x="756642" y="5642253"/>
            <a:ext cx="462082" cy="462082"/>
          </a:xfrm>
          <a:prstGeom prst="roundRect">
            <a:avLst>
              <a:gd name="adj" fmla="val 18670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14" name="Text 12"/>
          <p:cNvSpPr/>
          <p:nvPr/>
        </p:nvSpPr>
        <p:spPr bwMode="auto">
          <a:xfrm>
            <a:off x="833616" y="5680710"/>
            <a:ext cx="308015" cy="3850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  <a:defRPr/>
            </a:pPr>
            <a:r>
              <a:rPr lang="en-US" sz="2400" b="1">
                <a:solidFill>
                  <a:srgbClr val="333F70"/>
                </a:solidFill>
                <a:latin typeface="Unbounded Bold"/>
                <a:ea typeface="Unbounded Bold"/>
                <a:cs typeface="Unbounded Bold"/>
              </a:rPr>
              <a:t>3</a:t>
            </a:r>
            <a:endParaRPr lang="en-US" sz="2400"/>
          </a:p>
        </p:txBody>
      </p:sp>
      <p:sp>
        <p:nvSpPr>
          <p:cNvPr id="15" name="Text 13"/>
          <p:cNvSpPr/>
          <p:nvPr/>
        </p:nvSpPr>
        <p:spPr bwMode="auto">
          <a:xfrm>
            <a:off x="1424107" y="5712857"/>
            <a:ext cx="4012049" cy="3208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  <a:defRPr/>
            </a:pPr>
            <a:r>
              <a:rPr lang="en-US" sz="2000" b="1">
                <a:solidFill>
                  <a:srgbClr val="333F70"/>
                </a:solidFill>
                <a:latin typeface="Unbounded Bold"/>
                <a:ea typeface="Unbounded Bold"/>
                <a:cs typeface="Unbounded Bold"/>
              </a:rPr>
              <a:t>Натуральное хозяйство</a:t>
            </a:r>
            <a:endParaRPr lang="en-US" sz="2000"/>
          </a:p>
        </p:txBody>
      </p:sp>
      <p:sp>
        <p:nvSpPr>
          <p:cNvPr id="16" name="Text 14"/>
          <p:cNvSpPr/>
          <p:nvPr/>
        </p:nvSpPr>
        <p:spPr bwMode="auto">
          <a:xfrm flipH="0" flipV="0">
            <a:off x="1424106" y="6156959"/>
            <a:ext cx="5412628" cy="163112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  <a:defRPr/>
            </a:pPr>
            <a:r>
              <a:rPr lang="en-US" sz="2200">
                <a:solidFill>
                  <a:srgbClr val="333F70"/>
                </a:solidFill>
                <a:latin typeface="Open Sans"/>
                <a:ea typeface="Open Sans"/>
                <a:cs typeface="Open Sans"/>
              </a:rPr>
              <a:t>Основой экономики было натуральное хозяйство, где почти все необходимое производилось на месте.</a:t>
            </a:r>
            <a:endParaRPr lang="en-US" sz="2200"/>
          </a:p>
        </p:txBody>
      </p:sp>
      <p:sp>
        <p:nvSpPr>
          <p:cNvPr id="17" name="Shape 15"/>
          <p:cNvSpPr/>
          <p:nvPr/>
        </p:nvSpPr>
        <p:spPr bwMode="auto">
          <a:xfrm>
            <a:off x="7443549" y="5642253"/>
            <a:ext cx="462082" cy="462082"/>
          </a:xfrm>
          <a:prstGeom prst="roundRect">
            <a:avLst>
              <a:gd name="adj" fmla="val 18670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18" name="Text 16"/>
          <p:cNvSpPr/>
          <p:nvPr/>
        </p:nvSpPr>
        <p:spPr bwMode="auto">
          <a:xfrm>
            <a:off x="7520523" y="5680710"/>
            <a:ext cx="308015" cy="3850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  <a:defRPr/>
            </a:pPr>
            <a:r>
              <a:rPr lang="en-US" sz="2400" b="1">
                <a:solidFill>
                  <a:srgbClr val="333F70"/>
                </a:solidFill>
                <a:latin typeface="Unbounded Bold"/>
                <a:ea typeface="Unbounded Bold"/>
                <a:cs typeface="Unbounded Bold"/>
              </a:rPr>
              <a:t>4</a:t>
            </a:r>
            <a:endParaRPr lang="en-US" sz="2400"/>
          </a:p>
        </p:txBody>
      </p:sp>
      <p:sp>
        <p:nvSpPr>
          <p:cNvPr id="19" name="Text 17"/>
          <p:cNvSpPr/>
          <p:nvPr/>
        </p:nvSpPr>
        <p:spPr bwMode="auto">
          <a:xfrm>
            <a:off x="8111014" y="5712857"/>
            <a:ext cx="2567464" cy="3208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  <a:defRPr/>
            </a:pPr>
            <a:r>
              <a:rPr lang="en-US" sz="2000" b="1">
                <a:solidFill>
                  <a:srgbClr val="333F70"/>
                </a:solidFill>
                <a:latin typeface="Unbounded Bold"/>
                <a:ea typeface="Unbounded Bold"/>
                <a:cs typeface="Unbounded Bold"/>
              </a:rPr>
              <a:t>Земледелие</a:t>
            </a:r>
            <a:endParaRPr lang="en-US" sz="2000"/>
          </a:p>
        </p:txBody>
      </p:sp>
      <p:sp>
        <p:nvSpPr>
          <p:cNvPr id="20" name="Text 18"/>
          <p:cNvSpPr/>
          <p:nvPr/>
        </p:nvSpPr>
        <p:spPr bwMode="auto">
          <a:xfrm flipH="0" flipV="0">
            <a:off x="8111013" y="6156959"/>
            <a:ext cx="6155220" cy="176559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  <a:defRPr/>
            </a:pPr>
            <a:r>
              <a:rPr lang="en-US" sz="2000">
                <a:solidFill>
                  <a:srgbClr val="333F70"/>
                </a:solidFill>
                <a:latin typeface="Open Sans"/>
                <a:ea typeface="Open Sans"/>
                <a:cs typeface="Open Sans"/>
              </a:rPr>
              <a:t>Земледелие </a:t>
            </a:r>
            <a:r>
              <a:rPr lang="ru-RU" sz="2000">
                <a:solidFill>
                  <a:srgbClr val="333F70"/>
                </a:solidFill>
                <a:latin typeface="Open Sans"/>
                <a:ea typeface="Open Sans"/>
                <a:cs typeface="Open Sans"/>
              </a:rPr>
              <a:t>- основа</a:t>
            </a:r>
            <a:r>
              <a:rPr lang="en-US" sz="2000">
                <a:solidFill>
                  <a:srgbClr val="333F70"/>
                </a:solidFill>
                <a:latin typeface="Open Sans"/>
                <a:ea typeface="Open Sans"/>
                <a:cs typeface="Open Sans"/>
              </a:rPr>
              <a:t>, подсечно-огневое земледелие постепенно вытеснялось пашенным, где основным орудием стало деревянное рало с железным наральником.</a:t>
            </a:r>
            <a:r>
              <a:rPr lang="ru-RU" sz="2000">
                <a:solidFill>
                  <a:srgbClr val="333F70"/>
                </a:solidFill>
                <a:latin typeface="Open Sans"/>
                <a:ea typeface="Open Sans"/>
                <a:cs typeface="Open Sans"/>
              </a:rPr>
              <a:t> Трехполье</a:t>
            </a:r>
            <a:endParaRPr lang="en-US" sz="16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963082501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728382" y="0"/>
            <a:ext cx="13134440" cy="82461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30342864" name=""/>
          <p:cNvSpPr txBox="1"/>
          <p:nvPr/>
        </p:nvSpPr>
        <p:spPr bwMode="auto">
          <a:xfrm flipH="0" flipV="0">
            <a:off x="1614794" y="627529"/>
            <a:ext cx="11545550" cy="1371636"/>
          </a:xfrm>
          <a:prstGeom prst="rect">
            <a:avLst/>
          </a:prstGeom>
          <a:solidFill>
            <a:srgbClr val="73B09E"/>
          </a:solidFill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ctr">
              <a:defRPr/>
            </a:pPr>
            <a:r>
              <a:rPr lang="ru-RU" sz="4200" b="1">
                <a:solidFill>
                  <a:schemeClr val="accent4">
                    <a:lumMod val="20000"/>
                    <a:lumOff val="80000"/>
                  </a:schemeClr>
                </a:solidFill>
              </a:rPr>
              <a:t>Для белорусских земель </a:t>
            </a:r>
            <a:r>
              <a:rPr lang="en-US" sz="4200" b="1">
                <a:solidFill>
                  <a:schemeClr val="accent4">
                    <a:lumMod val="20000"/>
                    <a:lumOff val="80000"/>
                  </a:schemeClr>
                </a:solidFill>
              </a:rPr>
              <a:t>IX-XI</a:t>
            </a:r>
            <a:r>
              <a:rPr lang="ru-RU" sz="4200" b="1">
                <a:solidFill>
                  <a:schemeClr val="accent4">
                    <a:lumMod val="20000"/>
                    <a:lumOff val="80000"/>
                  </a:schemeClr>
                </a:solidFill>
              </a:rPr>
              <a:t> века характерно сосуществование</a:t>
            </a:r>
            <a:endParaRPr sz="4200" b="1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609051667" name=""/>
          <p:cNvSpPr/>
          <p:nvPr/>
        </p:nvSpPr>
        <p:spPr bwMode="auto">
          <a:xfrm flipH="0" flipV="0">
            <a:off x="1302775" y="2218764"/>
            <a:ext cx="6084793" cy="254373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73B09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3800710" name=""/>
          <p:cNvSpPr/>
          <p:nvPr/>
        </p:nvSpPr>
        <p:spPr bwMode="auto">
          <a:xfrm flipH="0" flipV="0">
            <a:off x="7553910" y="3384176"/>
            <a:ext cx="6084793" cy="254373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73B09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6617261" name=""/>
          <p:cNvSpPr/>
          <p:nvPr/>
        </p:nvSpPr>
        <p:spPr bwMode="auto">
          <a:xfrm flipH="0" flipV="0">
            <a:off x="5133440" y="5490882"/>
            <a:ext cx="6084793" cy="254373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73B09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50939009" name=""/>
          <p:cNvSpPr txBox="1"/>
          <p:nvPr/>
        </p:nvSpPr>
        <p:spPr bwMode="auto">
          <a:xfrm flipH="0" flipV="0">
            <a:off x="1637205" y="3238499"/>
            <a:ext cx="5054824" cy="48771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lang="ru-RU" sz="2600" b="1">
                <a:solidFill>
                  <a:schemeClr val="accent4">
                    <a:lumMod val="20000"/>
                    <a:lumOff val="80000"/>
                  </a:schemeClr>
                </a:solidFill>
              </a:rPr>
              <a:t>РОДОПЛЕМЕННОГО УКЛАДА</a:t>
            </a:r>
            <a:endParaRPr sz="2600" b="1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052642344" name=""/>
          <p:cNvSpPr txBox="1"/>
          <p:nvPr/>
        </p:nvSpPr>
        <p:spPr bwMode="auto">
          <a:xfrm flipH="0" flipV="0">
            <a:off x="7867676" y="4123764"/>
            <a:ext cx="5559557" cy="88395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lang="ru-RU" sz="2600" b="1">
                <a:solidFill>
                  <a:schemeClr val="accent4">
                    <a:lumMod val="20000"/>
                    <a:lumOff val="80000"/>
                  </a:schemeClr>
                </a:solidFill>
              </a:rPr>
              <a:t>РАБОВЛАДЕЛЬЧЕСКОГО УКЛАДА (МАЛО)</a:t>
            </a:r>
            <a:endParaRPr sz="2600" b="1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503281614" name=""/>
          <p:cNvSpPr txBox="1"/>
          <p:nvPr/>
        </p:nvSpPr>
        <p:spPr bwMode="auto">
          <a:xfrm flipH="0" flipV="0">
            <a:off x="5436000" y="6533029"/>
            <a:ext cx="4729530" cy="51819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lang="ru-RU" sz="2800" b="1">
                <a:solidFill>
                  <a:schemeClr val="accent4">
                    <a:lumMod val="20000"/>
                    <a:lumOff val="80000"/>
                  </a:schemeClr>
                </a:solidFill>
              </a:rPr>
              <a:t>ФЕОДАЛЬНОГО</a:t>
            </a:r>
            <a:endParaRPr sz="2800" b="1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Slide 5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 bwMode="auto">
          <a:xfrm>
            <a:off x="793790" y="669608"/>
            <a:ext cx="12089725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  <a:defRPr/>
            </a:pPr>
            <a:r>
              <a:rPr lang="en-US" sz="3550" b="1">
                <a:solidFill>
                  <a:srgbClr val="333F70"/>
                </a:solidFill>
                <a:latin typeface="Unbounded Bold"/>
                <a:ea typeface="Unbounded Bold"/>
                <a:cs typeface="Unbounded Bold"/>
              </a:rPr>
              <a:t>Развитие ремесел: От быта к мастерству</a:t>
            </a:r>
            <a:endParaRPr lang="en-US" sz="3550"/>
          </a:p>
        </p:txBody>
      </p:sp>
      <p:sp>
        <p:nvSpPr>
          <p:cNvPr id="3" name="Text 1"/>
          <p:cNvSpPr/>
          <p:nvPr/>
        </p:nvSpPr>
        <p:spPr bwMode="auto">
          <a:xfrm flipH="0" flipV="0">
            <a:off x="793789" y="1288676"/>
            <a:ext cx="13042820" cy="8913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4999"/>
              </a:lnSpc>
              <a:buNone/>
              <a:defRPr/>
            </a:pPr>
            <a:r>
              <a:rPr lang="en-US" sz="2600">
                <a:solidFill>
                  <a:srgbClr val="333F70"/>
                </a:solidFill>
                <a:latin typeface="Open Sans"/>
                <a:ea typeface="Open Sans"/>
                <a:cs typeface="Open Sans"/>
              </a:rPr>
              <a:t>Первоначально большинство бытовых вещей изготавливались в крестьянских семьях. Однако с течением времени происходила специализация.</a:t>
            </a:r>
            <a:endParaRPr lang="en-US" sz="2600"/>
          </a:p>
        </p:txBody>
      </p:sp>
      <p:sp>
        <p:nvSpPr>
          <p:cNvPr id="4" name="Shape 2"/>
          <p:cNvSpPr/>
          <p:nvPr/>
        </p:nvSpPr>
        <p:spPr bwMode="auto">
          <a:xfrm>
            <a:off x="793790" y="2384108"/>
            <a:ext cx="408265" cy="408265"/>
          </a:xfrm>
          <a:prstGeom prst="roundRect">
            <a:avLst>
              <a:gd name="adj" fmla="val 18668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5" name="Text 3"/>
          <p:cNvSpPr/>
          <p:nvPr/>
        </p:nvSpPr>
        <p:spPr bwMode="auto">
          <a:xfrm>
            <a:off x="861774" y="2418100"/>
            <a:ext cx="272177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  <a:defRPr/>
            </a:pPr>
            <a:r>
              <a:rPr lang="en-US" sz="2100" b="1">
                <a:solidFill>
                  <a:srgbClr val="333F70"/>
                </a:solidFill>
                <a:latin typeface="Unbounded Bold"/>
                <a:ea typeface="Unbounded Bold"/>
                <a:cs typeface="Unbounded Bold"/>
              </a:rPr>
              <a:t>1</a:t>
            </a:r>
            <a:endParaRPr lang="en-US" sz="2100"/>
          </a:p>
        </p:txBody>
      </p:sp>
      <p:sp>
        <p:nvSpPr>
          <p:cNvPr id="6" name="Text 4"/>
          <p:cNvSpPr/>
          <p:nvPr/>
        </p:nvSpPr>
        <p:spPr bwMode="auto">
          <a:xfrm>
            <a:off x="1383505" y="2446376"/>
            <a:ext cx="3497050" cy="2835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  <a:defRPr/>
            </a:pPr>
            <a:r>
              <a:rPr lang="en-US" sz="2200" b="1">
                <a:solidFill>
                  <a:srgbClr val="333F70"/>
                </a:solidFill>
                <a:latin typeface="Unbounded Bold"/>
                <a:ea typeface="Unbounded Bold"/>
                <a:cs typeface="Unbounded Bold"/>
              </a:rPr>
              <a:t>Домашнее производство</a:t>
            </a:r>
            <a:endParaRPr lang="en-US" sz="2200"/>
          </a:p>
        </p:txBody>
      </p:sp>
      <p:sp>
        <p:nvSpPr>
          <p:cNvPr id="7" name="Text 5"/>
          <p:cNvSpPr/>
          <p:nvPr/>
        </p:nvSpPr>
        <p:spPr bwMode="auto">
          <a:xfrm>
            <a:off x="1383505" y="2838687"/>
            <a:ext cx="12999528" cy="2904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  <a:defRPr/>
            </a:pPr>
            <a:r>
              <a:rPr lang="en-US" sz="2400" i="1">
                <a:solidFill>
                  <a:srgbClr val="333F70"/>
                </a:solidFill>
                <a:latin typeface="Open Sans"/>
                <a:ea typeface="Open Sans"/>
                <a:cs typeface="Open Sans"/>
              </a:rPr>
              <a:t>Каждая семья создавала необходимые для себя предметы, от одежды до инструментов.</a:t>
            </a:r>
            <a:endParaRPr sz="2400" i="1"/>
          </a:p>
        </p:txBody>
      </p:sp>
      <p:sp>
        <p:nvSpPr>
          <p:cNvPr id="8" name="Shape 6"/>
          <p:cNvSpPr/>
          <p:nvPr/>
        </p:nvSpPr>
        <p:spPr bwMode="auto">
          <a:xfrm>
            <a:off x="793790" y="3491865"/>
            <a:ext cx="408265" cy="408265"/>
          </a:xfrm>
          <a:prstGeom prst="roundRect">
            <a:avLst>
              <a:gd name="adj" fmla="val 18668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9" name="Text 7"/>
          <p:cNvSpPr/>
          <p:nvPr/>
        </p:nvSpPr>
        <p:spPr bwMode="auto">
          <a:xfrm>
            <a:off x="861774" y="3525857"/>
            <a:ext cx="272177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  <a:defRPr/>
            </a:pPr>
            <a:r>
              <a:rPr lang="en-US" sz="2100" b="1">
                <a:solidFill>
                  <a:srgbClr val="333F70"/>
                </a:solidFill>
                <a:latin typeface="Unbounded Bold"/>
                <a:ea typeface="Unbounded Bold"/>
                <a:cs typeface="Unbounded Bold"/>
              </a:rPr>
              <a:t>2</a:t>
            </a:r>
            <a:endParaRPr lang="en-US" sz="2100"/>
          </a:p>
        </p:txBody>
      </p:sp>
      <p:sp>
        <p:nvSpPr>
          <p:cNvPr id="10" name="Text 8"/>
          <p:cNvSpPr/>
          <p:nvPr/>
        </p:nvSpPr>
        <p:spPr bwMode="auto">
          <a:xfrm>
            <a:off x="1383505" y="3554134"/>
            <a:ext cx="3403735" cy="2835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  <a:defRPr/>
            </a:pPr>
            <a:r>
              <a:rPr lang="en-US" sz="2200" b="1">
                <a:solidFill>
                  <a:srgbClr val="333F70"/>
                </a:solidFill>
                <a:latin typeface="Unbounded Bold"/>
                <a:ea typeface="Unbounded Bold"/>
                <a:cs typeface="Unbounded Bold"/>
              </a:rPr>
              <a:t>Сельские ремесленники</a:t>
            </a:r>
            <a:endParaRPr lang="en-US" sz="2200"/>
          </a:p>
        </p:txBody>
      </p:sp>
      <p:sp>
        <p:nvSpPr>
          <p:cNvPr id="11" name="Text 9"/>
          <p:cNvSpPr/>
          <p:nvPr/>
        </p:nvSpPr>
        <p:spPr bwMode="auto">
          <a:xfrm>
            <a:off x="1133950" y="4002475"/>
            <a:ext cx="11168663" cy="2907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  <a:defRPr/>
            </a:pPr>
            <a:r>
              <a:rPr lang="en-US" sz="2400">
                <a:solidFill>
                  <a:srgbClr val="333F70"/>
                </a:solidFill>
                <a:latin typeface="Open Sans"/>
                <a:ea typeface="Open Sans"/>
                <a:cs typeface="Open Sans"/>
              </a:rPr>
              <a:t>Появились мастера, специализирующиеся на сложных изделиях: кузнецы,</a:t>
            </a:r>
            <a:endParaRPr lang="en-US" sz="2400">
              <a:solidFill>
                <a:srgbClr val="333F70"/>
              </a:solidFill>
              <a:latin typeface="Open Sans"/>
              <a:ea typeface="Open Sans"/>
              <a:cs typeface="Open Sans"/>
            </a:endParaRPr>
          </a:p>
          <a:p>
            <a:pPr marL="0" indent="0" algn="l">
              <a:lnSpc>
                <a:spcPts val="2249"/>
              </a:lnSpc>
              <a:buNone/>
              <a:defRPr/>
            </a:pPr>
            <a:r>
              <a:rPr lang="en-US" sz="2400">
                <a:solidFill>
                  <a:srgbClr val="333F70"/>
                </a:solidFill>
                <a:latin typeface="Open Sans"/>
                <a:ea typeface="Open Sans"/>
                <a:cs typeface="Open Sans"/>
              </a:rPr>
              <a:t> гончары,</a:t>
            </a:r>
            <a:r>
              <a:rPr lang="ru-RU" sz="2400">
                <a:solidFill>
                  <a:srgbClr val="333F70"/>
                </a:solidFill>
                <a:latin typeface="Open Sans"/>
                <a:ea typeface="Open Sans"/>
                <a:cs typeface="Open Sans"/>
              </a:rPr>
              <a:t>   </a:t>
            </a:r>
            <a:r>
              <a:rPr lang="en-US" sz="2400">
                <a:solidFill>
                  <a:srgbClr val="333F70"/>
                </a:solidFill>
                <a:latin typeface="Open Sans"/>
                <a:ea typeface="Open Sans"/>
                <a:cs typeface="Open Sans"/>
              </a:rPr>
              <a:t>бондари.</a:t>
            </a:r>
            <a:endParaRPr lang="en-US" sz="2400">
              <a:solidFill>
                <a:srgbClr val="333F70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12" name="Shape 10"/>
          <p:cNvSpPr/>
          <p:nvPr/>
        </p:nvSpPr>
        <p:spPr bwMode="auto">
          <a:xfrm>
            <a:off x="793790" y="4599623"/>
            <a:ext cx="408265" cy="408265"/>
          </a:xfrm>
          <a:prstGeom prst="roundRect">
            <a:avLst>
              <a:gd name="adj" fmla="val 18668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13" name="Text 11"/>
          <p:cNvSpPr/>
          <p:nvPr/>
        </p:nvSpPr>
        <p:spPr bwMode="auto">
          <a:xfrm>
            <a:off x="861774" y="4633615"/>
            <a:ext cx="272177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  <a:defRPr/>
            </a:pPr>
            <a:r>
              <a:rPr lang="en-US" sz="2100" b="1">
                <a:solidFill>
                  <a:srgbClr val="333F70"/>
                </a:solidFill>
                <a:latin typeface="Unbounded Bold"/>
                <a:ea typeface="Unbounded Bold"/>
                <a:cs typeface="Unbounded Bold"/>
              </a:rPr>
              <a:t>3</a:t>
            </a:r>
            <a:endParaRPr lang="en-US" sz="2100"/>
          </a:p>
        </p:txBody>
      </p:sp>
      <p:sp>
        <p:nvSpPr>
          <p:cNvPr id="14" name="Text 12"/>
          <p:cNvSpPr/>
          <p:nvPr/>
        </p:nvSpPr>
        <p:spPr bwMode="auto">
          <a:xfrm>
            <a:off x="1383505" y="4661892"/>
            <a:ext cx="2517977" cy="2835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  <a:defRPr/>
            </a:pPr>
            <a:r>
              <a:rPr lang="en-US" sz="2000" b="1">
                <a:solidFill>
                  <a:srgbClr val="333F70"/>
                </a:solidFill>
                <a:latin typeface="Unbounded Bold"/>
                <a:ea typeface="Unbounded Bold"/>
                <a:cs typeface="Unbounded Bold"/>
              </a:rPr>
              <a:t>Отделение ремесла</a:t>
            </a:r>
            <a:endParaRPr lang="en-US" sz="2000"/>
          </a:p>
        </p:txBody>
      </p:sp>
      <p:sp>
        <p:nvSpPr>
          <p:cNvPr id="15" name="Text 13"/>
          <p:cNvSpPr/>
          <p:nvPr/>
        </p:nvSpPr>
        <p:spPr bwMode="auto">
          <a:xfrm>
            <a:off x="1383505" y="5054202"/>
            <a:ext cx="9897279" cy="2904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  <a:defRPr/>
            </a:pPr>
            <a:r>
              <a:rPr lang="en-US" sz="2200">
                <a:solidFill>
                  <a:srgbClr val="333F70"/>
                </a:solidFill>
                <a:latin typeface="Open Sans"/>
                <a:ea typeface="Open Sans"/>
                <a:cs typeface="Open Sans"/>
              </a:rPr>
              <a:t>Р</a:t>
            </a:r>
            <a:r>
              <a:rPr lang="en-US" sz="2200" i="1">
                <a:solidFill>
                  <a:srgbClr val="333F70"/>
                </a:solidFill>
                <a:latin typeface="Open Sans"/>
                <a:ea typeface="Open Sans"/>
                <a:cs typeface="Open Sans"/>
              </a:rPr>
              <a:t>емесло постепенно отделилось от сельского хозяйства, и ремесленники</a:t>
            </a:r>
            <a:endParaRPr sz="2200" i="1">
              <a:solidFill>
                <a:srgbClr val="333F70"/>
              </a:solidFill>
              <a:latin typeface="Open Sans"/>
              <a:ea typeface="Open Sans"/>
              <a:cs typeface="Open Sans"/>
            </a:endParaRPr>
          </a:p>
          <a:p>
            <a:pPr marL="0" indent="0" algn="l">
              <a:lnSpc>
                <a:spcPts val="2249"/>
              </a:lnSpc>
              <a:buNone/>
              <a:defRPr/>
            </a:pPr>
            <a:r>
              <a:rPr lang="en-US" sz="2200" i="1">
                <a:solidFill>
                  <a:srgbClr val="333F70"/>
                </a:solidFill>
                <a:latin typeface="Open Sans"/>
                <a:ea typeface="Open Sans"/>
                <a:cs typeface="Open Sans"/>
              </a:rPr>
              <a:t> начали концентрироваться в городах</a:t>
            </a:r>
            <a:r>
              <a:rPr lang="en-US" sz="1400" i="1">
                <a:solidFill>
                  <a:srgbClr val="333F70"/>
                </a:solidFill>
                <a:latin typeface="Open Sans"/>
                <a:ea typeface="Open Sans"/>
                <a:cs typeface="Open Sans"/>
              </a:rPr>
              <a:t>.</a:t>
            </a:r>
            <a:endParaRPr sz="1400" i="1"/>
          </a:p>
        </p:txBody>
      </p:sp>
      <p:sp>
        <p:nvSpPr>
          <p:cNvPr id="16" name="Shape 14"/>
          <p:cNvSpPr/>
          <p:nvPr/>
        </p:nvSpPr>
        <p:spPr bwMode="auto">
          <a:xfrm>
            <a:off x="793790" y="5707380"/>
            <a:ext cx="408265" cy="408265"/>
          </a:xfrm>
          <a:prstGeom prst="roundRect">
            <a:avLst>
              <a:gd name="adj" fmla="val 18668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17" name="Text 15"/>
          <p:cNvSpPr/>
          <p:nvPr/>
        </p:nvSpPr>
        <p:spPr bwMode="auto">
          <a:xfrm>
            <a:off x="861774" y="5741372"/>
            <a:ext cx="272177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  <a:defRPr/>
            </a:pPr>
            <a:r>
              <a:rPr lang="en-US" sz="2100" b="1">
                <a:solidFill>
                  <a:srgbClr val="333F70"/>
                </a:solidFill>
                <a:latin typeface="Unbounded Bold"/>
                <a:ea typeface="Unbounded Bold"/>
                <a:cs typeface="Unbounded Bold"/>
              </a:rPr>
              <a:t>4</a:t>
            </a:r>
            <a:endParaRPr lang="en-US" sz="2100"/>
          </a:p>
        </p:txBody>
      </p:sp>
      <p:sp>
        <p:nvSpPr>
          <p:cNvPr id="18" name="Text 16"/>
          <p:cNvSpPr/>
          <p:nvPr/>
        </p:nvSpPr>
        <p:spPr bwMode="auto">
          <a:xfrm>
            <a:off x="1383505" y="5769649"/>
            <a:ext cx="3334169" cy="2835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  <a:defRPr/>
            </a:pPr>
            <a:r>
              <a:rPr lang="en-US" sz="2000" b="1">
                <a:solidFill>
                  <a:srgbClr val="333F70"/>
                </a:solidFill>
                <a:latin typeface="Unbounded Bold"/>
                <a:ea typeface="Unbounded Bold"/>
                <a:cs typeface="Unbounded Bold"/>
              </a:rPr>
              <a:t>Городская специализация</a:t>
            </a:r>
            <a:endParaRPr lang="en-US" sz="2000"/>
          </a:p>
        </p:txBody>
      </p:sp>
      <p:sp>
        <p:nvSpPr>
          <p:cNvPr id="19" name="Text 17"/>
          <p:cNvSpPr/>
          <p:nvPr/>
        </p:nvSpPr>
        <p:spPr bwMode="auto">
          <a:xfrm>
            <a:off x="1383505" y="6161960"/>
            <a:ext cx="11156865" cy="2904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  <a:defRPr/>
            </a:pPr>
            <a:r>
              <a:rPr lang="en-US" sz="2000">
                <a:solidFill>
                  <a:srgbClr val="333F70"/>
                </a:solidFill>
                <a:latin typeface="Open Sans"/>
                <a:ea typeface="Open Sans"/>
                <a:cs typeface="Open Sans"/>
              </a:rPr>
              <a:t>Городское ремесло разделилось на множество узких специальностей, повышая качество</a:t>
            </a:r>
            <a:endParaRPr lang="en-US" sz="2000">
              <a:solidFill>
                <a:srgbClr val="333F70"/>
              </a:solidFill>
              <a:latin typeface="Open Sans"/>
              <a:ea typeface="Open Sans"/>
              <a:cs typeface="Open Sans"/>
            </a:endParaRPr>
          </a:p>
          <a:p>
            <a:pPr marL="0" indent="0" algn="l">
              <a:lnSpc>
                <a:spcPts val="2249"/>
              </a:lnSpc>
              <a:buNone/>
              <a:defRPr/>
            </a:pPr>
            <a:r>
              <a:rPr lang="en-US" sz="2000">
                <a:solidFill>
                  <a:srgbClr val="333F70"/>
                </a:solidFill>
                <a:latin typeface="Open Sans"/>
                <a:ea typeface="Open Sans"/>
                <a:cs typeface="Open Sans"/>
              </a:rPr>
              <a:t> и объем производства.</a:t>
            </a:r>
            <a:endParaRPr lang="en-US" sz="2000"/>
          </a:p>
        </p:txBody>
      </p:sp>
      <p:sp>
        <p:nvSpPr>
          <p:cNvPr id="20" name="Shape 18"/>
          <p:cNvSpPr/>
          <p:nvPr/>
        </p:nvSpPr>
        <p:spPr bwMode="auto">
          <a:xfrm>
            <a:off x="793790" y="6815138"/>
            <a:ext cx="408265" cy="408265"/>
          </a:xfrm>
          <a:prstGeom prst="roundRect">
            <a:avLst>
              <a:gd name="adj" fmla="val 18668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21" name="Text 19"/>
          <p:cNvSpPr/>
          <p:nvPr/>
        </p:nvSpPr>
        <p:spPr bwMode="auto">
          <a:xfrm>
            <a:off x="861774" y="6849130"/>
            <a:ext cx="272177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  <a:defRPr/>
            </a:pPr>
            <a:r>
              <a:rPr lang="en-US" sz="2100" b="1">
                <a:solidFill>
                  <a:srgbClr val="333F70"/>
                </a:solidFill>
                <a:latin typeface="Unbounded Bold"/>
                <a:ea typeface="Unbounded Bold"/>
                <a:cs typeface="Unbounded Bold"/>
              </a:rPr>
              <a:t>5</a:t>
            </a:r>
            <a:endParaRPr lang="en-US" sz="2100"/>
          </a:p>
        </p:txBody>
      </p:sp>
      <p:sp>
        <p:nvSpPr>
          <p:cNvPr id="22" name="Text 20"/>
          <p:cNvSpPr/>
          <p:nvPr/>
        </p:nvSpPr>
        <p:spPr bwMode="auto">
          <a:xfrm>
            <a:off x="1383505" y="6877406"/>
            <a:ext cx="3413167" cy="2835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  <a:defRPr/>
            </a:pPr>
            <a:r>
              <a:rPr lang="en-US" sz="2000" b="1">
                <a:solidFill>
                  <a:srgbClr val="333F70"/>
                </a:solidFill>
                <a:latin typeface="Unbounded Bold"/>
                <a:ea typeface="Unbounded Bold"/>
                <a:cs typeface="Unbounded Bold"/>
              </a:rPr>
              <a:t>Технологический прогресс</a:t>
            </a:r>
            <a:endParaRPr lang="en-US" sz="2000"/>
          </a:p>
        </p:txBody>
      </p:sp>
      <p:sp>
        <p:nvSpPr>
          <p:cNvPr id="23" name="Text 21"/>
          <p:cNvSpPr/>
          <p:nvPr/>
        </p:nvSpPr>
        <p:spPr bwMode="auto">
          <a:xfrm>
            <a:off x="1383505" y="7269717"/>
            <a:ext cx="9814690" cy="2904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  <a:defRPr/>
            </a:pPr>
            <a:r>
              <a:rPr lang="en-US" sz="2000">
                <a:solidFill>
                  <a:srgbClr val="333F70"/>
                </a:solidFill>
                <a:latin typeface="Open Sans"/>
                <a:ea typeface="Open Sans"/>
                <a:cs typeface="Open Sans"/>
              </a:rPr>
              <a:t>В IX в. появился гончарный круг, а в XII в. — производство поливной керамики </a:t>
            </a:r>
            <a:endParaRPr lang="en-US" sz="2000">
              <a:solidFill>
                <a:srgbClr val="333F70"/>
              </a:solidFill>
              <a:latin typeface="Open Sans"/>
              <a:ea typeface="Open Sans"/>
              <a:cs typeface="Open Sans"/>
            </a:endParaRPr>
          </a:p>
          <a:p>
            <a:pPr marL="0" indent="0" algn="l">
              <a:lnSpc>
                <a:spcPts val="2249"/>
              </a:lnSpc>
              <a:buNone/>
              <a:defRPr/>
            </a:pPr>
            <a:r>
              <a:rPr lang="en-US" sz="2000">
                <a:solidFill>
                  <a:srgbClr val="333F70"/>
                </a:solidFill>
                <a:latin typeface="Open Sans"/>
                <a:ea typeface="Open Sans"/>
                <a:cs typeface="Open Sans"/>
              </a:rPr>
              <a:t>(например, в Изяславле, Турове, Пинске, Мстиславле).</a:t>
            </a:r>
            <a:endParaRPr lang="en-US" sz="20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Slide 6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 bwMode="auto">
          <a:xfrm>
            <a:off x="6454854" y="398383"/>
            <a:ext cx="1720691" cy="2150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  <a:defRPr/>
            </a:pPr>
            <a:r>
              <a:rPr lang="en-US" sz="1350" b="1">
                <a:solidFill>
                  <a:srgbClr val="333F70"/>
                </a:solidFill>
                <a:latin typeface="Unbounded Bold"/>
                <a:ea typeface="Unbounded Bold"/>
                <a:cs typeface="Unbounded Bold"/>
              </a:rPr>
              <a:t>Глава 3</a:t>
            </a:r>
            <a:endParaRPr lang="en-US" sz="1350"/>
          </a:p>
        </p:txBody>
      </p:sp>
      <p:sp>
        <p:nvSpPr>
          <p:cNvPr id="3" name="Text 1"/>
          <p:cNvSpPr/>
          <p:nvPr/>
        </p:nvSpPr>
        <p:spPr bwMode="auto">
          <a:xfrm>
            <a:off x="507087" y="751046"/>
            <a:ext cx="13616226" cy="11872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650"/>
              </a:lnSpc>
              <a:buNone/>
              <a:defRPr/>
            </a:pPr>
            <a:r>
              <a:rPr lang="en-US" sz="3700" b="1">
                <a:solidFill>
                  <a:srgbClr val="26A688"/>
                </a:solidFill>
                <a:latin typeface="Unbounded Bold"/>
                <a:ea typeface="Unbounded Bold"/>
                <a:cs typeface="Unbounded Bold"/>
              </a:rPr>
              <a:t>Возникновение городов</a:t>
            </a:r>
            <a:r>
              <a:rPr lang="en-US" sz="3700" b="1">
                <a:solidFill>
                  <a:srgbClr val="333F70"/>
                </a:solidFill>
                <a:latin typeface="Unbounded Bold"/>
                <a:ea typeface="Unbounded Bold"/>
                <a:cs typeface="Unbounded Bold"/>
              </a:rPr>
              <a:t>: </a:t>
            </a:r>
            <a:endParaRPr lang="en-US" sz="3700"/>
          </a:p>
        </p:txBody>
      </p:sp>
      <p:sp>
        <p:nvSpPr>
          <p:cNvPr id="4" name="Shape 2"/>
          <p:cNvSpPr/>
          <p:nvPr/>
        </p:nvSpPr>
        <p:spPr bwMode="auto">
          <a:xfrm>
            <a:off x="507087" y="2213617"/>
            <a:ext cx="13616226" cy="24765"/>
          </a:xfrm>
          <a:prstGeom prst="rect">
            <a:avLst/>
          </a:prstGeom>
          <a:solidFill>
            <a:srgbClr val="333F70">
              <a:alpha val="50000"/>
            </a:srgbClr>
          </a:solidFill>
          <a:ln/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1006288" y="1256484"/>
            <a:ext cx="12617823" cy="6709683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 bwMode="auto">
          <a:xfrm flipH="0" flipV="0">
            <a:off x="1715646" y="4263887"/>
            <a:ext cx="4430937" cy="20885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50000"/>
              </a:lnSpc>
              <a:buNone/>
              <a:defRPr/>
            </a:pPr>
            <a:r>
              <a:rPr lang="ru-RU" sz="2800" b="1">
                <a:solidFill>
                  <a:srgbClr val="FFFFFF"/>
                </a:solidFill>
                <a:latin typeface="Unbounded Bold"/>
                <a:ea typeface="Unbounded Bold"/>
                <a:cs typeface="Unbounded Bold"/>
              </a:rPr>
              <a:t>Племенные</a:t>
            </a:r>
            <a:r>
              <a:rPr lang="en-US" sz="2800" b="1">
                <a:solidFill>
                  <a:srgbClr val="FFFFFF"/>
                </a:solidFill>
                <a:latin typeface="Unbounded Bold"/>
                <a:ea typeface="Unbounded Bold"/>
                <a:cs typeface="Unbounded Bold"/>
              </a:rPr>
              <a:t> центры</a:t>
            </a:r>
            <a:r>
              <a:rPr lang="ru-RU" sz="2800" b="1">
                <a:solidFill>
                  <a:srgbClr val="FFFFFF"/>
                </a:solidFill>
                <a:latin typeface="Unbounded Bold"/>
                <a:ea typeface="Unbounded Bold"/>
                <a:cs typeface="Unbounded Bold"/>
              </a:rPr>
              <a:t> и поселения ремесленников</a:t>
            </a:r>
            <a:endParaRPr lang="en-US" sz="2800"/>
          </a:p>
        </p:txBody>
      </p:sp>
      <p:sp>
        <p:nvSpPr>
          <p:cNvPr id="7" name="Text 4"/>
          <p:cNvSpPr/>
          <p:nvPr/>
        </p:nvSpPr>
        <p:spPr bwMode="auto">
          <a:xfrm flipH="0" flipV="0">
            <a:off x="6625187" y="2056329"/>
            <a:ext cx="3001811" cy="24205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50000"/>
              </a:lnSpc>
              <a:buNone/>
              <a:defRPr/>
            </a:pPr>
            <a:r>
              <a:rPr lang="en-US" sz="3600" b="1">
                <a:solidFill>
                  <a:srgbClr val="FFFFFF"/>
                </a:solidFill>
                <a:latin typeface="Unbounded Bold"/>
                <a:ea typeface="Unbounded Bold"/>
                <a:cs typeface="Unbounded Bold"/>
              </a:rPr>
              <a:t>Пункты сбора дани</a:t>
            </a:r>
            <a:endParaRPr lang="en-US" sz="3600"/>
          </a:p>
        </p:txBody>
      </p:sp>
      <p:sp>
        <p:nvSpPr>
          <p:cNvPr id="8" name="Text 5"/>
          <p:cNvSpPr/>
          <p:nvPr/>
        </p:nvSpPr>
        <p:spPr bwMode="auto">
          <a:xfrm rot="1237829" flipH="0" flipV="0">
            <a:off x="10692626" y="4615621"/>
            <a:ext cx="2173114" cy="9701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14999"/>
              </a:lnSpc>
              <a:buNone/>
              <a:defRPr/>
            </a:pPr>
            <a:r>
              <a:rPr lang="en-US" sz="2800" b="1">
                <a:solidFill>
                  <a:srgbClr val="FFFFFF"/>
                </a:solidFill>
                <a:latin typeface="Unbounded Bold"/>
                <a:ea typeface="Unbounded Bold"/>
                <a:cs typeface="Unbounded Bold"/>
              </a:rPr>
              <a:t>Княжеские решения</a:t>
            </a:r>
            <a:endParaRPr lang="en-US" sz="2800"/>
          </a:p>
        </p:txBody>
      </p:sp>
      <p:sp>
        <p:nvSpPr>
          <p:cNvPr id="9" name="Text 6"/>
          <p:cNvSpPr/>
          <p:nvPr/>
        </p:nvSpPr>
        <p:spPr bwMode="auto">
          <a:xfrm flipH="0" flipV="0">
            <a:off x="6625187" y="5580390"/>
            <a:ext cx="3001811" cy="10914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14999"/>
              </a:lnSpc>
              <a:buNone/>
              <a:defRPr/>
            </a:pPr>
            <a:r>
              <a:rPr lang="en-US" sz="2800" b="1">
                <a:solidFill>
                  <a:srgbClr val="FFFFFF"/>
                </a:solidFill>
                <a:latin typeface="Unbounded Bold"/>
                <a:ea typeface="Unbounded Bold"/>
                <a:cs typeface="Unbounded Bold"/>
              </a:rPr>
              <a:t>Пограничные крепости</a:t>
            </a:r>
            <a:endParaRPr lang="en-US" sz="2800"/>
          </a:p>
        </p:txBody>
      </p:sp>
      <p:sp>
        <p:nvSpPr>
          <p:cNvPr id="10" name="Text 7"/>
          <p:cNvSpPr/>
          <p:nvPr/>
        </p:nvSpPr>
        <p:spPr bwMode="auto">
          <a:xfrm>
            <a:off x="507087" y="8844796"/>
            <a:ext cx="13616226" cy="2201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  <a:defRPr/>
            </a:pPr>
            <a:r>
              <a:rPr lang="en-US" sz="1050">
                <a:solidFill>
                  <a:srgbClr val="333F70"/>
                </a:solidFill>
                <a:latin typeface="Open Sans"/>
                <a:ea typeface="Open Sans"/>
                <a:cs typeface="Open Sans"/>
              </a:rPr>
              <a:t>К началу XIII века на территории Беларуси существовало свыше 30 городов, что свидетельствует о значительном развитии региона.</a:t>
            </a:r>
            <a:endParaRPr lang="en-US" sz="105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theme/_rels/theme1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ONLYOFFICE/7.2.1.36</Application>
  <DocSecurity>0</DocSecurity>
  <PresentationFormat>On-screen Show (16:9)</PresentationFormat>
  <Paragraphs>0</Paragraphs>
  <Slides>18</Slides>
  <Notes>18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dc:identifier/>
  <dc:language/>
  <cp:lastModifiedBy/>
  <cp:revision>2</cp:revision>
  <dcterms:created xsi:type="dcterms:W3CDTF">2025-08-20T14:01:06Z</dcterms:created>
  <dcterms:modified xsi:type="dcterms:W3CDTF">2025-08-20T15:19:33Z</dcterms:modified>
  <cp:category/>
  <cp:contentStatus/>
  <cp:version/>
</cp:coreProperties>
</file>