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removePersonalInfoOnSave="1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12192000" cy="6858000"/>
  <p:defaultTextStyle>
    <a:defPPr>
      <a:defRPr lang="ru-RU"/>
    </a:defPPr>
    <a:lvl1pPr marL="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6C64B4FA-9016-EF67-4F01-E5B2A7D70053}">
  <a:tblStyle styleId="{550CE608-926A-5E2C-4C1B-FED3A14F96A5}" styleName="Medium Style 4 - Accent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C64B4FA-9016-EF67-4F01-E5B2A7D70053}" styleName="Medium Style 4 - Accent 2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1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содержимое и таблица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Полилиния 13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5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457200" indent="0">
              <a:spcBef>
                <a:spcPts val="1800"/>
              </a:spcBef>
              <a:buNone/>
              <a:defRPr lang="ru-RU" sz="2000"/>
            </a:lvl2pPr>
            <a:lvl3pPr marL="914400" indent="0">
              <a:spcBef>
                <a:spcPts val="1800"/>
              </a:spcBef>
              <a:buNone/>
              <a:defRPr lang="ru-RU" sz="2000"/>
            </a:lvl3pPr>
            <a:lvl4pPr marL="1371600" indent="0">
              <a:spcBef>
                <a:spcPts val="1800"/>
              </a:spcBef>
              <a:buNone/>
              <a:defRPr lang="ru-RU" sz="2000"/>
            </a:lvl4pPr>
            <a:lvl5pPr marL="1828800" indent="0">
              <a:spcBef>
                <a:spcPts val="1800"/>
              </a:spcBef>
              <a:buNone/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два объекта содержимого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5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/>
              <a:buChar char="•"/>
              <a:defRPr lang="ru-RU" sz="2000"/>
            </a:lvl1pPr>
            <a:lvl2pPr>
              <a:spcBef>
                <a:spcPts val="18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аблица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02399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9" name="Местозаполнитель таблицы 2"/>
          <p:cNvSpPr>
            <a:spLocks noGrp="1"/>
          </p:cNvSpPr>
          <p:nvPr>
            <p:ph type="tbl" sz="quarter" idx="10"/>
          </p:nvPr>
        </p:nvSpPr>
        <p:spPr bwMode="auto"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ru-RU"/>
            </a:lvl1pPr>
          </a:lstStyle>
          <a:p>
            <a:pPr>
              <a:defRPr/>
            </a:pPr>
            <a:r>
              <a:rPr lang="ru-RU"/>
              <a:t>Щелкните значок, чтобы добавить таблицу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3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вестка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 bwMode="auto"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 fill="norm" stroke="1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 fill="norm" stroke="1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 bwMode="auto">
            <a:xfrm>
              <a:off x="7076886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 fill="norm" stroke="1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89572"/>
            <a:ext cx="6787746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5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594358" y="2281918"/>
            <a:ext cx="6787746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/>
              <a:buChar char="•"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26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42" name="Дата 41"/>
          <p:cNvSpPr>
            <a:spLocks noGrp="1"/>
          </p:cNvSpPr>
          <p:nvPr>
            <p:ph type="dt" sz="half" idx="25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раздела">
    <p:bg>
      <p:bgPr shadeToTitle="0">
        <a:solidFill>
          <a:schemeClr val="accent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 fill="norm" stroke="1" extrusionOk="0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8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 bwMode="auto"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водка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 userDrawn="1"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Полилиния 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3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2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09904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>
              <a:defRPr/>
            </a:pPr>
            <a:r>
              <a:rPr lang="ru-RU"/>
              <a:t>Текст слайда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два объекта содержимого 2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5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2" name="Объект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9436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Объект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 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 bwMode="auto"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Автофигура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 fill="norm" stroke="1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7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8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 fill="norm" stroke="1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9"/>
            <p:cNvSpPr/>
            <p:nvPr/>
          </p:nvSpPr>
          <p:spPr bwMode="auto">
            <a:xfrm>
              <a:off x="7076886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 fill="norm" stroke="1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10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 fill="norm" stroke="1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/>
          <p:cNvSpPr>
            <a:spLocks noGrp="1"/>
          </p:cNvSpPr>
          <p:nvPr>
            <p:ph sz="quarter" idx="14" hasCustomPrompt="1"/>
          </p:nvPr>
        </p:nvSpPr>
        <p:spPr bwMode="auto"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ru-RU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ru-RU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ru-RU" sz="2000"/>
            </a:lvl3pPr>
            <a:lvl4pPr marL="1371600" indent="0">
              <a:spcBef>
                <a:spcPts val="1800"/>
              </a:spcBef>
              <a:buFont typeface="+mj-lt"/>
              <a:buNone/>
              <a:defRPr lang="ru-RU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endParaRPr lang="ru-RU"/>
          </a:p>
        </p:txBody>
      </p:sp>
      <p:sp>
        <p:nvSpPr>
          <p:cNvPr id="2" name="Объект 5"/>
          <p:cNvSpPr>
            <a:spLocks noGrp="1"/>
          </p:cNvSpPr>
          <p:nvPr>
            <p:ph sz="quarter" idx="15" hasCustomPrompt="1"/>
          </p:nvPr>
        </p:nvSpPr>
        <p:spPr bwMode="auto"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содержимое и рисунок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слайда </a:t>
            </a:r>
            <a:endParaRPr/>
          </a:p>
        </p:txBody>
      </p:sp>
      <p:sp>
        <p:nvSpPr>
          <p:cNvPr id="3" name="Объект 5"/>
          <p:cNvSpPr>
            <a:spLocks noGrp="1"/>
          </p:cNvSpPr>
          <p:nvPr>
            <p:ph sz="quarter" idx="16" hasCustomPrompt="1"/>
          </p:nvPr>
        </p:nvSpPr>
        <p:spPr bwMode="auto"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/>
              <a:buNone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исунок 11"/>
          <p:cNvSpPr>
            <a:spLocks noGrp="1"/>
          </p:cNvSpPr>
          <p:nvPr>
            <p:ph type="pic" sz="quarter" idx="15"/>
          </p:nvPr>
        </p:nvSpPr>
        <p:spPr bwMode="auto"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>
              <a:latin typeface="+mn-lt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tx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 bwMode="auto"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lvl1pPr algn="l" defTabSz="914400">
        <a:lnSpc>
          <a:spcPct val="80000"/>
        </a:lnSpc>
        <a:spcBef>
          <a:spcPts val="0"/>
        </a:spcBef>
        <a:buNone/>
        <a:defRPr lang="ru-RU" sz="4400" b="1" i="0" spc="100">
          <a:solidFill>
            <a:schemeClr val="bg1"/>
          </a:solidFill>
          <a:latin typeface="+mj-lt"/>
          <a:ea typeface="+mj-ea"/>
          <a:cs typeface="+mj-cs"/>
        </a:defRPr>
      </a:lvl1pPr>
      <a:lvl2pPr>
        <a:defRPr lang="ru-RU">
          <a:solidFill>
            <a:schemeClr val="tx2"/>
          </a:solidFill>
        </a:defRPr>
      </a:lvl2pPr>
      <a:lvl3pPr>
        <a:defRPr lang="ru-RU">
          <a:solidFill>
            <a:schemeClr val="tx2"/>
          </a:solidFill>
        </a:defRPr>
      </a:lvl3pPr>
      <a:lvl4pPr>
        <a:defRPr lang="ru-RU">
          <a:solidFill>
            <a:schemeClr val="tx2"/>
          </a:solidFill>
        </a:defRPr>
      </a:lvl4pPr>
      <a:lvl5pPr>
        <a:defRPr lang="ru-RU">
          <a:solidFill>
            <a:schemeClr val="tx2"/>
          </a:solidFill>
        </a:defRPr>
      </a:lvl5pPr>
      <a:lvl6pPr>
        <a:defRPr lang="ru-RU">
          <a:solidFill>
            <a:schemeClr val="tx2"/>
          </a:solidFill>
        </a:defRPr>
      </a:lvl6pPr>
      <a:lvl7pPr>
        <a:defRPr lang="ru-RU">
          <a:solidFill>
            <a:schemeClr val="tx2"/>
          </a:solidFill>
        </a:defRPr>
      </a:lvl7pPr>
      <a:lvl8pPr>
        <a:defRPr lang="ru-RU">
          <a:solidFill>
            <a:schemeClr val="tx2"/>
          </a:solidFill>
        </a:defRPr>
      </a:lvl8pPr>
      <a:lvl9pPr>
        <a:defRPr lang="ru-RU">
          <a:solidFill>
            <a:schemeClr val="tx2"/>
          </a:solidFill>
        </a:defRPr>
      </a:lvl9pPr>
    </p:titleStyle>
    <p:bodyStyle>
      <a:lvl1pPr marL="228600" indent="-283464" algn="l" defTabSz="914400">
        <a:lnSpc>
          <a:spcPct val="90000"/>
        </a:lnSpc>
        <a:spcBef>
          <a:spcPts val="1000"/>
        </a:spcBef>
        <a:buFont typeface="Arial"/>
        <a:buChar char="•"/>
        <a:defRPr lang="ru-RU" sz="2800" b="0" i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2400" b="0" i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2000" b="0" i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 b="0" i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 b="0" i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learningapps.org/1307203" TargetMode="External"/><Relationship Id="rId3" Type="http://schemas.openxmlformats.org/officeDocument/2006/relationships/hyperlink" Target="https://learningapps.org/1310059" TargetMode="External"/><Relationship Id="rId4" Type="http://schemas.openxmlformats.org/officeDocument/2006/relationships/hyperlink" Target="https://learningapps.org/1313797" TargetMode="External"/><Relationship Id="rId5" Type="http://schemas.openxmlformats.org/officeDocument/2006/relationships/hyperlink" Target="https://learningapps.org/1310086" TargetMode="External"/><Relationship Id="rId6" Type="http://schemas.openxmlformats.org/officeDocument/2006/relationships/hyperlink" Target="https://learningapps.org/watch?v=p2m97d2o324" TargetMode="Externa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1193883" y="1211431"/>
            <a:ext cx="10662451" cy="2126941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Культура Беларуси </a:t>
            </a:r>
            <a:r>
              <a:rPr lang="en-US"/>
              <a:t>IX-XIII </a:t>
            </a:r>
            <a:r>
              <a:rPr lang="ru-RU"/>
              <a:t>век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1461071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80261789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77891434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6990" y="1447055"/>
            <a:ext cx="8277224" cy="5591174"/>
          </a:xfrm>
          <a:prstGeom prst="rect">
            <a:avLst/>
          </a:prstGeom>
        </p:spPr>
      </p:pic>
      <p:pic>
        <p:nvPicPr>
          <p:cNvPr id="138532450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231601" y="143984"/>
            <a:ext cx="4791200" cy="3278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262315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131133136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237302" y="517863"/>
            <a:ext cx="8933450" cy="6067651"/>
          </a:xfrm>
          <a:prstGeom prst="rect">
            <a:avLst/>
          </a:prstGeom>
        </p:spPr>
      </p:pic>
      <p:sp>
        <p:nvSpPr>
          <p:cNvPr id="1585035729" name=""/>
          <p:cNvSpPr txBox="1"/>
          <p:nvPr/>
        </p:nvSpPr>
        <p:spPr bwMode="auto">
          <a:xfrm flipH="0" flipV="0">
            <a:off x="500315" y="2126941"/>
            <a:ext cx="2509944" cy="27737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>
                <a:solidFill>
                  <a:schemeClr val="bg1"/>
                </a:solidFill>
              </a:rPr>
              <a:t>Памятником декоративно-прикладного искусства является Крест, изготовленный мастером Лазарем Богшей</a:t>
            </a:r>
            <a:endParaRPr sz="2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0092330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09272442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145682365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98737" y="102874"/>
            <a:ext cx="10905092" cy="6704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0907003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41471896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1794975" y="2282007"/>
            <a:ext cx="9673124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u="sng">
                <a:hlinkClick r:id="rId2" tooltip="https://learningapps.org/1307203"/>
              </a:rPr>
              <a:t>https://learningapps.org/1307203</a:t>
            </a:r>
            <a:endParaRPr/>
          </a:p>
          <a:p>
            <a:pPr>
              <a:defRPr/>
            </a:pPr>
            <a:r>
              <a:rPr u="sng">
                <a:hlinkClick r:id="rId3" tooltip="https://learningapps.org/1310059"/>
              </a:rPr>
              <a:t>https://learningapps.org/1310059</a:t>
            </a:r>
            <a:endParaRPr/>
          </a:p>
          <a:p>
            <a:pPr>
              <a:defRPr/>
            </a:pPr>
            <a:r>
              <a:rPr u="sng">
                <a:hlinkClick r:id="rId4" tooltip="https://learningapps.org/1313797"/>
              </a:rPr>
              <a:t>https://learningapps.org/1313797</a:t>
            </a:r>
            <a:endParaRPr/>
          </a:p>
          <a:p>
            <a:pPr>
              <a:defRPr/>
            </a:pPr>
            <a:r>
              <a:rPr u="sng">
                <a:hlinkClick r:id="rId5" tooltip="https://learningapps.org/1310086"/>
              </a:rPr>
              <a:t>https://learningapps.org/1310086</a:t>
            </a:r>
            <a:endParaRPr/>
          </a:p>
          <a:p>
            <a:pPr>
              <a:defRPr/>
            </a:pPr>
            <a:r>
              <a:rPr u="sng">
                <a:hlinkClick r:id="rId6" tooltip="https://learningapps.org/watch?v=p2m97d2o324"/>
              </a:rPr>
              <a:t>https://learningapps.org/watch?v=p2m97d2o324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 bwMode="auto">
          <a:xfrm flipH="0" flipV="0">
            <a:off x="2063155" y="411478"/>
            <a:ext cx="9733148" cy="329184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Полоцкое и Туровское княжества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6309903" y="4115169"/>
            <a:ext cx="5486400" cy="208030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/>
              <a:t>1.Возникновение государства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4360" y="278129"/>
            <a:ext cx="9778365" cy="1494596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Эффективные методы презентации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quarter" idx="15"/>
          </p:nvPr>
        </p:nvSpPr>
        <p:spPr bwMode="auto">
          <a:xfrm>
            <a:off x="594360" y="2676525"/>
            <a:ext cx="4490827" cy="359747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Это мощный инструмент для выступлений перед слушателями. Он позволяет менять интонацию, тон и громкость, чтобы выразить чувства, подчеркнуть определенные моменты и удерживать интерес аудитории:</a:t>
            </a:r>
            <a:endParaRPr/>
          </a:p>
          <a:p>
            <a:pPr lvl="1">
              <a:defRPr/>
            </a:pPr>
            <a:r>
              <a:rPr lang="ru-RU"/>
              <a:t>Вариации интонации</a:t>
            </a:r>
            <a:endParaRPr/>
          </a:p>
          <a:p>
            <a:pPr lvl="1">
              <a:defRPr/>
            </a:pPr>
            <a:r>
              <a:rPr lang="ru-RU"/>
              <a:t>Вариации тона</a:t>
            </a:r>
            <a:endParaRPr/>
          </a:p>
          <a:p>
            <a:pPr lvl="1">
              <a:defRPr/>
            </a:pPr>
            <a:r>
              <a:rPr lang="ru-RU"/>
              <a:t>Громкость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 bwMode="auto">
          <a:xfrm>
            <a:off x="5881898" y="2676525"/>
            <a:ext cx="4490827" cy="359747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Эффективный язык тела улучшает ваше сообщение, делая его более эффектным и запоминающимся:</a:t>
            </a:r>
            <a:endParaRPr/>
          </a:p>
          <a:p>
            <a:pPr lvl="1">
              <a:defRPr/>
            </a:pPr>
            <a:r>
              <a:rPr lang="ru-RU"/>
              <a:t>Осмысленный зрительный контакт</a:t>
            </a:r>
            <a:endParaRPr/>
          </a:p>
          <a:p>
            <a:pPr lvl="1">
              <a:defRPr/>
            </a:pPr>
            <a:r>
              <a:rPr lang="ru-RU"/>
              <a:t>Целенаправленные жесты</a:t>
            </a:r>
            <a:endParaRPr/>
          </a:p>
          <a:p>
            <a:pPr lvl="1">
              <a:defRPr/>
            </a:pPr>
            <a:r>
              <a:rPr lang="ru-RU"/>
              <a:t>Хорошая осанка</a:t>
            </a:r>
            <a:endParaRPr/>
          </a:p>
          <a:p>
            <a:pPr lvl="1">
              <a:defRPr/>
            </a:pPr>
            <a:r>
              <a:rPr lang="ru-RU"/>
              <a:t>Контроль выражения лица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18885" y="3499667"/>
            <a:ext cx="4939666" cy="254281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Навигация по сеансам вопросов и ответов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 bwMode="auto">
          <a:xfrm>
            <a:off x="603885" y="457201"/>
            <a:ext cx="5198269" cy="230505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Заранее изучите материал</a:t>
            </a:r>
            <a:endParaRPr/>
          </a:p>
          <a:p>
            <a:pPr>
              <a:defRPr/>
            </a:pPr>
            <a:r>
              <a:rPr lang="ru-RU"/>
              <a:t>Заранее подготовьтесь к распространенным вопросам</a:t>
            </a:r>
            <a:endParaRPr/>
          </a:p>
          <a:p>
            <a:pPr>
              <a:defRPr/>
            </a:pPr>
            <a:r>
              <a:rPr lang="ru-RU"/>
              <a:t>Отрепетируйте ответы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quarter" idx="15"/>
          </p:nvPr>
        </p:nvSpPr>
        <p:spPr bwMode="auto">
          <a:xfrm>
            <a:off x="594360" y="2810595"/>
            <a:ext cx="5198269" cy="331951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При ответах на вопросы очень важно сохранять самообладание, чтобы выглядеть уверенно и авторитетно. Здесь могут помочь следующие приемы:</a:t>
            </a:r>
            <a:endParaRPr/>
          </a:p>
          <a:p>
            <a:pPr lvl="1">
              <a:defRPr/>
            </a:pPr>
            <a:r>
              <a:rPr lang="ru-RU"/>
              <a:t>Сохраняйте спокойствие</a:t>
            </a:r>
            <a:endParaRPr/>
          </a:p>
          <a:p>
            <a:pPr lvl="1">
              <a:defRPr/>
            </a:pPr>
            <a:r>
              <a:rPr lang="ru-RU"/>
              <a:t>Активно слушайте</a:t>
            </a:r>
            <a:endParaRPr/>
          </a:p>
          <a:p>
            <a:pPr lvl="1">
              <a:defRPr/>
            </a:pPr>
            <a:r>
              <a:rPr lang="ru-RU"/>
              <a:t>Сделайте паузу на обдумывание</a:t>
            </a:r>
            <a:endParaRPr/>
          </a:p>
          <a:p>
            <a:pPr lvl="1">
              <a:defRPr/>
            </a:pPr>
            <a:r>
              <a:rPr lang="ru-RU"/>
              <a:t>Поддерживайте зрительный контакт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75310" y="278129"/>
            <a:ext cx="5063490" cy="2354026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Влияние оратора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quarter" idx="16"/>
          </p:nvPr>
        </p:nvSpPr>
        <p:spPr bwMode="auto">
          <a:xfrm>
            <a:off x="593725" y="3279775"/>
            <a:ext cx="5045075" cy="2994025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Ваша способность эффективно общаться оставит у слушателей неизгладимое впечатление</a:t>
            </a:r>
            <a:endParaRPr/>
          </a:p>
          <a:p>
            <a:pPr>
              <a:defRPr/>
            </a:pPr>
            <a:r>
              <a:rPr lang="ru-RU"/>
              <a:t>Эффективное общение не ограничивается собственно выступлением. Оно должно вступать в резонанс с личным опытом, ценностями и чувствами слушателей 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" name="Рисунок 52" descr="Подвесные лампы"/>
          <p:cNvPicPr>
            <a:picLocks noChangeAspect="1" noGrp="1"/>
          </p:cNvPicPr>
          <p:nvPr>
            <p:ph type="pic" sz="quarter" idx="15"/>
          </p:nvPr>
        </p:nvPicPr>
        <p:blipFill>
          <a:blip r:embed="rId2"/>
          <a:srcRect l="16" t="0" r="16" b="0"/>
          <a:stretch/>
        </p:blipFill>
        <p:spPr bwMode="auto">
          <a:xfrm>
            <a:off x="6096000" y="0"/>
            <a:ext cx="611822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3661409" y="4661717"/>
            <a:ext cx="7936230" cy="138076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Энергичное выступление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 bwMode="auto">
          <a:xfrm>
            <a:off x="603885" y="584005"/>
            <a:ext cx="2825115" cy="399906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Узнайте, как выступать энергично, чтобы оставить неизгладимое впечатление.</a:t>
            </a:r>
            <a:endParaRPr/>
          </a:p>
          <a:p>
            <a:pPr>
              <a:defRPr/>
            </a:pPr>
            <a:r>
              <a:rPr lang="ru-RU"/>
              <a:t>Одна из целей эффективного общения — мотивировать слушателей.</a:t>
            </a:r>
            <a:endParaRPr/>
          </a:p>
        </p:txBody>
      </p:sp>
      <p:graphicFrame>
        <p:nvGraphicFramePr>
          <p:cNvPr id="8" name="Местозаполнитель таблицы 2"/>
          <p:cNvGraphicFramePr>
            <a:graphicFrameLocks xmlns:a="http://schemas.openxmlformats.org/drawingml/2006/main" noGrp="1"/>
          </p:cNvGraphicFramePr>
          <p:nvPr>
            <p:ph sz="quarter" idx="13"/>
          </p:nvPr>
        </p:nvGraphicFramePr>
        <p:xfrm>
          <a:off x="3670300" y="584200"/>
          <a:ext cx="7930340" cy="462512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{6C64B4FA-9016-EF67-4F01-E5B2A7D70053}</a:tableStyleId>
              </a:tblPr>
              <a:tblGrid>
                <a:gridCol w="1982585"/>
                <a:gridCol w="1982585"/>
                <a:gridCol w="1982585"/>
                <a:gridCol w="1982585"/>
              </a:tblGrid>
              <a:tr h="51137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>
                          <a:latin typeface="+mj-lt"/>
                        </a:rPr>
                        <a:t>Показатель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>
                          <a:latin typeface="+mj-lt"/>
                        </a:rPr>
                        <a:t>Измерение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>
                          <a:latin typeface="+mj-lt"/>
                        </a:rPr>
                        <a:t>Целевое значение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>
                          <a:latin typeface="+mj-lt"/>
                        </a:rPr>
                        <a:t>Фактически-</a:t>
                      </a:r>
                      <a:r>
                        <a:rPr lang="ru-RU" b="0">
                          <a:latin typeface="+mj-lt"/>
                        </a:rPr>
                        <a:t>еЗначения</a:t>
                      </a:r>
                      <a:endParaRPr lang="ru-RU" b="0">
                        <a:latin typeface="+mj-lt"/>
                      </a:endParaRPr>
                    </a:p>
                  </a:txBody>
                  <a:tcPr anchor="ctr"/>
                </a:tc>
              </a:tr>
              <a:tr h="70891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Посещаемость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Количество участников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150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120</a:t>
                      </a:r>
                      <a:endParaRPr/>
                    </a:p>
                  </a:txBody>
                  <a:tcPr anchor="ctr"/>
                </a:tc>
              </a:tr>
              <a:tr h="70891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Длительность вовлечения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Минут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60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75</a:t>
                      </a:r>
                      <a:endParaRPr/>
                    </a:p>
                  </a:txBody>
                  <a:tcPr anchor="ctr"/>
                </a:tc>
              </a:tr>
              <a:tr h="51137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Взаимодействие в ходе ответов на вопросы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Количество вопросов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10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15</a:t>
                      </a:r>
                      <a:endParaRPr/>
                    </a:p>
                  </a:txBody>
                  <a:tcPr anchor="ctr"/>
                </a:tc>
              </a:tr>
              <a:tr h="51137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Положительные отзывы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Процент (%)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90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95</a:t>
                      </a:r>
                      <a:endParaRPr/>
                    </a:p>
                  </a:txBody>
                  <a:tcPr anchor="ctr"/>
                </a:tc>
              </a:tr>
              <a:tr h="101273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Доля усвоения информации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Процент (%)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80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0"/>
                        <a:t>85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4360" y="198408"/>
            <a:ext cx="10972800" cy="1574317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Итоговые советы и рекомендации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 bwMode="auto">
          <a:xfrm>
            <a:off x="595523" y="2676525"/>
            <a:ext cx="5746750" cy="3597470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Постоянно репетируйте</a:t>
            </a:r>
            <a:endParaRPr/>
          </a:p>
          <a:p>
            <a:pPr lvl="1">
              <a:defRPr/>
            </a:pPr>
            <a:r>
              <a:rPr lang="ru-RU"/>
              <a:t>Укрепляйте знакомство с предметом</a:t>
            </a:r>
            <a:endParaRPr/>
          </a:p>
          <a:p>
            <a:pPr>
              <a:defRPr/>
            </a:pPr>
            <a:r>
              <a:rPr lang="ru-RU"/>
              <a:t>Работайте над своим искусством оратора</a:t>
            </a:r>
            <a:endParaRPr/>
          </a:p>
          <a:p>
            <a:pPr lvl="1">
              <a:defRPr/>
            </a:pPr>
            <a:r>
              <a:rPr lang="ru-RU"/>
              <a:t>Темп, тон и ударение</a:t>
            </a:r>
            <a:endParaRPr/>
          </a:p>
          <a:p>
            <a:pPr>
              <a:defRPr/>
            </a:pPr>
            <a:r>
              <a:rPr lang="ru-RU"/>
              <a:t>Темп и переход от одного слайда к другому</a:t>
            </a:r>
            <a:endParaRPr/>
          </a:p>
          <a:p>
            <a:pPr lvl="1">
              <a:defRPr/>
            </a:pPr>
            <a:r>
              <a:rPr lang="ru-RU"/>
              <a:t>Стремитесь к беспроблемным, профессиональным выступлениям</a:t>
            </a:r>
            <a:endParaRPr/>
          </a:p>
          <a:p>
            <a:pPr>
              <a:defRPr/>
            </a:pPr>
            <a:r>
              <a:rPr lang="ru-RU"/>
              <a:t>Практикуйтесь перед слушателями</a:t>
            </a:r>
            <a:endParaRPr/>
          </a:p>
          <a:p>
            <a:pPr lvl="1">
              <a:defRPr/>
            </a:pPr>
            <a:r>
              <a:rPr lang="ru-RU"/>
              <a:t>Попросите коллег послушать вас и оценить выступление</a:t>
            </a:r>
            <a:endParaRPr/>
          </a:p>
          <a:p>
            <a:pPr lvl="1">
              <a:defRPr/>
            </a:pP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 bwMode="auto">
          <a:xfrm>
            <a:off x="7620000" y="2676525"/>
            <a:ext cx="3947160" cy="359747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Ищите обратную связь</a:t>
            </a:r>
            <a:endParaRPr/>
          </a:p>
          <a:p>
            <a:pPr>
              <a:defRPr/>
            </a:pPr>
            <a:r>
              <a:rPr lang="ru-RU"/>
              <a:t>Обдумывайте результаты</a:t>
            </a:r>
            <a:endParaRPr/>
          </a:p>
          <a:p>
            <a:pPr>
              <a:defRPr/>
            </a:pPr>
            <a:r>
              <a:rPr lang="ru-RU"/>
              <a:t>Изучайте новые методы</a:t>
            </a:r>
            <a:endParaRPr/>
          </a:p>
          <a:p>
            <a:pPr>
              <a:defRPr/>
            </a:pPr>
            <a:r>
              <a:rPr lang="ru-RU"/>
              <a:t>Поставьте личные цели</a:t>
            </a:r>
            <a:endParaRPr/>
          </a:p>
          <a:p>
            <a:pPr>
              <a:defRPr/>
            </a:pPr>
            <a:r>
              <a:rPr lang="ru-RU"/>
              <a:t>Повторяйте заново и адаптируйтесь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60000"/>
            <a:lumOff val="4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4360" y="189572"/>
            <a:ext cx="6787746" cy="1593507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ЗАДАЧА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 bwMode="auto">
          <a:xfrm flipH="0" flipV="0">
            <a:off x="593723" y="2281236"/>
            <a:ext cx="10532052" cy="4423250"/>
          </a:xfrm>
        </p:spPr>
        <p:txBody>
          <a:bodyPr vertOverflow="overflow" horzOverflow="overflow" vert="horz" wrap="square" lIns="0" tIns="457200" rIns="0" bIns="0" numCol="1" spcCol="0" rtlCol="0" fromWordArt="0" anchor="t" anchorCtr="0" forceAA="0" upright="0" compatLnSpc="0">
            <a:normAutofit fontScale="25000" lnSpcReduction="15000"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sz="16000"/>
              <a:t>Узнать о развитии культуры на белорусских землях в 9-13 веке</a:t>
            </a:r>
            <a:endParaRPr sz="16000"/>
          </a:p>
          <a:p>
            <a:pPr>
              <a:defRPr/>
            </a:pPr>
            <a:r>
              <a:rPr sz="16000"/>
              <a:t>Уметь определять особенности культурного развития</a:t>
            </a:r>
            <a:endParaRPr sz="16000"/>
          </a:p>
          <a:p>
            <a:pPr>
              <a:defRPr/>
            </a:pPr>
            <a:r>
              <a:rPr sz="16000"/>
              <a:t>Объяснять в чем заключается самобытность и историко-культурная ценность достижений белорусского края в рассматриваемый период</a:t>
            </a:r>
            <a:endParaRPr sz="16000"/>
          </a:p>
          <a:p>
            <a:pPr>
              <a:defRPr/>
            </a:pPr>
            <a:endParaRPr sz="16000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94360" y="584005"/>
            <a:ext cx="10972800" cy="118872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Показатели взаимодействия слушателей с выступающим</a:t>
            </a:r>
            <a:endParaRPr/>
          </a:p>
        </p:txBody>
      </p:sp>
      <p:graphicFrame>
        <p:nvGraphicFramePr>
          <p:cNvPr id="4" name="Местозаполнитель таблицы 3"/>
          <p:cNvGraphicFramePr>
            <a:graphicFrameLocks xmlns:a="http://schemas.openxmlformats.org/drawingml/2006/main" noGrp="1"/>
          </p:cNvGraphicFramePr>
          <p:nvPr>
            <p:ph type="tbl" sz="quarter" idx="10"/>
          </p:nvPr>
        </p:nvGraphicFramePr>
        <p:xfrm>
          <a:off x="593725" y="2628900"/>
          <a:ext cx="10991080" cy="374969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{550CE608-926A-5E2C-4C1B-FED3A14F96A5}</a:tableStyleId>
              </a:tblPr>
              <a:tblGrid>
                <a:gridCol w="2747770"/>
                <a:gridCol w="2747770"/>
                <a:gridCol w="2747770"/>
                <a:gridCol w="2747770"/>
              </a:tblGrid>
              <a:tr h="59468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bg1"/>
                          </a:solidFill>
                          <a:latin typeface="+mj-lt"/>
                        </a:rPr>
                        <a:t>Фактор влияния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bg1"/>
                          </a:solidFill>
                          <a:latin typeface="+mj-lt"/>
                        </a:rPr>
                        <a:t>Измерение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bg1"/>
                          </a:solidFill>
                          <a:latin typeface="+mj-lt"/>
                        </a:rPr>
                        <a:t>Целевое значение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bg1"/>
                          </a:solidFill>
                          <a:latin typeface="+mj-lt"/>
                        </a:rPr>
                        <a:t>Достигнуто</a:t>
                      </a:r>
                      <a:endParaRPr/>
                    </a:p>
                  </a:txBody>
                  <a:tcPr anchor="ctr"/>
                </a:tc>
              </a:tr>
              <a:tr h="59468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Взаимодействие с аудиторией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Процент (%)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85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88</a:t>
                      </a:r>
                      <a:endParaRPr/>
                    </a:p>
                  </a:txBody>
                  <a:tcPr anchor="ctr"/>
                </a:tc>
              </a:tr>
              <a:tr h="59468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Усвоение знаний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Процент (%)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75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80</a:t>
                      </a:r>
                      <a:endParaRPr/>
                    </a:p>
                  </a:txBody>
                  <a:tcPr anchor="ctr"/>
                </a:tc>
              </a:tr>
              <a:tr h="59468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Опросы после презентации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Средняя оценка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4,2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4,5</a:t>
                      </a:r>
                      <a:endParaRPr/>
                    </a:p>
                  </a:txBody>
                  <a:tcPr anchor="ctr"/>
                </a:tc>
              </a:tr>
              <a:tr h="59468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Доля тех, кто вас рекомендует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Процент (%)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10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12</a:t>
                      </a:r>
                      <a:endParaRPr/>
                    </a:p>
                  </a:txBody>
                  <a:tcPr anchor="ctr"/>
                </a:tc>
              </a:tr>
              <a:tr h="59468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Возможности совместной работы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Количество возможностей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8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10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94360" y="411479"/>
            <a:ext cx="5486400" cy="329184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Спасибо!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 bwMode="auto">
          <a:xfrm>
            <a:off x="594360" y="4549552"/>
            <a:ext cx="5486400" cy="164592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Брита Тамм</a:t>
            </a:r>
            <a:endParaRPr/>
          </a:p>
          <a:p>
            <a:pPr>
              <a:defRPr/>
            </a:pPr>
            <a:r>
              <a:rPr lang="ru-RU"/>
              <a:t>502-555-0152</a:t>
            </a:r>
            <a:endParaRPr/>
          </a:p>
          <a:p>
            <a:pPr>
              <a:defRPr/>
            </a:pPr>
            <a:r>
              <a:rPr lang="ru-RU"/>
              <a:t>brita@firstupconsultants.com</a:t>
            </a:r>
            <a:endParaRPr/>
          </a:p>
          <a:p>
            <a:pPr>
              <a:defRPr/>
            </a:pPr>
            <a:r>
              <a:rPr lang="ru-RU"/>
              <a:t>www.firstupconsultants.com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 flipH="0" flipV="0">
            <a:off x="594359" y="102874"/>
            <a:ext cx="11012290" cy="2172027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Кириллица и глаголица-что вы знаете о происхождении славянской письменности?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sz="quarter" idx="13"/>
          </p:nvPr>
        </p:nvSpPr>
        <p:spPr bwMode="auto">
          <a:xfrm flipH="0" flipV="0">
            <a:off x="8971092" y="2345969"/>
            <a:ext cx="3190412" cy="3700459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sz="2400"/>
              <a:t>863 год –послы Великоморавского князя Ростислава</a:t>
            </a:r>
            <a:endParaRPr sz="2400"/>
          </a:p>
        </p:txBody>
      </p:sp>
      <p:grpSp>
        <p:nvGrpSpPr>
          <p:cNvPr id="19" name="Группа 18"/>
          <p:cNvGrpSpPr/>
          <p:nvPr/>
        </p:nvGrpSpPr>
        <p:grpSpPr bwMode="auto">
          <a:xfrm rot="16199998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 fill="norm" stroke="1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 fill="norm" stroke="1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 fill="norm" stroke="1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>
                <a:defRPr/>
              </a:pPr>
              <a:endParaRPr lang="ru-RU"/>
            </a:p>
          </p:txBody>
        </p:sp>
      </p:grpSp>
      <p:pic>
        <p:nvPicPr>
          <p:cNvPr id="2450044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15363" y="2450744"/>
            <a:ext cx="8655728" cy="4359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6667870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/>
              <a:t>Образцы восточнославянской письменности на территории Беларуси</a:t>
            </a:r>
            <a:endParaRPr/>
          </a:p>
        </p:txBody>
      </p:sp>
      <p:sp>
        <p:nvSpPr>
          <p:cNvPr id="1149383041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72670718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67376" y="1783080"/>
            <a:ext cx="3602223" cy="3566201"/>
          </a:xfrm>
          <a:prstGeom prst="rect">
            <a:avLst/>
          </a:prstGeom>
        </p:spPr>
      </p:pic>
      <p:sp>
        <p:nvSpPr>
          <p:cNvPr id="1843888658" name=""/>
          <p:cNvSpPr txBox="1"/>
          <p:nvPr/>
        </p:nvSpPr>
        <p:spPr bwMode="auto">
          <a:xfrm flipH="0" flipV="0">
            <a:off x="1702499" y="5400582"/>
            <a:ext cx="3098908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chemeClr val="bg1"/>
                </a:solidFill>
              </a:rPr>
              <a:t>Печать Евфросинии Полоцкой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40355961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057085" y="2289164"/>
            <a:ext cx="4173254" cy="2554031"/>
          </a:xfrm>
          <a:prstGeom prst="rect">
            <a:avLst/>
          </a:prstGeom>
        </p:spPr>
      </p:pic>
      <p:sp>
        <p:nvSpPr>
          <p:cNvPr id="1358948426" name=""/>
          <p:cNvSpPr txBox="1"/>
          <p:nvPr/>
        </p:nvSpPr>
        <p:spPr bwMode="auto">
          <a:xfrm flipH="0" flipV="0">
            <a:off x="4273324" y="4771747"/>
            <a:ext cx="2553877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chemeClr val="bg1"/>
                </a:solidFill>
              </a:rPr>
              <a:t>Рогволодов камень в Орше (памятный знак)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15815414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009344" y="2895506"/>
            <a:ext cx="3915400" cy="2932199"/>
          </a:xfrm>
          <a:prstGeom prst="rect">
            <a:avLst/>
          </a:prstGeom>
        </p:spPr>
      </p:pic>
      <p:sp>
        <p:nvSpPr>
          <p:cNvPr id="157009187" name=""/>
          <p:cNvSpPr txBox="1"/>
          <p:nvPr/>
        </p:nvSpPr>
        <p:spPr bwMode="auto">
          <a:xfrm flipH="0" flipV="0">
            <a:off x="8231286" y="6029417"/>
            <a:ext cx="3126471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solidFill>
                  <a:schemeClr val="bg1"/>
                </a:solidFill>
              </a:rPr>
              <a:t>Борисов камень Полоцк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6675494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95901609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2719732" y="4216893"/>
            <a:ext cx="8748366" cy="1764442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 sz="2600"/>
              <a:t>Существовала бытовая письменность на восковых табличках и бересте.</a:t>
            </a:r>
            <a:endParaRPr sz="2600"/>
          </a:p>
          <a:p>
            <a:pPr>
              <a:defRPr/>
            </a:pPr>
            <a:r>
              <a:rPr sz="2600"/>
              <a:t>Вспомните, где были обнаружены берестяные грамоты?</a:t>
            </a:r>
            <a:endParaRPr sz="2600"/>
          </a:p>
        </p:txBody>
      </p:sp>
      <p:pic>
        <p:nvPicPr>
          <p:cNvPr id="47418844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4732" y="46237"/>
            <a:ext cx="9646164" cy="3744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0843243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582597"/>
            <a:ext cx="10873739" cy="943252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 lang="ru-RU" sz="3600" b="0" i="0" u="none" strike="noStrike" cap="none" spc="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Особенности устного народного творчества:</a:t>
            </a:r>
            <a:endParaRPr sz="36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>
              <a:defRPr/>
            </a:pPr>
            <a:endParaRPr/>
          </a:p>
        </p:txBody>
      </p:sp>
      <p:sp>
        <p:nvSpPr>
          <p:cNvPr id="1262245482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1073664" y="1211431"/>
            <a:ext cx="10394434" cy="5095412"/>
          </a:xfrm>
        </p:spPr>
        <p:txBody>
          <a:bodyPr vertOverflow="overflow" horzOverflow="overflow" vert="horz" wrap="square" lIns="0" tIns="228600" rIns="0" bIns="0" numCol="1" spcCol="0" rtlCol="0" fromWordArt="0" anchor="t" anchorCtr="0" forceAA="0" upright="0" compatLnSpc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 Это культура молитв, сказок, мифов и магических заклинаний. </a:t>
            </a:r>
            <a:endParaRPr lang="ru-RU"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Молитвы воспринимались как средство общения с Богом и святыми,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проповеди на библейские сюжеты — как руководство в повседневной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жизни</a:t>
            </a:r>
            <a:endParaRPr lang="ru-RU"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Устно-поэтическое творчество закрепляло многие морально-этические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нормы, регулирующие отношения людей в обществе и семье</a:t>
            </a:r>
            <a:endParaRPr lang="ru-RU"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• Устное народное творчество на территории Беларуси представлено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практически всеми жанрами: календарная и семейно-обрядовая поэзия,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заговоры, сказки, предания и легенды, пословицы и поговорки, загадки, </a:t>
            </a:r>
            <a:r>
              <a:rPr lang="ru-RU" sz="2400" b="0" i="0" u="none" strike="noStrike" cap="none" spc="0">
                <a:solidFill>
                  <a:schemeClr val="bg1"/>
                </a:solidFill>
                <a:latin typeface="Franklin Gothic Book"/>
                <a:cs typeface="Franklin Gothic Book"/>
              </a:rPr>
              <a:t>народный театр в различных его формах, социально-бытовые песни</a:t>
            </a:r>
            <a:endParaRPr lang="ru-RU" sz="2400" b="0" i="0" u="none" strike="noStrike" cap="none" spc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6193344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594359" y="102874"/>
            <a:ext cx="10873739" cy="122877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r>
              <a:rPr/>
              <a:t>Рукописные книги</a:t>
            </a:r>
            <a:endParaRPr/>
          </a:p>
        </p:txBody>
      </p:sp>
      <p:sp>
        <p:nvSpPr>
          <p:cNvPr id="81533194" name="Объект 5"/>
          <p:cNvSpPr>
            <a:spLocks noGrp="1"/>
          </p:cNvSpPr>
          <p:nvPr>
            <p:ph sz="quarter" idx="13" hasCustomPrompt="1"/>
          </p:nvPr>
        </p:nvSpPr>
        <p:spPr bwMode="auto">
          <a:xfrm flipH="0" flipV="0">
            <a:off x="2867694" y="1174441"/>
            <a:ext cx="8600405" cy="3597305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r>
              <a:rPr/>
              <a:t>11 век –Туровское Евангелие –пергамент, миниатюры</a:t>
            </a:r>
            <a:r>
              <a:rPr/>
              <a:t>. В Литве</a:t>
            </a:r>
            <a:endParaRPr/>
          </a:p>
          <a:p>
            <a:pPr>
              <a:defRPr/>
            </a:pPr>
            <a:r>
              <a:rPr/>
              <a:t>13 век –Оршанское Евангелие: «звериный стиль заглавных букв»</a:t>
            </a:r>
            <a:endParaRPr/>
          </a:p>
          <a:p>
            <a:pPr>
              <a:defRPr/>
            </a:pPr>
            <a:r>
              <a:rPr/>
              <a:t>Агиография –жития святых</a:t>
            </a:r>
            <a:endParaRPr/>
          </a:p>
          <a:p>
            <a:pPr>
              <a:defRPr/>
            </a:pPr>
            <a:r>
              <a:rPr/>
              <a:t>Апракос – выдержка, фрагмент из Евангелия</a:t>
            </a:r>
            <a:endParaRPr/>
          </a:p>
          <a:p>
            <a:pPr>
              <a:defRPr/>
            </a:pPr>
            <a:r>
              <a:rPr/>
              <a:t>12 век «Повесть временных лет», летопись, Нестор, Киево-Печерская Лавра</a:t>
            </a:r>
            <a:endParaRPr/>
          </a:p>
        </p:txBody>
      </p:sp>
      <p:pic>
        <p:nvPicPr>
          <p:cNvPr id="150735561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06116" y="4060286"/>
            <a:ext cx="4022694" cy="2681795"/>
          </a:xfrm>
          <a:prstGeom prst="rect">
            <a:avLst/>
          </a:prstGeom>
        </p:spPr>
      </p:pic>
      <p:pic>
        <p:nvPicPr>
          <p:cNvPr id="172798808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778155" y="3911723"/>
            <a:ext cx="3689944" cy="2774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5610050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50926088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9119624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1884077" cy="6824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1582899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4360" y="102874"/>
            <a:ext cx="10873739" cy="1680204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18748430" name="Объект 5"/>
          <p:cNvSpPr>
            <a:spLocks noGrp="1"/>
          </p:cNvSpPr>
          <p:nvPr>
            <p:ph sz="quarter" idx="13" hasCustomPrompt="1"/>
          </p:nvPr>
        </p:nvSpPr>
        <p:spPr bwMode="auto">
          <a:xfrm>
            <a:off x="3657600" y="2282007"/>
            <a:ext cx="7810499" cy="369932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799"/>
              </a:spcBef>
              <a:buFont typeface="Arial"/>
              <a:buChar char="•"/>
              <a:defRPr lang="ru-RU" sz="2000"/>
            </a:lvl1pPr>
            <a:lvl2pPr indent="-283464">
              <a:spcBef>
                <a:spcPts val="1799"/>
              </a:spcBef>
              <a:defRPr lang="ru-RU" sz="2000"/>
            </a:lvl2pPr>
            <a:lvl3pPr indent="-283464">
              <a:spcBef>
                <a:spcPts val="1799"/>
              </a:spcBef>
              <a:defRPr lang="ru-RU" sz="2000"/>
            </a:lvl3pPr>
            <a:lvl4pPr indent="-283464">
              <a:spcBef>
                <a:spcPts val="1799"/>
              </a:spcBef>
              <a:defRPr lang="ru-RU" sz="2000"/>
            </a:lvl4pPr>
            <a:lvl5pPr indent="-283464">
              <a:spcBef>
                <a:spcPts val="1799"/>
              </a:spcBef>
              <a:defRPr lang="ru-RU" sz="2000"/>
            </a:lvl5pPr>
          </a:lstStyle>
          <a:p>
            <a:pPr>
              <a:defRPr/>
            </a:pPr>
            <a:endParaRPr/>
          </a:p>
        </p:txBody>
      </p:sp>
      <p:pic>
        <p:nvPicPr>
          <p:cNvPr id="171988753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369522" y="119628"/>
            <a:ext cx="7789140" cy="5308697"/>
          </a:xfrm>
          <a:prstGeom prst="rect">
            <a:avLst/>
          </a:prstGeom>
        </p:spPr>
      </p:pic>
      <p:pic>
        <p:nvPicPr>
          <p:cNvPr id="103383377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1723" y="3440097"/>
            <a:ext cx="4444629" cy="3333472"/>
          </a:xfrm>
          <a:prstGeom prst="rect">
            <a:avLst/>
          </a:prstGeom>
        </p:spPr>
      </p:pic>
      <p:pic>
        <p:nvPicPr>
          <p:cNvPr id="131058743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5485" y="102874"/>
            <a:ext cx="4385952" cy="2922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Пользовательская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/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3</cp:revision>
  <dcterms:created xsi:type="dcterms:W3CDTF">2023-12-20T08:12:12Z</dcterms:created>
  <dcterms:modified xsi:type="dcterms:W3CDTF">2025-08-21T20:42:28Z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