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итель" initials="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Relationship Id="rId1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m authorId="1" dt="2024-08-15T11:56:59Z" idx="1">
    <p:pos x="7498" y="3804"/>
    <p:text/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7;Учитель;2;1;0;3;20;2024-08-15T08:56:59Z;4;38;{00900024-005C-4CC5-A23B-001B00BA00F2};" providerId="AD"/>
      </p:ext>
    </p:extLst>
  </p:cm>
</p:cmLst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итульный слайд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0" y="5004000"/>
            <a:ext cx="12192000" cy="1854000"/>
          </a:xfrm>
          <a:prstGeom prst="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5005050"/>
            <a:ext cx="9144000" cy="1539000"/>
          </a:xfrm>
        </p:spPr>
        <p:txBody>
          <a:bodyPr anchor="b"/>
          <a:lstStyle>
            <a:lvl1pPr algn="ctr">
              <a:defRPr sz="6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1_Заголовок и объект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0" y="279000"/>
            <a:ext cx="12192000" cy="1190626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1690688"/>
            <a:ext cx="12192000" cy="4486275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Заголовок и объект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0" y="279000"/>
            <a:ext cx="12192000" cy="1190626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1690688"/>
            <a:ext cx="12192000" cy="4486275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52578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3"/>
          </p:nvPr>
        </p:nvSpPr>
        <p:spPr bwMode="auto">
          <a:xfrm>
            <a:off x="6096000" y="1834475"/>
            <a:ext cx="52578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Заголовок и объект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0" y="279000"/>
            <a:ext cx="12192000" cy="1190626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1690688"/>
            <a:ext cx="12192000" cy="4486275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79000"/>
            <a:ext cx="10515600" cy="1325563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Заголовок и объект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3126000" y="1185862"/>
            <a:ext cx="5940000" cy="4486275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hyperlink" Target="https://presentation-creation.ru/" TargetMode="External"/><Relationship Id="rId1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1BB465-C3D4-4C89-917E-89022995808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E632F-AE55-4621-862D-86D9DCE7D3AF}" type="slidenum">
              <a:rPr lang="ru-RU"/>
              <a:t/>
            </a:fld>
            <a:endParaRPr lang="ru-RU"/>
          </a:p>
        </p:txBody>
      </p:sp>
      <p:pic>
        <p:nvPicPr>
          <p:cNvPr id="7" name="Рисунок 6">
            <a:hlinkClick r:id="rId17"/>
          </p:cNvPr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0" y="5004000"/>
            <a:ext cx="7740000" cy="1539000"/>
          </a:xfrm>
        </p:spPr>
        <p:txBody>
          <a:bodyPr/>
          <a:lstStyle/>
          <a:p>
            <a:pPr>
              <a:defRPr/>
            </a:pPr>
            <a:r>
              <a:rPr lang="ru-RU"/>
              <a:t>ВВЕДЕНИЕ</a:t>
            </a:r>
            <a:endParaRPr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 flipH="1">
            <a:off x="7716000" y="5589000"/>
            <a:ext cx="4230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H="1">
            <a:off x="8821350" y="6039000"/>
            <a:ext cx="3081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 flipH="1">
            <a:off x="9795750" y="6543000"/>
            <a:ext cx="21066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5961000" y="5597280"/>
            <a:ext cx="58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ИСТОРИЯ БЕЛАРУСИ В КОНТЕКСТЕ ВСЕМИРНОЙ ИСТОРИИ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921000" y="459000"/>
            <a:ext cx="10869230" cy="5473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Вставьте заголовок слайда</a:t>
            </a:r>
            <a:endParaRPr/>
          </a:p>
        </p:txBody>
      </p:sp>
      <p:pic>
        <p:nvPicPr>
          <p:cNvPr id="1026" name="Picture 2" descr="Особенности истории Беларуси с древнейших времён до конца XVIII в. | PPT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5068616" y="1494000"/>
            <a:ext cx="6960183" cy="5414336"/>
          </a:xfrm>
          <a:prstGeom prst="rect">
            <a:avLst/>
          </a:prstGeom>
          <a:noFill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10999" y="188998"/>
            <a:ext cx="5130000" cy="2122894"/>
          </a:xfrm>
          <a:prstGeom prst="rect">
            <a:avLst/>
          </a:prstGeom>
        </p:spPr>
      </p:pic>
      <p:sp>
        <p:nvSpPr>
          <p:cNvPr id="818621153" name=""/>
          <p:cNvSpPr txBox="1"/>
          <p:nvPr/>
        </p:nvSpPr>
        <p:spPr bwMode="auto">
          <a:xfrm flipH="0" flipV="0">
            <a:off x="84174" y="2441359"/>
            <a:ext cx="4984513" cy="3947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300" b="1"/>
              <a:t>100 тыс. до н.э. - 5 в. н.э.-первобытный период ИБ</a:t>
            </a:r>
            <a:endParaRPr sz="2300" b="1"/>
          </a:p>
          <a:p>
            <a:pPr>
              <a:defRPr/>
            </a:pPr>
            <a:r>
              <a:rPr sz="2300"/>
              <a:t>сер</a:t>
            </a:r>
            <a:r>
              <a:rPr sz="2300" b="1"/>
              <a:t>.5 в-15 век -Средневековье</a:t>
            </a:r>
            <a:endParaRPr sz="2300" b="1"/>
          </a:p>
          <a:p>
            <a:pPr>
              <a:defRPr/>
            </a:pPr>
            <a:r>
              <a:rPr sz="2300"/>
              <a:t>раннее Средневековье 5-9 век (Полоцкий)</a:t>
            </a:r>
            <a:endParaRPr sz="2300"/>
          </a:p>
          <a:p>
            <a:pPr>
              <a:defRPr/>
            </a:pPr>
            <a:r>
              <a:rPr sz="2300"/>
              <a:t>высокое Средневековье 10-13 (ВКЛ)</a:t>
            </a:r>
            <a:endParaRPr sz="2300"/>
          </a:p>
          <a:p>
            <a:pPr>
              <a:defRPr/>
            </a:pPr>
            <a:r>
              <a:rPr sz="2300"/>
              <a:t>позднее Средневековье 14-15 век (ВКЛ)</a:t>
            </a:r>
            <a:endParaRPr sz="2300"/>
          </a:p>
          <a:p>
            <a:pPr>
              <a:defRPr/>
            </a:pPr>
            <a:r>
              <a:rPr sz="2300" b="1"/>
              <a:t>Новое время 16-19 век</a:t>
            </a:r>
            <a:endParaRPr sz="2300" b="1"/>
          </a:p>
          <a:p>
            <a:pPr>
              <a:defRPr/>
            </a:pPr>
            <a:r>
              <a:rPr sz="2300" b="1"/>
              <a:t>Новейшее время 1917-начало 21 века</a:t>
            </a:r>
            <a:endParaRPr sz="23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0999" y="1629000"/>
            <a:ext cx="5535036" cy="1737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chemeClr val="bg2">
                    <a:lumMod val="25000"/>
                  </a:schemeClr>
                </a:solidFill>
              </a:rPr>
              <a:t>Домашнее задание стр. 3-15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История-наука о жизни людей в прошлом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6000" y="1825624"/>
            <a:ext cx="11160000" cy="47533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/>
              <a:t>Наука, раскрывающая последовательное развитие и изменение человеческого общества</a:t>
            </a:r>
            <a:endParaRPr lang="en-US" sz="3000"/>
          </a:p>
          <a:p>
            <a:pPr>
              <a:defRPr/>
            </a:pPr>
            <a:r>
              <a:rPr lang="ru-RU" sz="3000"/>
              <a:t>Возникла с появлением мифов, легенд, письменности в 3 тыс. до н.э. Выделена в отдельную отрасль знаний в</a:t>
            </a:r>
            <a:r>
              <a:rPr lang="ru-RU" sz="3000" b="1"/>
              <a:t> 6-5 веке до н.э.</a:t>
            </a:r>
            <a:endParaRPr lang="en-US" sz="3000"/>
          </a:p>
          <a:p>
            <a:pPr>
              <a:defRPr/>
            </a:pPr>
            <a:r>
              <a:rPr lang="ru-RU" sz="3000"/>
              <a:t>Древние историки: Фукидид, </a:t>
            </a:r>
            <a:r>
              <a:rPr lang="ru-RU" sz="3000" b="1"/>
              <a:t>Геродот («отец истории»)</a:t>
            </a:r>
            <a:r>
              <a:rPr lang="ru-RU" sz="3000"/>
              <a:t>, </a:t>
            </a:r>
            <a:r>
              <a:rPr lang="ru-RU" sz="3000"/>
              <a:t>Полибий</a:t>
            </a:r>
            <a:r>
              <a:rPr lang="ru-RU" sz="3000"/>
              <a:t>, Тацит, </a:t>
            </a:r>
            <a:r>
              <a:rPr lang="ru-RU" sz="3000"/>
              <a:t>Сыма</a:t>
            </a:r>
            <a:r>
              <a:rPr lang="ru-RU" sz="3000"/>
              <a:t> Цянь</a:t>
            </a:r>
            <a:endParaRPr lang="en-US" sz="3000"/>
          </a:p>
          <a:p>
            <a:pPr>
              <a:defRPr/>
            </a:pPr>
            <a:r>
              <a:rPr lang="ru-RU" sz="3000"/>
              <a:t>Локальная и всеобщая (впервые-</a:t>
            </a:r>
            <a:r>
              <a:rPr lang="ru-RU" sz="3000" b="1">
                <a:solidFill>
                  <a:schemeClr val="tx1"/>
                </a:solidFill>
              </a:rPr>
              <a:t>Полибий</a:t>
            </a:r>
            <a:r>
              <a:rPr lang="ru-RU" sz="3000"/>
              <a:t>)</a:t>
            </a:r>
            <a:endParaRPr lang="en-US" sz="3000"/>
          </a:p>
          <a:p>
            <a:pPr>
              <a:defRPr/>
            </a:pPr>
            <a:r>
              <a:rPr lang="ru-RU" sz="3000"/>
              <a:t>Состоит из отраслей (этнография, археология) и вспомогательных дисциплин (палеография, геральдика, сфрагистика)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800" b="1"/>
              <a:t>Функции истории</a:t>
            </a:r>
            <a:endParaRPr sz="4800"/>
          </a:p>
        </p:txBody>
      </p:sp>
      <p:sp>
        <p:nvSpPr>
          <p:cNvPr id="4" name="Прямоугольник: скругленные верхние углы 3"/>
          <p:cNvSpPr/>
          <p:nvPr/>
        </p:nvSpPr>
        <p:spPr bwMode="auto">
          <a:xfrm rot="3128573" flipH="0" flipV="0">
            <a:off x="1123844" y="3908680"/>
            <a:ext cx="3455280" cy="1061255"/>
          </a:xfrm>
          <a:prstGeom prst="round2SameRect">
            <a:avLst>
              <a:gd name="adj1" fmla="val 47386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: скругленные верхние углы 4"/>
          <p:cNvSpPr/>
          <p:nvPr/>
        </p:nvSpPr>
        <p:spPr bwMode="auto">
          <a:xfrm rot="13929852" flipH="1">
            <a:off x="639345" y="4498905"/>
            <a:ext cx="2981395" cy="40428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олилиния: фигура 5"/>
          <p:cNvSpPr/>
          <p:nvPr/>
        </p:nvSpPr>
        <p:spPr bwMode="auto">
          <a:xfrm>
            <a:off x="2" y="2816200"/>
            <a:ext cx="12191999" cy="90000"/>
          </a:xfrm>
          <a:custGeom>
            <a:avLst/>
            <a:gdLst>
              <a:gd name="connsiteX0" fmla="*/ 9486068 w 12191999"/>
              <a:gd name="connsiteY0" fmla="*/ 0 h 90000"/>
              <a:gd name="connsiteX1" fmla="*/ 12191999 w 12191999"/>
              <a:gd name="connsiteY1" fmla="*/ 0 h 90000"/>
              <a:gd name="connsiteX2" fmla="*/ 12191999 w 12191999"/>
              <a:gd name="connsiteY2" fmla="*/ 90000 h 90000"/>
              <a:gd name="connsiteX3" fmla="*/ 9485093 w 12191999"/>
              <a:gd name="connsiteY3" fmla="*/ 90000 h 90000"/>
              <a:gd name="connsiteX4" fmla="*/ 9490156 w 12191999"/>
              <a:gd name="connsiteY4" fmla="*/ 40205 h 90000"/>
              <a:gd name="connsiteX5" fmla="*/ 6840485 w 12191999"/>
              <a:gd name="connsiteY5" fmla="*/ 0 h 90000"/>
              <a:gd name="connsiteX6" fmla="*/ 8499292 w 12191999"/>
              <a:gd name="connsiteY6" fmla="*/ 0 h 90000"/>
              <a:gd name="connsiteX7" fmla="*/ 8495204 w 12191999"/>
              <a:gd name="connsiteY7" fmla="*/ 40205 h 90000"/>
              <a:gd name="connsiteX8" fmla="*/ 8500267 w 12191999"/>
              <a:gd name="connsiteY8" fmla="*/ 90000 h 90000"/>
              <a:gd name="connsiteX9" fmla="*/ 6839555 w 12191999"/>
              <a:gd name="connsiteY9" fmla="*/ 90000 h 90000"/>
              <a:gd name="connsiteX10" fmla="*/ 6844595 w 12191999"/>
              <a:gd name="connsiteY10" fmla="*/ 40426 h 90000"/>
              <a:gd name="connsiteX11" fmla="*/ 4194461 w 12191999"/>
              <a:gd name="connsiteY11" fmla="*/ 0 h 90000"/>
              <a:gd name="connsiteX12" fmla="*/ 5853754 w 12191999"/>
              <a:gd name="connsiteY12" fmla="*/ 0 h 90000"/>
              <a:gd name="connsiteX13" fmla="*/ 5849643 w 12191999"/>
              <a:gd name="connsiteY13" fmla="*/ 40426 h 90000"/>
              <a:gd name="connsiteX14" fmla="*/ 5854684 w 12191999"/>
              <a:gd name="connsiteY14" fmla="*/ 90000 h 90000"/>
              <a:gd name="connsiteX15" fmla="*/ 4194461 w 12191999"/>
              <a:gd name="connsiteY15" fmla="*/ 90000 h 90000"/>
              <a:gd name="connsiteX16" fmla="*/ 4199036 w 12191999"/>
              <a:gd name="connsiteY16" fmla="*/ 45000 h 90000"/>
              <a:gd name="connsiteX17" fmla="*/ 1548900 w 12191999"/>
              <a:gd name="connsiteY17" fmla="*/ 0 h 90000"/>
              <a:gd name="connsiteX18" fmla="*/ 3208659 w 12191999"/>
              <a:gd name="connsiteY18" fmla="*/ 0 h 90000"/>
              <a:gd name="connsiteX19" fmla="*/ 3204084 w 12191999"/>
              <a:gd name="connsiteY19" fmla="*/ 45000 h 90000"/>
              <a:gd name="connsiteX20" fmla="*/ 3208659 w 12191999"/>
              <a:gd name="connsiteY20" fmla="*/ 90000 h 90000"/>
              <a:gd name="connsiteX21" fmla="*/ 1548900 w 12191999"/>
              <a:gd name="connsiteY21" fmla="*/ 90000 h 90000"/>
              <a:gd name="connsiteX22" fmla="*/ 1553476 w 12191999"/>
              <a:gd name="connsiteY22" fmla="*/ 45000 h 90000"/>
              <a:gd name="connsiteX23" fmla="*/ 0 w 12191999"/>
              <a:gd name="connsiteY23" fmla="*/ 0 h 90000"/>
              <a:gd name="connsiteX24" fmla="*/ 563099 w 12191999"/>
              <a:gd name="connsiteY24" fmla="*/ 0 h 90000"/>
              <a:gd name="connsiteX25" fmla="*/ 558524 w 12191999"/>
              <a:gd name="connsiteY25" fmla="*/ 45000 h 90000"/>
              <a:gd name="connsiteX26" fmla="*/ 563099 w 12191999"/>
              <a:gd name="connsiteY26" fmla="*/ 90000 h 90000"/>
              <a:gd name="connsiteX27" fmla="*/ 0 w 12191999"/>
              <a:gd name="connsiteY27" fmla="*/ 90000 h 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1999" h="90000" fill="norm" stroke="1" extrusionOk="0">
                <a:moveTo>
                  <a:pt x="9486068" y="0"/>
                </a:moveTo>
                <a:lnTo>
                  <a:pt x="12191999" y="0"/>
                </a:lnTo>
                <a:lnTo>
                  <a:pt x="12191999" y="90000"/>
                </a:lnTo>
                <a:lnTo>
                  <a:pt x="9485093" y="90000"/>
                </a:lnTo>
                <a:lnTo>
                  <a:pt x="9490156" y="40205"/>
                </a:lnTo>
                <a:close/>
                <a:moveTo>
                  <a:pt x="6840485" y="0"/>
                </a:moveTo>
                <a:lnTo>
                  <a:pt x="8499292" y="0"/>
                </a:lnTo>
                <a:lnTo>
                  <a:pt x="8495204" y="40205"/>
                </a:lnTo>
                <a:lnTo>
                  <a:pt x="8500267" y="90000"/>
                </a:lnTo>
                <a:lnTo>
                  <a:pt x="6839555" y="90000"/>
                </a:lnTo>
                <a:lnTo>
                  <a:pt x="6844595" y="40426"/>
                </a:lnTo>
                <a:close/>
                <a:moveTo>
                  <a:pt x="4194461" y="0"/>
                </a:moveTo>
                <a:lnTo>
                  <a:pt x="5853754" y="0"/>
                </a:lnTo>
                <a:lnTo>
                  <a:pt x="5849643" y="40426"/>
                </a:lnTo>
                <a:lnTo>
                  <a:pt x="5854684" y="90000"/>
                </a:lnTo>
                <a:lnTo>
                  <a:pt x="4194461" y="90000"/>
                </a:lnTo>
                <a:lnTo>
                  <a:pt x="4199036" y="45000"/>
                </a:lnTo>
                <a:close/>
                <a:moveTo>
                  <a:pt x="1548900" y="0"/>
                </a:moveTo>
                <a:lnTo>
                  <a:pt x="3208659" y="0"/>
                </a:lnTo>
                <a:lnTo>
                  <a:pt x="3204084" y="45000"/>
                </a:lnTo>
                <a:lnTo>
                  <a:pt x="3208659" y="90000"/>
                </a:lnTo>
                <a:lnTo>
                  <a:pt x="1548900" y="90000"/>
                </a:lnTo>
                <a:lnTo>
                  <a:pt x="1553476" y="45000"/>
                </a:lnTo>
                <a:close/>
                <a:moveTo>
                  <a:pt x="0" y="0"/>
                </a:moveTo>
                <a:lnTo>
                  <a:pt x="563099" y="0"/>
                </a:lnTo>
                <a:lnTo>
                  <a:pt x="558524" y="45000"/>
                </a:lnTo>
                <a:lnTo>
                  <a:pt x="563099" y="90000"/>
                </a:lnTo>
                <a:lnTo>
                  <a:pt x="0" y="9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7" name="Круг: прозрачная заливка 6"/>
          <p:cNvSpPr/>
          <p:nvPr/>
        </p:nvSpPr>
        <p:spPr bwMode="auto">
          <a:xfrm>
            <a:off x="246000" y="2051199"/>
            <a:ext cx="1620000" cy="1620000"/>
          </a:xfrm>
          <a:prstGeom prst="donut">
            <a:avLst>
              <a:gd name="adj" fmla="val 194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верхние углы 7"/>
          <p:cNvSpPr/>
          <p:nvPr/>
        </p:nvSpPr>
        <p:spPr bwMode="auto">
          <a:xfrm rot="3128573" flipH="0" flipV="0">
            <a:off x="3821365" y="3802483"/>
            <a:ext cx="3455280" cy="119287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: скругленные верхние углы 8"/>
          <p:cNvSpPr/>
          <p:nvPr/>
        </p:nvSpPr>
        <p:spPr bwMode="auto">
          <a:xfrm rot="13929852" flipH="1" flipV="1">
            <a:off x="3331183" y="4580967"/>
            <a:ext cx="3217555" cy="585269"/>
          </a:xfrm>
          <a:prstGeom prst="round2SameRect">
            <a:avLst>
              <a:gd name="adj1" fmla="val 20483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Идеологическая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/>
          <p:cNvSpPr/>
          <p:nvPr/>
        </p:nvSpPr>
        <p:spPr bwMode="auto">
          <a:xfrm>
            <a:off x="2891560" y="2051199"/>
            <a:ext cx="1620000" cy="1620000"/>
          </a:xfrm>
          <a:prstGeom prst="donut">
            <a:avLst>
              <a:gd name="adj" fmla="val 194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верхние углы 10"/>
          <p:cNvSpPr/>
          <p:nvPr/>
        </p:nvSpPr>
        <p:spPr bwMode="auto">
          <a:xfrm rot="3128573" flipH="0" flipV="0">
            <a:off x="6406322" y="3921769"/>
            <a:ext cx="3455280" cy="1039365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: скругленные верхние углы 11"/>
          <p:cNvSpPr/>
          <p:nvPr/>
        </p:nvSpPr>
        <p:spPr bwMode="auto">
          <a:xfrm rot="13929852" flipH="1">
            <a:off x="5930465" y="4494331"/>
            <a:ext cx="2981395" cy="40428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Круг: прозрачная заливка 12"/>
          <p:cNvSpPr/>
          <p:nvPr/>
        </p:nvSpPr>
        <p:spPr bwMode="auto">
          <a:xfrm>
            <a:off x="5537120" y="2046626"/>
            <a:ext cx="1620000" cy="1620000"/>
          </a:xfrm>
          <a:prstGeom prst="donut">
            <a:avLst>
              <a:gd name="adj" fmla="val 194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верхние углы 13"/>
          <p:cNvSpPr/>
          <p:nvPr/>
        </p:nvSpPr>
        <p:spPr bwMode="auto">
          <a:xfrm rot="3128573" flipH="0" flipV="0">
            <a:off x="9151495" y="3717958"/>
            <a:ext cx="3455280" cy="129169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: скругленные верхние углы 14"/>
          <p:cNvSpPr/>
          <p:nvPr/>
        </p:nvSpPr>
        <p:spPr bwMode="auto">
          <a:xfrm rot="3129827" flipH="1">
            <a:off x="8576026" y="4494110"/>
            <a:ext cx="2981395" cy="40428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Что нас ждет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6" name="Круг: прозрачная заливка 15"/>
          <p:cNvSpPr/>
          <p:nvPr/>
        </p:nvSpPr>
        <p:spPr bwMode="auto">
          <a:xfrm>
            <a:off x="8182681" y="2046405"/>
            <a:ext cx="1620000" cy="1620000"/>
          </a:xfrm>
          <a:prstGeom prst="donut">
            <a:avLst>
              <a:gd name="adj" fmla="val 194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 rot="3152574">
            <a:off x="1311041" y="4345752"/>
            <a:ext cx="2697829" cy="518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</a:rPr>
              <a:t>Познавательная</a:t>
            </a:r>
            <a:endParaRPr sz="2800" b="1"/>
          </a:p>
        </p:txBody>
      </p:sp>
      <p:sp>
        <p:nvSpPr>
          <p:cNvPr id="22" name="TextBox 21"/>
          <p:cNvSpPr txBox="1"/>
          <p:nvPr/>
        </p:nvSpPr>
        <p:spPr bwMode="auto">
          <a:xfrm rot="3152574">
            <a:off x="3981988" y="4345734"/>
            <a:ext cx="2651298" cy="518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</a:rPr>
              <a:t>Воспитательная</a:t>
            </a:r>
            <a:endParaRPr sz="2800" b="1"/>
          </a:p>
        </p:txBody>
      </p:sp>
      <p:sp>
        <p:nvSpPr>
          <p:cNvPr id="23" name="TextBox 22"/>
          <p:cNvSpPr txBox="1"/>
          <p:nvPr/>
        </p:nvSpPr>
        <p:spPr bwMode="auto">
          <a:xfrm rot="3152574">
            <a:off x="6284190" y="4335502"/>
            <a:ext cx="3338014" cy="518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</a:rPr>
              <a:t>Мировоззренческая</a:t>
            </a:r>
            <a:endParaRPr sz="2800" b="1"/>
          </a:p>
        </p:txBody>
      </p:sp>
      <p:sp>
        <p:nvSpPr>
          <p:cNvPr id="24" name="TextBox 23"/>
          <p:cNvSpPr txBox="1"/>
          <p:nvPr/>
        </p:nvSpPr>
        <p:spPr bwMode="auto">
          <a:xfrm rot="3152574">
            <a:off x="9191063" y="4325270"/>
            <a:ext cx="2815383" cy="518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</a:rPr>
              <a:t>Прогностическая</a:t>
            </a:r>
            <a:endParaRPr sz="2800" b="1"/>
          </a:p>
        </p:txBody>
      </p:sp>
      <p:sp>
        <p:nvSpPr>
          <p:cNvPr id="25" name="TextBox 24"/>
          <p:cNvSpPr txBox="1"/>
          <p:nvPr/>
        </p:nvSpPr>
        <p:spPr bwMode="auto">
          <a:xfrm rot="3152574">
            <a:off x="662735" y="4526975"/>
            <a:ext cx="295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/>
              <a:t>Интеллектуально-развивающая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 rot="3152574">
            <a:off x="6099370" y="4526974"/>
            <a:ext cx="2712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/>
              <a:t>Функция социальной памяти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«Historia </a:t>
            </a:r>
            <a:r>
              <a:rPr lang="en-US"/>
              <a:t>est</a:t>
            </a:r>
            <a:r>
              <a:rPr lang="en-US"/>
              <a:t> </a:t>
            </a:r>
            <a:r>
              <a:rPr lang="en-US"/>
              <a:t>magistra</a:t>
            </a:r>
            <a:r>
              <a:rPr lang="en-US"/>
              <a:t> vitae»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600"/>
              <a:t>«История – учитель жизни»</a:t>
            </a:r>
            <a:endParaRPr/>
          </a:p>
          <a:p>
            <a:pPr marL="0" indent="0">
              <a:buNone/>
              <a:defRPr/>
            </a:pPr>
            <a:r>
              <a:rPr lang="ru-RU" sz="3600" b="1">
                <a:solidFill>
                  <a:srgbClr val="FF0000"/>
                </a:solidFill>
              </a:rPr>
              <a:t>Давайте порассуждаем, почему античные мыслители так объясняли смысл и назначение истории?</a:t>
            </a:r>
            <a:endParaRPr lang="ru-RU" sz="3600" b="1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ru-RU" sz="3600" b="1">
                <a:solidFill>
                  <a:srgbClr val="FF0000"/>
                </a:solidFill>
              </a:rPr>
              <a:t>А в средние века?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/>
          <p:nvPr/>
        </p:nvSpPr>
        <p:spPr bwMode="auto"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74416" y="1825625"/>
            <a:ext cx="3870000" cy="4788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highlight>
                  <a:srgbClr val="FFFF00"/>
                </a:highlight>
              </a:rPr>
              <a:t>Закономерности исторического развития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966000" y="18540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4000"/>
              <a:t>1.Развитие общества происходит с ускорением. Каждый качественно новый </a:t>
            </a:r>
            <a:r>
              <a:rPr lang="ru-RU" sz="4000"/>
              <a:t>этам</a:t>
            </a:r>
            <a:r>
              <a:rPr lang="ru-RU" sz="4000"/>
              <a:t> занимает меньший промежуток времени, чем предыдущий</a:t>
            </a:r>
            <a:endParaRPr/>
          </a:p>
          <a:p>
            <a:pPr marL="0" indent="0">
              <a:buNone/>
              <a:defRPr/>
            </a:pPr>
            <a:r>
              <a:rPr lang="ru-RU" sz="4000"/>
              <a:t>2.Историческое развитие неравномерно</a:t>
            </a:r>
            <a:endParaRPr/>
          </a:p>
          <a:p>
            <a:pPr marL="0" indent="0">
              <a:buNone/>
              <a:defRPr/>
            </a:pPr>
            <a:r>
              <a:rPr lang="ru-RU" sz="4000"/>
              <a:t>3.Есть место историческим случайностям, не зависящим от объективных факторов</a:t>
            </a:r>
            <a:endParaRPr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6000" y="279000"/>
            <a:ext cx="11107800" cy="1325563"/>
          </a:xfrm>
        </p:spPr>
        <p:txBody>
          <a:bodyPr/>
          <a:lstStyle/>
          <a:p>
            <a:pPr>
              <a:defRPr/>
            </a:pPr>
            <a:r>
              <a:rPr lang="ru-RU"/>
              <a:t>Сравните различные точки зрения на процесс исторического познания.</a:t>
            </a:r>
            <a:endParaRPr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6000" y="1604563"/>
            <a:ext cx="8183421" cy="5104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50685" y="1089000"/>
            <a:ext cx="3506963" cy="2340000"/>
          </a:xfrm>
          <a:prstGeom prst="rect">
            <a:avLst/>
          </a:prstGeom>
        </p:spPr>
      </p:pic>
      <p:sp>
        <p:nvSpPr>
          <p:cNvPr id="1380777411" name=""/>
          <p:cNvSpPr txBox="1"/>
          <p:nvPr/>
        </p:nvSpPr>
        <p:spPr bwMode="auto">
          <a:xfrm flipH="0" flipV="0">
            <a:off x="8961844" y="4189150"/>
            <a:ext cx="2432687" cy="8229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800" b="1"/>
              <a:t>СТР.10</a:t>
            </a:r>
            <a:endParaRPr sz="4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1959844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50630" y="279000"/>
            <a:ext cx="11836892" cy="132556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>
            <a:lvl1pPr>
              <a:defRPr b="1" i="0"/>
            </a:lvl1pPr>
          </a:lstStyle>
          <a:p>
            <a:pPr>
              <a:defRPr/>
            </a:pPr>
            <a:r>
              <a:rPr/>
              <a:t>Исторический факт-объективно произошедшее событие, локализованное во времени и пространстве</a:t>
            </a:r>
            <a:endParaRPr/>
          </a:p>
        </p:txBody>
      </p:sp>
      <p:sp>
        <p:nvSpPr>
          <p:cNvPr id="52368560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721407" y="1825624"/>
            <a:ext cx="3477087" cy="4351338"/>
          </a:xfrm>
        </p:spPr>
        <p:txBody>
          <a:bodyPr/>
          <a:lstStyle/>
          <a:p>
            <a:pPr>
              <a:defRPr/>
            </a:pPr>
            <a:r>
              <a:rPr/>
              <a:t>Ведутся раскопки на месте городища древнего Менска</a:t>
            </a:r>
            <a:endParaRPr/>
          </a:p>
        </p:txBody>
      </p:sp>
      <p:pic>
        <p:nvPicPr>
          <p:cNvPr id="117843939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4392" y="1604562"/>
            <a:ext cx="7707067" cy="4333365"/>
          </a:xfrm>
          <a:prstGeom prst="rect">
            <a:avLst/>
          </a:prstGeom>
        </p:spPr>
      </p:pic>
      <p:pic>
        <p:nvPicPr>
          <p:cNvPr id="155512986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69053" y="3819247"/>
            <a:ext cx="3619499" cy="2733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Дайте объяснение понятию</a:t>
            </a:r>
            <a:endParaRPr/>
          </a:p>
        </p:txBody>
      </p:sp>
      <p:sp>
        <p:nvSpPr>
          <p:cNvPr id="4" name="Объект 5"/>
          <p:cNvSpPr txBox="1"/>
          <p:nvPr/>
        </p:nvSpPr>
        <p:spPr bwMode="auto">
          <a:xfrm flipH="0" flipV="0">
            <a:off x="500315" y="1941990"/>
            <a:ext cx="10791917" cy="1609077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13800">
                <a:solidFill>
                  <a:schemeClr val="bg2">
                    <a:lumMod val="10000"/>
                  </a:schemeClr>
                </a:solidFill>
              </a:rPr>
              <a:t>ЦИВИЛИЗАЦИЯ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 flipH="0" flipV="0">
            <a:off x="65679" y="3393858"/>
            <a:ext cx="8221236" cy="118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</a:rPr>
              <a:t>Что значит «локальная цивилизация» и «всеобщая цивилизация»</a:t>
            </a:r>
            <a:endParaRPr lang="en-US" sz="360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19481942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354089" y="3905008"/>
            <a:ext cx="4791672" cy="2858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854354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279000"/>
            <a:ext cx="10515600" cy="1325562"/>
          </a:xfrm>
        </p:spPr>
        <p:txBody>
          <a:bodyPr/>
          <a:lstStyle>
            <a:lvl1pPr>
              <a:defRPr b="1" i="0"/>
            </a:lvl1pPr>
          </a:lstStyle>
          <a:p>
            <a:pPr>
              <a:defRPr/>
            </a:pPr>
            <a:r>
              <a:rPr b="1"/>
              <a:t>«Цивилизация»- термин-впервые в 18 веке</a:t>
            </a:r>
            <a:endParaRPr b="1"/>
          </a:p>
        </p:txBody>
      </p:sp>
      <p:sp>
        <p:nvSpPr>
          <p:cNvPr id="87772183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1825624"/>
            <a:ext cx="10990392" cy="298311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4800" b="1"/>
              <a:t>Цивилизация</a:t>
            </a:r>
            <a:r>
              <a:rPr/>
              <a:t> </a:t>
            </a:r>
            <a:r>
              <a:rPr/>
              <a:t>— ступень </a:t>
            </a:r>
            <a:r>
              <a:rPr/>
              <a:t>исторического развития, </a:t>
            </a:r>
            <a:r>
              <a:rPr/>
              <a:t>следующая после </a:t>
            </a:r>
            <a:r>
              <a:rPr/>
              <a:t>первобытного общества, </a:t>
            </a:r>
            <a:r>
              <a:rPr/>
              <a:t>от которого отличается </a:t>
            </a:r>
            <a:r>
              <a:rPr/>
              <a:t>возникновением </a:t>
            </a:r>
            <a:r>
              <a:rPr/>
              <a:t>городов, разделением </a:t>
            </a:r>
            <a:r>
              <a:rPr/>
              <a:t>людей на социальные </a:t>
            </a:r>
            <a:r>
              <a:rPr/>
              <a:t>слои, созданием </a:t>
            </a:r>
            <a:r>
              <a:rPr/>
              <a:t>государств </a:t>
            </a:r>
            <a:r>
              <a:rPr/>
              <a:t>и изобретением </a:t>
            </a:r>
            <a:r>
              <a:rPr/>
              <a:t>письменности.</a:t>
            </a:r>
            <a:br>
              <a:rPr/>
            </a:br>
            <a:br>
              <a:rPr/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Широкоэкранный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Каменная стена</dc:title>
  <dc:subject/>
  <dc:creator>Юрий Козырев</dc:creator>
  <cp:keywords/>
  <dc:description/>
  <dc:identifier/>
  <dc:language/>
  <cp:lastModifiedBy/>
  <cp:revision>10</cp:revision>
  <dcterms:created xsi:type="dcterms:W3CDTF">2021-02-04T08:30:43Z</dcterms:created>
  <dcterms:modified xsi:type="dcterms:W3CDTF">2025-08-11T09:48:39Z</dcterms:modified>
  <cp:category/>
  <cp:contentStatus/>
  <cp:version/>
</cp:coreProperties>
</file>