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removePersonalInfoOnSave="1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>
      <a:defRPr lang="ru-RU"/>
    </a:defPPr>
    <a:lvl1pPr marL="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 bwMode="auto"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7" name="Группа 6"/>
          <p:cNvGrpSpPr/>
          <p:nvPr userDrawn="1"/>
        </p:nvGrpSpPr>
        <p:grpSpPr bwMode="auto"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Овал 4"/>
            <p:cNvSpPr/>
            <p:nvPr userDrawn="1"/>
          </p:nvSpPr>
          <p:spPr bwMode="auto">
            <a:xfrm>
              <a:off x="583745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" name="Полилиния 10"/>
            <p:cNvSpPr/>
            <p:nvPr userDrawn="1"/>
          </p:nvSpPr>
          <p:spPr bwMode="auto"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9" name="Полилиния 8"/>
            <p:cNvSpPr/>
            <p:nvPr userDrawn="1"/>
          </p:nvSpPr>
          <p:spPr bwMode="auto"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6" name="Группа 5"/>
            <p:cNvGrpSpPr/>
            <p:nvPr userDrawn="1"/>
          </p:nvGrpSpPr>
          <p:grpSpPr bwMode="auto"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Полилиния 14"/>
              <p:cNvSpPr/>
              <p:nvPr userDrawn="1"/>
            </p:nvSpPr>
            <p:spPr bwMode="auto"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6" name="Полилиния 15"/>
              <p:cNvSpPr/>
              <p:nvPr userDrawn="1"/>
            </p:nvSpPr>
            <p:spPr bwMode="auto">
              <a:xfrm rot="16199998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</p:grpSp>
        <p:sp>
          <p:nvSpPr>
            <p:cNvPr id="22" name="Полилиния 21"/>
            <p:cNvSpPr/>
            <p:nvPr userDrawn="1"/>
          </p:nvSpPr>
          <p:spPr bwMode="auto"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28" name="Полилиния 27"/>
            <p:cNvSpPr/>
            <p:nvPr userDrawn="1"/>
          </p:nvSpPr>
          <p:spPr bwMode="auto"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 fill="norm" stroke="1" extrusionOk="0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SmartArt 2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auto">
          <a:xfrm rot="16199998">
            <a:off x="10772261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457200"/>
            <a:ext cx="9692640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4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1167493" y="2087561"/>
            <a:ext cx="2693306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>
                <a:latin typeface="Arial"/>
                <a:cs typeface="+mn-cs"/>
              </a:defRPr>
            </a:lvl1pPr>
            <a:lvl2pPr marL="457200" indent="0">
              <a:buNone/>
              <a:defRPr lang="ru-RU" sz="2000">
                <a:latin typeface="Arial"/>
                <a:cs typeface="+mn-cs"/>
              </a:defRPr>
            </a:lvl2pPr>
            <a:lvl3pPr marL="914400" indent="0">
              <a:buNone/>
              <a:defRPr lang="ru-RU" sz="2000">
                <a:latin typeface="Arial"/>
                <a:cs typeface="+mn-cs"/>
              </a:defRPr>
            </a:lvl3pPr>
            <a:lvl4pPr marL="1371600" indent="0">
              <a:buNone/>
              <a:defRPr lang="ru-RU" sz="2000">
                <a:latin typeface="Arial"/>
                <a:cs typeface="+mn-cs"/>
              </a:defRPr>
            </a:lvl4pPr>
            <a:lvl5pPr marL="1828800" indent="0">
              <a:buNone/>
              <a:defRPr lang="ru-RU" sz="2000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4216400" y="2087563"/>
            <a:ext cx="6730274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головок, содержимое и изображение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 bwMode="auto"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  <a:cs typeface="+mn-cs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49489" y="457199"/>
            <a:ext cx="5943599" cy="192024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5" name="Объект 2"/>
          <p:cNvSpPr>
            <a:spLocks noChangeAspect="1" noGrp="1"/>
          </p:cNvSpPr>
          <p:nvPr>
            <p:ph idx="17" hasCustomPrompt="1"/>
          </p:nvPr>
        </p:nvSpPr>
        <p:spPr bwMode="auto"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Autofit/>
          </a:bodyPr>
          <a:lstStyle>
            <a:lvl1pPr marL="0" indent="0" algn="ctr"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347663" indent="0" algn="ctr">
              <a:buFont typeface="Arial"/>
              <a:buNone/>
              <a:defRPr lang="ru-RU" sz="2000">
                <a:latin typeface="Arial"/>
                <a:cs typeface="+mn-cs"/>
              </a:defRPr>
            </a:lvl2pPr>
            <a:lvl3pPr marL="685800" indent="0" algn="ctr">
              <a:buFont typeface="Arial"/>
              <a:buNone/>
              <a:defRPr lang="ru-RU" sz="2000">
                <a:latin typeface="Arial"/>
                <a:cs typeface="+mn-cs"/>
              </a:defRPr>
            </a:lvl3pPr>
            <a:lvl4pPr marL="914400" indent="0" algn="ctr">
              <a:buFont typeface="Arial"/>
              <a:buNone/>
              <a:defRPr lang="ru-RU" sz="2000">
                <a:latin typeface="Arial"/>
                <a:cs typeface="+mn-cs"/>
              </a:defRPr>
            </a:lvl4pPr>
            <a:lvl5pPr marL="1143000" indent="0" algn="ctr">
              <a:buFont typeface="Arial"/>
              <a:buNone/>
              <a:defRPr lang="ru-RU" sz="2000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5" hasCustomPrompt="1"/>
          </p:nvPr>
        </p:nvSpPr>
        <p:spPr bwMode="auto">
          <a:xfrm>
            <a:off x="5549490" y="2706369"/>
            <a:ext cx="5943600" cy="3383279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3pPr>
            <a:lvl4pPr marL="1133856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4pPr>
            <a:lvl5pPr marL="1463040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Диаграмма 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auto">
          <a:xfrm rot="16199998">
            <a:off x="10772261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Завершающ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auto"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Прямоугольник 3"/>
            <p:cNvSpPr/>
            <p:nvPr userDrawn="1"/>
          </p:nvSpPr>
          <p:spPr bwMode="auto"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6" name="Группа 5"/>
            <p:cNvGrpSpPr/>
            <p:nvPr userDrawn="1"/>
          </p:nvGrpSpPr>
          <p:grpSpPr bwMode="auto"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Полилиния 14"/>
              <p:cNvSpPr/>
              <p:nvPr userDrawn="1"/>
            </p:nvSpPr>
            <p:spPr bwMode="auto"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6" name="Полилиния 15"/>
              <p:cNvSpPr/>
              <p:nvPr userDrawn="1"/>
            </p:nvSpPr>
            <p:spPr bwMode="auto">
              <a:xfrm rot="16199998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</p:grpSp>
        <p:sp>
          <p:nvSpPr>
            <p:cNvPr id="22" name="Полилиния 21"/>
            <p:cNvSpPr/>
            <p:nvPr userDrawn="1"/>
          </p:nvSpPr>
          <p:spPr bwMode="auto"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7" name="Полилиния 16"/>
            <p:cNvSpPr/>
            <p:nvPr userDrawn="1"/>
          </p:nvSpPr>
          <p:spPr bwMode="auto"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 fill="norm" stroke="1" extrusionOk="0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67494" y="252549"/>
            <a:ext cx="6220278" cy="3262810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ru-RU" sz="2800">
                <a:latin typeface="Arial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 bwMode="auto"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  <a:cs typeface="+mn-cs"/>
              </a:endParaRPr>
            </a:p>
          </p:txBody>
        </p:sp>
        <p:sp>
          <p:nvSpPr>
            <p:cNvPr id="6" name="Полилиния 5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головок и изображение спра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 bwMode="auto"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  <a:cs typeface="+mn-cs"/>
              </a:endParaRPr>
            </a:p>
          </p:txBody>
        </p:sp>
        <p:sp>
          <p:nvSpPr>
            <p:cNvPr id="6" name="Полилиния 5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 bwMode="auto"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головок и изображение сле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 bwMode="auto"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  <a:cs typeface="+mn-cs"/>
              </a:endParaRPr>
            </a:p>
          </p:txBody>
        </p:sp>
        <p:sp>
          <p:nvSpPr>
            <p:cNvPr id="6" name="Полилиния 5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0" y="457200"/>
            <a:ext cx="5120640" cy="3200400"/>
          </a:xfrm>
        </p:spPr>
        <p:txBody>
          <a:bodyPr rtlCol="0" anchor="b" anchorCtr="0">
            <a:noAutofit/>
          </a:bodyPr>
          <a:lstStyle>
            <a:lvl1pPr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943598" y="3657600"/>
            <a:ext cx="5120640" cy="1828800"/>
          </a:xfrm>
        </p:spPr>
        <p:txBody>
          <a:bodyPr rtlCol="0" anchor="t" anchorCtr="0">
            <a:noAutofit/>
          </a:bodyPr>
          <a:lstStyle>
            <a:lvl1pPr marL="0" indent="0" algn="l">
              <a:buNone/>
              <a:defRPr lang="ru-RU" sz="3200">
                <a:latin typeface="Arial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 bwMode="auto"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 2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 bwMode="auto"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" name="Полилиния 11"/>
            <p:cNvSpPr/>
            <p:nvPr userDrawn="1"/>
          </p:nvSpPr>
          <p:spPr bwMode="auto"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5" name="Полилиния 14"/>
            <p:cNvSpPr/>
            <p:nvPr userDrawn="1"/>
          </p:nvSpPr>
          <p:spPr bwMode="auto">
            <a:xfrm rot="5400000" flipH="1" flipV="1">
              <a:off x="10344100" y="438098"/>
              <a:ext cx="2285999" cy="1409800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4" hasCustomPrompt="1"/>
          </p:nvPr>
        </p:nvSpPr>
        <p:spPr bwMode="auto"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3pPr>
            <a:lvl4pPr marL="1097280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4pPr>
            <a:lvl5pPr marL="1371600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Полилиния 22"/>
            <p:cNvSpPr/>
            <p:nvPr userDrawn="1"/>
          </p:nvSpPr>
          <p:spPr bwMode="auto"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 fill="norm" stroke="1" extrusionOk="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6" name="Группа 5"/>
            <p:cNvGrpSpPr/>
            <p:nvPr userDrawn="1"/>
          </p:nvGrpSpPr>
          <p:grpSpPr bwMode="auto">
            <a:xfrm rot="16199998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Полилиния 14"/>
              <p:cNvSpPr/>
              <p:nvPr userDrawn="1"/>
            </p:nvSpPr>
            <p:spPr bwMode="auto"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6" name="Полилиния 15"/>
              <p:cNvSpPr/>
              <p:nvPr userDrawn="1"/>
            </p:nvSpPr>
            <p:spPr bwMode="auto">
              <a:xfrm rot="16199998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</p:grpSp>
        <p:sp>
          <p:nvSpPr>
            <p:cNvPr id="17" name="Полилиния 16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8" name="Полилиния 17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ru-RU" sz="6000" b="1">
                <a:solidFill>
                  <a:schemeClr val="bg1"/>
                </a:solidFill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3200">
                <a:solidFill>
                  <a:schemeClr val="bg1"/>
                </a:solidFill>
                <a:latin typeface="Arial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/>
            </a:pPr>
            <a:r>
              <a:rPr lang="ru-RU"/>
              <a:t>Подзаголовок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2 столбца с содержимы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 userDrawn="1"/>
        </p:nvGrpSpPr>
        <p:grpSpPr bwMode="auto"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" name="Полилиния 5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2 объекта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 bwMode="auto"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ru-RU" sz="4200" b="1">
                <a:solidFill>
                  <a:schemeClr val="bg1"/>
                </a:solidFill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4" name="Объект 2"/>
          <p:cNvSpPr>
            <a:spLocks noGrp="1"/>
          </p:cNvSpPr>
          <p:nvPr>
            <p:ph idx="12" hasCustomPrompt="1"/>
          </p:nvPr>
        </p:nvSpPr>
        <p:spPr bwMode="auto"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Объект 2"/>
          <p:cNvSpPr>
            <a:spLocks noGrp="1"/>
          </p:cNvSpPr>
          <p:nvPr>
            <p:ph idx="11" hasCustomPrompt="1"/>
          </p:nvPr>
        </p:nvSpPr>
        <p:spPr bwMode="auto"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/>
              <a:buNone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головок, содержимое и изображение 1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 bwMode="auto"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" name="Полилиния 11"/>
            <p:cNvSpPr/>
            <p:nvPr userDrawn="1"/>
          </p:nvSpPr>
          <p:spPr bwMode="auto"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457200"/>
            <a:ext cx="10643508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0" name="Объект 2"/>
          <p:cNvSpPr>
            <a:spLocks noGrp="1"/>
          </p:cNvSpPr>
          <p:nvPr>
            <p:ph idx="15" hasCustomPrompt="1"/>
          </p:nvPr>
        </p:nvSpPr>
        <p:spPr bwMode="auto">
          <a:xfrm>
            <a:off x="1166088" y="2652713"/>
            <a:ext cx="5394959" cy="343693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/>
              <a:buNone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Рисунок 14"/>
          <p:cNvSpPr>
            <a:spLocks noGrp="1"/>
          </p:cNvSpPr>
          <p:nvPr>
            <p:ph type="pic" sz="quarter" idx="14"/>
          </p:nvPr>
        </p:nvSpPr>
        <p:spPr bwMode="auto">
          <a:xfrm>
            <a:off x="7317919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tx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tx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tx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lvl1pPr algn="l" defTabSz="914400">
        <a:lnSpc>
          <a:spcPct val="80000"/>
        </a:lnSpc>
        <a:spcBef>
          <a:spcPts val="0"/>
        </a:spcBef>
        <a:buNone/>
        <a:defRPr lang="ru-RU" sz="44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lang="ru-RU" sz="28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24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20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668213" y="2006723"/>
            <a:ext cx="7378120" cy="254308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sz="4800"/>
              <a:t>Великая славянская миграция и Беларусь</a:t>
            </a:r>
            <a:endParaRPr/>
          </a:p>
        </p:txBody>
      </p:sp>
      <p:sp>
        <p:nvSpPr>
          <p:cNvPr id="1438004432" name=""/>
          <p:cNvSpPr txBox="1"/>
          <p:nvPr/>
        </p:nvSpPr>
        <p:spPr bwMode="auto">
          <a:xfrm flipH="0" flipV="0">
            <a:off x="5031625" y="5631770"/>
            <a:ext cx="5929781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>
                <a:solidFill>
                  <a:schemeClr val="accent1">
                    <a:lumMod val="75000"/>
                  </a:schemeClr>
                </a:solidFill>
              </a:rPr>
              <a:t>Елисеенко О.А. учитель истории</a:t>
            </a: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428591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361601" y="425388"/>
            <a:ext cx="2376626" cy="568725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Славянские князья стали возглавлять племя не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только в военное, но и в мирное время. К ним сопле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менники начали обращаться для разрешения споров,</a:t>
            </a:r>
            <a:b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конфликтов, наказания преступников. Власть князя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стала наследственной.</a:t>
            </a:r>
            <a:endParaRPr sz="2200"/>
          </a:p>
        </p:txBody>
      </p:sp>
      <p:sp>
        <p:nvSpPr>
          <p:cNvPr id="1174692319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6283234" y="2023983"/>
            <a:ext cx="4663440" cy="3332831"/>
          </a:xfrm>
        </p:spPr>
        <p:txBody>
          <a:bodyPr rtlCol="0">
            <a:normAutofit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77409691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702323" y="111697"/>
            <a:ext cx="9318411" cy="5584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7203530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333858" y="136525"/>
            <a:ext cx="10434831" cy="165337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sz="3600" i="1"/>
              <a:t>Обсудим: Государственность славян, с.141 – обоснуйте свою точку зрения</a:t>
            </a:r>
            <a:endParaRPr sz="3600" i="1"/>
          </a:p>
        </p:txBody>
      </p:sp>
      <p:sp>
        <p:nvSpPr>
          <p:cNvPr id="1971615210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333858" y="2023983"/>
            <a:ext cx="5949375" cy="4458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 sz="2400" b="1"/>
              <a:t>Норманская теория</a:t>
            </a:r>
            <a:r>
              <a:rPr sz="2400"/>
              <a:t> возникновения государственности у славян: </a:t>
            </a:r>
            <a:endParaRPr sz="2400"/>
          </a:p>
          <a:p>
            <a:pPr>
              <a:defRPr/>
            </a:pPr>
            <a:r>
              <a:rPr sz="2400"/>
              <a:t>Есть мнение, что возникновение государственности у восточнославянских племен связано с приходом варяжских (норманнов)дружин со своими вождями на земли славян и установление власти и государства. Славяне же находились на низкой ступени развития и были не готовы самостоятельно организоваться</a:t>
            </a:r>
            <a:endParaRPr sz="2400"/>
          </a:p>
        </p:txBody>
      </p:sp>
      <p:sp>
        <p:nvSpPr>
          <p:cNvPr id="1655764755" name="Объект 2"/>
          <p:cNvSpPr>
            <a:spLocks noGrp="1"/>
          </p:cNvSpPr>
          <p:nvPr>
            <p:ph idx="10" hasCustomPrompt="1"/>
          </p:nvPr>
        </p:nvSpPr>
        <p:spPr bwMode="auto">
          <a:xfrm flipH="0" flipV="0">
            <a:off x="6677694" y="2023983"/>
            <a:ext cx="4268980" cy="3332831"/>
          </a:xfrm>
        </p:spPr>
        <p:txBody>
          <a:bodyPr rtlCol="0">
            <a:normAutofit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209208038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677694" y="1959812"/>
            <a:ext cx="4809916" cy="3397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2785238" name="Заголовок 1"/>
          <p:cNvSpPr>
            <a:spLocks noGrp="1"/>
          </p:cNvSpPr>
          <p:nvPr>
            <p:ph type="ctrTitle" hasCustomPrompt="1"/>
          </p:nvPr>
        </p:nvSpPr>
        <p:spPr bwMode="auto">
          <a:xfrm flipH="0" flipV="0">
            <a:off x="1167493" y="177552"/>
            <a:ext cx="5658161" cy="1228077"/>
          </a:xfrm>
        </p:spPr>
        <p:txBody>
          <a:bodyPr bIns="0" rtlCol="0" anchor="b">
            <a:noAutofit/>
          </a:bodyPr>
          <a:lstStyle>
            <a:lvl1pPr algn="l">
              <a:defRPr lang="ru-RU" sz="6000" b="1">
                <a:solidFill>
                  <a:schemeClr val="bg1"/>
                </a:solidFill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/>
              <a:t>Вывод:</a:t>
            </a:r>
            <a:endParaRPr/>
          </a:p>
        </p:txBody>
      </p:sp>
      <p:sp>
        <p:nvSpPr>
          <p:cNvPr id="1968806130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 flipH="0" flipV="0">
            <a:off x="454077" y="1664562"/>
            <a:ext cx="7277839" cy="4670024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3200">
                <a:solidFill>
                  <a:schemeClr val="bg1"/>
                </a:solidFill>
                <a:latin typeface="Arial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Заселение территории Беларуси славянами </a:t>
            </a: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продолжалось до конца Раннего средне</a:t>
            </a: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вековья. В результате ассимиляции ими местного населения </a:t>
            </a: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VIII–IX вв. сложились союзы племен кривичей</a:t>
            </a: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полочан, дрего</a:t>
            </a: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вичей, радимичей. Потребность в прочной военной организации </a:t>
            </a: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привела к усилению власти князей. Так возникли племенные </a:t>
            </a: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княжения с центрами в Полоцке и Турове. Они стали основой </a:t>
            </a:r>
            <a:r>
              <a:rPr sz="2600" b="1" i="1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для образования первых на территории Беларуси государств</a:t>
            </a:r>
            <a:endParaRPr sz="9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58864" y="102021"/>
            <a:ext cx="9779183" cy="1744415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ЦЕЛЬ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58863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algn="just">
              <a:defRPr/>
            </a:pPr>
            <a:endParaRPr sz="3600"/>
          </a:p>
          <a:p>
            <a:pPr>
              <a:defRPr/>
            </a:pPr>
            <a:endParaRPr lang="ru-RU"/>
          </a:p>
        </p:txBody>
      </p:sp>
      <p:sp>
        <p:nvSpPr>
          <p:cNvPr id="723243842" name=""/>
          <p:cNvSpPr/>
          <p:nvPr/>
        </p:nvSpPr>
        <p:spPr bwMode="auto">
          <a:xfrm flipH="0" flipV="0">
            <a:off x="389344" y="1525849"/>
            <a:ext cx="5881456" cy="5715000"/>
          </a:xfrm>
          <a:prstGeom prst="rightArrow">
            <a:avLst>
              <a:gd name="adj1" fmla="val 734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64712" name=""/>
          <p:cNvSpPr txBox="1"/>
          <p:nvPr/>
        </p:nvSpPr>
        <p:spPr bwMode="auto">
          <a:xfrm flipH="0" flipV="0">
            <a:off x="907208" y="2922232"/>
            <a:ext cx="4207645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654268977" name=""/>
          <p:cNvSpPr txBox="1"/>
          <p:nvPr/>
        </p:nvSpPr>
        <p:spPr bwMode="auto">
          <a:xfrm flipH="0" flipV="0">
            <a:off x="666771" y="2426253"/>
            <a:ext cx="4263778" cy="3931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36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Формирование представлений о миграции славянских племен на белорусских землях</a:t>
            </a:r>
            <a:endParaRPr sz="3600" b="1">
              <a:solidFill>
                <a:schemeClr val="bg1"/>
              </a:solidFill>
            </a:endParaRPr>
          </a:p>
        </p:txBody>
      </p:sp>
      <p:sp>
        <p:nvSpPr>
          <p:cNvPr id="459529226" name=""/>
          <p:cNvSpPr txBox="1"/>
          <p:nvPr/>
        </p:nvSpPr>
        <p:spPr bwMode="auto">
          <a:xfrm flipH="0" flipV="0">
            <a:off x="5179587" y="641471"/>
            <a:ext cx="887766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875485712" name=""/>
          <p:cNvSpPr/>
          <p:nvPr/>
        </p:nvSpPr>
        <p:spPr bwMode="auto">
          <a:xfrm flipH="0" flipV="0">
            <a:off x="5281310" y="278970"/>
            <a:ext cx="3689781" cy="3421903"/>
          </a:xfrm>
          <a:prstGeom prst="rightArrow">
            <a:avLst>
              <a:gd name="adj1" fmla="val 66413"/>
              <a:gd name="adj2" fmla="val 61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152188" name=""/>
          <p:cNvSpPr/>
          <p:nvPr/>
        </p:nvSpPr>
        <p:spPr bwMode="auto">
          <a:xfrm flipH="0" flipV="0">
            <a:off x="7482232" y="2629699"/>
            <a:ext cx="3689780" cy="3384611"/>
          </a:xfrm>
          <a:prstGeom prst="rightArrow">
            <a:avLst>
              <a:gd name="adj1" fmla="val 66413"/>
              <a:gd name="adj2" fmla="val 7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907789" name=""/>
          <p:cNvSpPr txBox="1"/>
          <p:nvPr/>
        </p:nvSpPr>
        <p:spPr bwMode="auto">
          <a:xfrm flipH="0" flipV="0">
            <a:off x="5494004" y="963177"/>
            <a:ext cx="2397353" cy="19202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1">
                <a:solidFill>
                  <a:schemeClr val="bg1"/>
                </a:solidFill>
              </a:rPr>
              <a:t>Уметь определять факторы, повлиявшие на славянскую миграцию</a:t>
            </a:r>
            <a:endParaRPr sz="2000" b="1">
              <a:solidFill>
                <a:schemeClr val="bg1"/>
              </a:solidFill>
            </a:endParaRPr>
          </a:p>
        </p:txBody>
      </p:sp>
      <p:sp>
        <p:nvSpPr>
          <p:cNvPr id="1933978296" name=""/>
          <p:cNvSpPr txBox="1"/>
          <p:nvPr/>
        </p:nvSpPr>
        <p:spPr bwMode="auto">
          <a:xfrm flipH="0" flipV="0">
            <a:off x="7620910" y="3700874"/>
            <a:ext cx="3024064" cy="13106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1">
                <a:solidFill>
                  <a:schemeClr val="bg1"/>
                </a:solidFill>
              </a:rPr>
              <a:t>уметь характеризовать восточнославянские племена</a:t>
            </a:r>
            <a:endParaRPr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58864" y="102021"/>
            <a:ext cx="9779183" cy="1199241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ПРАРОДИНА СЛАВЯН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58864" y="1512277"/>
            <a:ext cx="10209589" cy="480060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/>
              <a:t>Сформировались как самостоятельный народ в сер. 1 тыс.</a:t>
            </a:r>
            <a:endParaRPr/>
          </a:p>
        </p:txBody>
      </p:sp>
      <p:pic>
        <p:nvPicPr>
          <p:cNvPr id="191136903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3664" y="2293398"/>
            <a:ext cx="8581111" cy="4504492"/>
          </a:xfrm>
          <a:prstGeom prst="rect">
            <a:avLst/>
          </a:prstGeom>
        </p:spPr>
      </p:pic>
      <p:sp>
        <p:nvSpPr>
          <p:cNvPr id="1353499744" name=""/>
          <p:cNvSpPr txBox="1"/>
          <p:nvPr/>
        </p:nvSpPr>
        <p:spPr bwMode="auto">
          <a:xfrm flipH="0" flipV="0">
            <a:off x="10247257" y="2210169"/>
            <a:ext cx="1627572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691276048" name=""/>
          <p:cNvSpPr txBox="1"/>
          <p:nvPr/>
        </p:nvSpPr>
        <p:spPr bwMode="auto">
          <a:xfrm flipH="0" flipV="0">
            <a:off x="9119053" y="2293398"/>
            <a:ext cx="3061018" cy="14325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/>
              <a:t>У античных авторов:</a:t>
            </a:r>
            <a:endParaRPr sz="2200"/>
          </a:p>
          <a:p>
            <a:pPr>
              <a:defRPr/>
            </a:pPr>
            <a:r>
              <a:rPr sz="2200"/>
              <a:t>венеды</a:t>
            </a:r>
            <a:endParaRPr sz="2200"/>
          </a:p>
          <a:p>
            <a:pPr>
              <a:defRPr/>
            </a:pPr>
            <a:r>
              <a:rPr sz="2200"/>
              <a:t>склавины</a:t>
            </a:r>
            <a:endParaRPr sz="2200"/>
          </a:p>
          <a:p>
            <a:pPr>
              <a:defRPr/>
            </a:pPr>
            <a:r>
              <a:rPr sz="2200"/>
              <a:t>анты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279626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962694" y="1035727"/>
            <a:ext cx="3560315" cy="4450671"/>
          </a:xfrm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sz="3600"/>
              <a:t>По каким порядкам жили славянские племена?</a:t>
            </a:r>
            <a:endParaRPr sz="3600"/>
          </a:p>
        </p:txBody>
      </p:sp>
      <p:sp>
        <p:nvSpPr>
          <p:cNvPr id="1826030667" name="Рисунок 14"/>
          <p:cNvSpPr>
            <a:spLocks noGrp="1"/>
          </p:cNvSpPr>
          <p:nvPr>
            <p:ph type="pic" sz="quarter" idx="10"/>
          </p:nvPr>
        </p:nvSpPr>
        <p:spPr bwMode="auto">
          <a:xfrm>
            <a:off x="7183437" y="1168399"/>
            <a:ext cx="4500561" cy="4521199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endParaRPr/>
          </a:p>
        </p:txBody>
      </p:sp>
      <p:pic>
        <p:nvPicPr>
          <p:cNvPr id="176426460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152860" y="-9247"/>
            <a:ext cx="8039508" cy="649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2205178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805485" y="102020"/>
            <a:ext cx="10132561" cy="12851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sz="3200">
                <a:solidFill>
                  <a:schemeClr val="bg2">
                    <a:lumMod val="25000"/>
                  </a:schemeClr>
                </a:solidFill>
              </a:rPr>
              <a:t>Поработайте с п.2. Определите факторы, которые повлияли на славянскую миграцию</a:t>
            </a:r>
            <a:endParaRPr sz="3200"/>
          </a:p>
        </p:txBody>
      </p:sp>
      <p:sp>
        <p:nvSpPr>
          <p:cNvPr id="902536068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888713" y="1562839"/>
            <a:ext cx="10560727" cy="521563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lnSpc>
                <a:spcPct val="100000"/>
              </a:lnSpc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Около 400 г. до н. э.  экспансия кельтов</a:t>
            </a:r>
            <a:r>
              <a:rPr sz="2400"/>
              <a:t> заставила славян разделиться на две части: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часть славянского населения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 ушла на север, другая двинулась к Днепру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, наряду с балтами.</a:t>
            </a:r>
            <a:endParaRPr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В 3 веке нашествие гуннов в Северном Причерноморье и из войны с Римской империей расчистили территории, которые потом заняли славяне</a:t>
            </a:r>
            <a:endParaRPr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 У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худшение климатических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условий к IV в. н. э.</a:t>
            </a:r>
            <a:r>
              <a:rPr sz="2400"/>
              <a:t>стимулировало миграцию</a:t>
            </a:r>
            <a:endParaRPr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• В V в. славяне начали продвижение по рекам на запад, где постепенно оттеснили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германцев к р. Эльба</a:t>
            </a:r>
            <a:endParaRPr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• В конце этого же века началась славянская колонизация Балкан, во</a:t>
            </a:r>
            <a:endParaRPr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время которой они довольно быстро смешались с местным населением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0294479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00342841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8157305" y="2017467"/>
            <a:ext cx="2780741" cy="336681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 sz="3600"/>
              <a:t>Пользуясь картосхемой определите время расселения славян</a:t>
            </a:r>
            <a:endParaRPr sz="3600"/>
          </a:p>
        </p:txBody>
      </p:sp>
      <p:pic>
        <p:nvPicPr>
          <p:cNvPr id="134592458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36358" y="102020"/>
            <a:ext cx="7435995" cy="6577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2738556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1167490" y="136525"/>
            <a:ext cx="10642605" cy="806726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/>
              <a:t>Типы славянских поселений</a:t>
            </a:r>
            <a:endParaRPr/>
          </a:p>
        </p:txBody>
      </p:sp>
      <p:sp>
        <p:nvSpPr>
          <p:cNvPr id="932808773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509563" y="1100460"/>
            <a:ext cx="5321369" cy="2524587"/>
          </a:xfrm>
        </p:spPr>
        <p:txBody>
          <a:bodyPr rtlCol="0">
            <a:normAutofit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/>
              <a:t>6-7 век г.Петриков. Славянское селище (неукрепленное)</a:t>
            </a:r>
            <a:endParaRPr/>
          </a:p>
        </p:txBody>
      </p:sp>
      <p:sp>
        <p:nvSpPr>
          <p:cNvPr id="738215098" name="Объект 2"/>
          <p:cNvSpPr>
            <a:spLocks noGrp="1"/>
          </p:cNvSpPr>
          <p:nvPr>
            <p:ph idx="10" hasCustomPrompt="1"/>
          </p:nvPr>
        </p:nvSpPr>
        <p:spPr bwMode="auto">
          <a:xfrm flipH="0" flipV="0">
            <a:off x="6283234" y="1183688"/>
            <a:ext cx="4663440" cy="2506710"/>
          </a:xfrm>
        </p:spPr>
        <p:txBody>
          <a:bodyPr rtlCol="0">
            <a:normAutofit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/>
              <a:t>7 век п.Хотомель. Славянское городище (укрепленное)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Шло постепенное вытеснение и ассимиляция балтских племен</a:t>
            </a:r>
            <a:endParaRPr/>
          </a:p>
          <a:p>
            <a:pPr>
              <a:defRPr/>
            </a:pPr>
            <a:r>
              <a:rPr b="1"/>
              <a:t>СЛАВЯНИЗАЦИЯ БАЛТОВ</a:t>
            </a:r>
            <a:endParaRPr/>
          </a:p>
        </p:txBody>
      </p:sp>
      <p:pic>
        <p:nvPicPr>
          <p:cNvPr id="90471775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2475" y="1865702"/>
            <a:ext cx="5466261" cy="2849542"/>
          </a:xfrm>
          <a:prstGeom prst="rect">
            <a:avLst/>
          </a:prstGeom>
        </p:spPr>
      </p:pic>
      <p:pic>
        <p:nvPicPr>
          <p:cNvPr id="120579039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0339" y="3690399"/>
            <a:ext cx="7810499" cy="3162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0017726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1167490" y="136525"/>
            <a:ext cx="9601200" cy="917697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Расселение славян на территории Беларуси</a:t>
            </a:r>
            <a:endParaRPr/>
          </a:p>
        </p:txBody>
      </p:sp>
      <p:sp>
        <p:nvSpPr>
          <p:cNvPr id="2125520889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389344" y="1155946"/>
            <a:ext cx="5441588" cy="534509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На территории Восточной Европы сложилось 12 славянских «племен»: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поляне, древляне, дреговичи, волыняне, уличи, тиверцы, белые хорваты,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северы (северяне), вятичи, радимичи, кривичи, словене</a:t>
            </a:r>
            <a:endParaRPr lang="ru-RU" sz="2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• В пределах территории современной Беларуси : на юге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и в центре — дреговичи, на востоке — радимичи, на севере —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полочане (часть большого союза кривичей); </a:t>
            </a:r>
            <a:endParaRPr lang="ru-RU" sz="2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  на юго-западе, на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территории  Брестской области, проживали волыняне</a:t>
            </a:r>
            <a:endParaRPr lang="ru-RU" sz="2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• На основе союзов племен в середине IX в. образовались племенные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княжения — промежуточный этап на пути к государству</a:t>
            </a:r>
            <a:endParaRPr lang="ru-RU"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20624378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6283234" y="2023983"/>
            <a:ext cx="4663440" cy="3332831"/>
          </a:xfrm>
        </p:spPr>
        <p:txBody>
          <a:bodyPr rtlCol="0">
            <a:normAutofit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105484569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923437" y="1155946"/>
            <a:ext cx="5383033" cy="4466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3424311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352354" y="136525"/>
            <a:ext cx="3375363" cy="165337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sz="2800"/>
              <a:t>С.140</a:t>
            </a:r>
            <a:br>
              <a:rPr sz="2800"/>
            </a:br>
            <a:r>
              <a:rPr sz="2800"/>
              <a:t>мини-исследование</a:t>
            </a:r>
            <a:endParaRPr sz="2800"/>
          </a:p>
        </p:txBody>
      </p:sp>
      <p:sp>
        <p:nvSpPr>
          <p:cNvPr id="390281318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426334" y="2023983"/>
            <a:ext cx="3301383" cy="3332831"/>
          </a:xfrm>
        </p:spPr>
        <p:txBody>
          <a:bodyPr rtlCol="0">
            <a:normAutofit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 sz="2800" b="1" i="1"/>
              <a:t>Височные кольца</a:t>
            </a:r>
            <a:endParaRPr sz="2800" b="1" i="1"/>
          </a:p>
        </p:txBody>
      </p:sp>
      <p:sp>
        <p:nvSpPr>
          <p:cNvPr id="387741051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6283234" y="2023983"/>
            <a:ext cx="4663440" cy="3332831"/>
          </a:xfrm>
        </p:spPr>
        <p:txBody>
          <a:bodyPr rtlCol="0">
            <a:normAutofit/>
          </a:bodyPr>
          <a:lstStyle>
            <a:lvl1pPr marL="0" indent="0">
              <a:spcBef>
                <a:spcPts val="999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999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178136921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162624" y="0"/>
            <a:ext cx="7979437" cy="6769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льзовательская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Arial"/>
        <a:cs typeface="Arial"/>
      </a:majorFont>
      <a:minorFont>
        <a:latin typeface="Tenorit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Широкоэкранный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3</cp:revision>
  <dcterms:created xsi:type="dcterms:W3CDTF">2023-12-12T16:04:07Z</dcterms:created>
  <dcterms:modified xsi:type="dcterms:W3CDTF">2025-08-17T20:56:21Z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