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quickStyle1.xml" ContentType="application/vnd.openxmlformats-officedocument.drawingml.diagramQuickStyle+xml"/>
  <Override PartName="/ppt/slides/slide5.xml" ContentType="application/vnd.openxmlformats-officedocument.presentationml.slid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diagrams/data1.xml" ContentType="application/vnd.openxmlformats-officedocument.drawingml.diagramData+xml"/>
  <Override PartName="/ppt/slideLayouts/slideLayout5.xml" ContentType="application/vnd.openxmlformats-officedocument.presentationml.slideLayout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presProps" Target="presProps.xml" /><Relationship Id="rId29" Type="http://schemas.openxmlformats.org/officeDocument/2006/relationships/tableStyles" Target="tableStyles.xml" /><Relationship Id="rId30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rawing1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0C89182C-BE3F-454A-A072-0B1299FE2A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/>
        </a:p>
      </dgm:t>
    </dgm:pt>
    <dgm:pt modelId="{F3EF9B9F-1E3F-46F1-93A5-C94DB30A4262}">
      <dgm:prSet phldrT="[Text]"/>
      <dgm:spPr bwMode="auto"/>
      <dgm:t>
        <a:bodyPr/>
        <a:lstStyle/>
        <a:p>
          <a:pPr>
            <a:defRPr/>
          </a:pPr>
          <a:r>
            <a:rPr lang="ru-RU"/>
            <a:t>НАЧАЛО</a:t>
          </a:r>
          <a:endParaRPr/>
        </a:p>
      </dgm:t>
    </dgm:pt>
    <dgm:pt modelId="{CFA549E9-7B3F-4AFE-9AB1-7C39FA84A032}" type="parTrans" cxnId="{1AA05711-2156-4460-8CAD-193FF3BD391F}">
      <dgm:prSet/>
      <dgm:spPr bwMode="auto"/>
      <dgm:t>
        <a:bodyPr/>
        <a:lstStyle/>
        <a:p>
          <a:pPr>
            <a:defRPr/>
          </a:pPr>
          <a:endParaRPr/>
        </a:p>
      </dgm:t>
    </dgm:pt>
    <dgm:pt modelId="{5CA0B5C7-EEB2-4A11-96D0-2D160DD500A8}" type="sibTrans" cxnId="{1AA05711-2156-4460-8CAD-193FF3BD391F}">
      <dgm:prSet/>
      <dgm:spPr bwMode="auto"/>
      <dgm:t>
        <a:bodyPr/>
        <a:lstStyle/>
        <a:p>
          <a:pPr>
            <a:defRPr/>
          </a:pPr>
          <a:endParaRPr/>
        </a:p>
      </dgm:t>
    </dgm:pt>
    <dgm:pt modelId="{69182EE9-3126-4311-834B-DE672A2EBB29}">
      <dgm:prSet phldrT="[Text]"/>
      <dgm:spPr bwMode="auto"/>
      <dgm:t>
        <a:bodyPr/>
        <a:lstStyle/>
        <a:p>
          <a:pPr>
            <a:defRPr/>
          </a:pPr>
          <a:r>
            <a:rPr lang="ru-RU"/>
            <a:t>ВОЗНИКНОВЕНИЕ ГРЕЧЕСКИХ ПОЛИСОВ </a:t>
          </a:r>
          <a:r>
            <a:rPr lang="en-US"/>
            <a:t>VIII</a:t>
          </a:r>
          <a:r>
            <a:rPr lang="ru-RU"/>
            <a:t> ВЕК ДО Н.Э.</a:t>
          </a:r>
          <a:endParaRPr/>
        </a:p>
      </dgm:t>
    </dgm:pt>
    <dgm:pt modelId="{8B39B611-CFF0-47BA-AC39-FC1C165A1BF9}" type="parTrans" cxnId="{371CC108-886D-4F96-9B4F-F25FD2302913}">
      <dgm:prSet/>
      <dgm:spPr bwMode="auto"/>
      <dgm:t>
        <a:bodyPr/>
        <a:lstStyle/>
        <a:p>
          <a:pPr>
            <a:defRPr/>
          </a:pPr>
          <a:endParaRPr/>
        </a:p>
      </dgm:t>
    </dgm:pt>
    <dgm:pt modelId="{93BEEF4E-CAD4-482F-BB84-266581F3DCE4}" type="sibTrans" cxnId="{371CC108-886D-4F96-9B4F-F25FD2302913}">
      <dgm:prSet/>
      <dgm:spPr bwMode="auto"/>
      <dgm:t>
        <a:bodyPr/>
        <a:lstStyle/>
        <a:p>
          <a:pPr>
            <a:defRPr/>
          </a:pPr>
          <a:endParaRPr/>
        </a:p>
      </dgm:t>
    </dgm:pt>
    <dgm:pt modelId="{A5841103-DCA7-4F7E-81BC-9348D0467C16}">
      <dgm:prSet phldrT="[Text]"/>
      <dgm:spPr bwMode="auto"/>
      <dgm:t>
        <a:bodyPr/>
        <a:lstStyle/>
        <a:p>
          <a:pPr>
            <a:defRPr/>
          </a:pPr>
          <a:r>
            <a:rPr lang="ru-RU"/>
            <a:t>ОКОНЧАНИЕ</a:t>
          </a:r>
          <a:endParaRPr/>
        </a:p>
      </dgm:t>
    </dgm:pt>
    <dgm:pt modelId="{F14D8722-4155-416D-ACB1-8820475065F5}" type="parTrans" cxnId="{2E41D001-AFED-463A-B0E5-93557D27E49F}">
      <dgm:prSet/>
      <dgm:spPr bwMode="auto"/>
      <dgm:t>
        <a:bodyPr/>
        <a:lstStyle/>
        <a:p>
          <a:pPr>
            <a:defRPr/>
          </a:pPr>
          <a:endParaRPr/>
        </a:p>
      </dgm:t>
    </dgm:pt>
    <dgm:pt modelId="{1F916E96-989B-4ED9-99D4-344683139053}" type="sibTrans" cxnId="{2E41D001-AFED-463A-B0E5-93557D27E49F}">
      <dgm:prSet/>
      <dgm:spPr bwMode="auto"/>
      <dgm:t>
        <a:bodyPr/>
        <a:lstStyle/>
        <a:p>
          <a:pPr>
            <a:defRPr/>
          </a:pPr>
          <a:endParaRPr/>
        </a:p>
      </dgm:t>
    </dgm:pt>
    <dgm:pt modelId="{73472772-E2D4-4539-9D23-E7B8A43C6D47}">
      <dgm:prSet phldrT="[Text]"/>
      <dgm:spPr bwMode="auto"/>
      <dgm:t>
        <a:bodyPr/>
        <a:lstStyle/>
        <a:p>
          <a:pPr>
            <a:defRPr/>
          </a:pPr>
          <a:r>
            <a:rPr lang="ru-RU"/>
            <a:t>ПАДЕНИЕ ЗАПАДНОЙ РИМСКОЙ ИМПЕРИИ 476 г</a:t>
          </a:r>
          <a:endParaRPr/>
        </a:p>
      </dgm:t>
    </dgm:pt>
    <dgm:pt modelId="{A5D2FAB0-461E-4AFB-9AFB-BB87B6791250}" type="parTrans" cxnId="{0E937919-56F8-4D84-B7C7-65F31984E02B}">
      <dgm:prSet/>
      <dgm:spPr bwMode="auto"/>
      <dgm:t>
        <a:bodyPr/>
        <a:lstStyle/>
        <a:p>
          <a:pPr>
            <a:defRPr/>
          </a:pPr>
          <a:endParaRPr/>
        </a:p>
      </dgm:t>
    </dgm:pt>
    <dgm:pt modelId="{DBF154C8-4F4E-4297-9409-285AF490C744}" type="sibTrans" cxnId="{0E937919-56F8-4D84-B7C7-65F31984E02B}">
      <dgm:prSet/>
      <dgm:spPr bwMode="auto"/>
      <dgm:t>
        <a:bodyPr/>
        <a:lstStyle/>
        <a:p>
          <a:pPr>
            <a:defRPr/>
          </a:pPr>
          <a:endParaRPr/>
        </a:p>
      </dgm:t>
    </dgm:pt>
    <dgm:pt modelId="{1B0A347A-E7CB-411A-B452-4432EC7345E5}" type="pres">
      <dgm:prSet presAssocID="{0C89182C-BE3F-454A-A072-0B1299FE2A0A}" presName="linear" presStyleCnt="0">
        <dgm:presLayoutVars>
          <dgm:animLvl val="lvl"/>
          <dgm:resizeHandles val="exact"/>
        </dgm:presLayoutVars>
      </dgm:prSet>
      <dgm:spPr bwMode="auto"/>
    </dgm:pt>
    <dgm:pt modelId="{BC0982A7-623C-4747-8E03-39DB46E3E348}" type="pres">
      <dgm:prSet presAssocID="{F3EF9B9F-1E3F-46F1-93A5-C94DB30A4262}" presName="parentText" presStyleLbl="node1" presStyleIdx="0" presStyleCnt="2">
        <dgm:presLayoutVars>
          <dgm:chMax val="0"/>
          <dgm:bulletEnabled val="1"/>
        </dgm:presLayoutVars>
      </dgm:prSet>
      <dgm:spPr bwMode="auto"/>
    </dgm:pt>
    <dgm:pt modelId="{0E595D37-46B4-4DE6-AB64-0B61B0CE97AD}" type="pres">
      <dgm:prSet presAssocID="{F3EF9B9F-1E3F-46F1-93A5-C94DB30A4262}" presName="childText" presStyleLbl="revTx" presStyleIdx="0" presStyleCnt="2">
        <dgm:presLayoutVars>
          <dgm:bulletEnabled val="1"/>
        </dgm:presLayoutVars>
      </dgm:prSet>
      <dgm:spPr bwMode="auto"/>
    </dgm:pt>
    <dgm:pt modelId="{2584B7DD-82D6-4826-828D-8CA4F062343E}" type="pres">
      <dgm:prSet presAssocID="{A5841103-DCA7-4F7E-81BC-9348D0467C16}" presName="parentText" presStyleLbl="node1" presStyleIdx="1" presStyleCnt="2">
        <dgm:presLayoutVars>
          <dgm:chMax val="0"/>
          <dgm:bulletEnabled val="1"/>
        </dgm:presLayoutVars>
      </dgm:prSet>
      <dgm:spPr bwMode="auto"/>
    </dgm:pt>
    <dgm:pt modelId="{0F92E727-2D7F-4BC0-9E48-E473E2298FB9}" type="pres">
      <dgm:prSet presAssocID="{A5841103-DCA7-4F7E-81BC-9348D0467C16}" presName="childText" presStyleLbl="revTx" presStyleIdx="1" presStyleCnt="2">
        <dgm:presLayoutVars>
          <dgm:bulletEnabled val="1"/>
        </dgm:presLayoutVars>
      </dgm:prSet>
      <dgm:spPr bwMode="auto"/>
    </dgm:pt>
  </dgm:ptLst>
  <dgm:cxnLst>
    <dgm:cxn modelId="{2E41D001-AFED-463A-B0E5-93557D27E49F}" srcId="{0C89182C-BE3F-454A-A072-0B1299FE2A0A}" destId="{A5841103-DCA7-4F7E-81BC-9348D0467C16}" srcOrd="1" destOrd="0" parTransId="{F14D8722-4155-416D-ACB1-8820475065F5}" sibTransId="{1F916E96-989B-4ED9-99D4-344683139053}"/>
    <dgm:cxn modelId="{371CC108-886D-4F96-9B4F-F25FD2302913}" srcId="{F3EF9B9F-1E3F-46F1-93A5-C94DB30A4262}" destId="{69182EE9-3126-4311-834B-DE672A2EBB29}" srcOrd="0" destOrd="0" parTransId="{8B39B611-CFF0-47BA-AC39-FC1C165A1BF9}" sibTransId="{93BEEF4E-CAD4-482F-BB84-266581F3DCE4}"/>
    <dgm:cxn modelId="{1AA05711-2156-4460-8CAD-193FF3BD391F}" srcId="{0C89182C-BE3F-454A-A072-0B1299FE2A0A}" destId="{F3EF9B9F-1E3F-46F1-93A5-C94DB30A4262}" srcOrd="0" destOrd="0" parTransId="{CFA549E9-7B3F-4AFE-9AB1-7C39FA84A032}" sibTransId="{5CA0B5C7-EEB2-4A11-96D0-2D160DD500A8}"/>
    <dgm:cxn modelId="{0E937919-56F8-4D84-B7C7-65F31984E02B}" srcId="{A5841103-DCA7-4F7E-81BC-9348D0467C16}" destId="{73472772-E2D4-4539-9D23-E7B8A43C6D47}" srcOrd="0" destOrd="0" parTransId="{A5D2FAB0-461E-4AFB-9AFB-BB87B6791250}" sibTransId="{DBF154C8-4F4E-4297-9409-285AF490C744}"/>
    <dgm:cxn modelId="{BF8AB81B-D89A-4B6F-AE91-DC26F9EE4F31}" type="presOf" srcId="{73472772-E2D4-4539-9D23-E7B8A43C6D47}" destId="{0F92E727-2D7F-4BC0-9E48-E473E2298FB9}" srcOrd="0" destOrd="0" presId="urn:microsoft.com/office/officeart/2005/8/layout/vList2"/>
    <dgm:cxn modelId="{0C63A362-4F68-44F8-B1ED-899DEC817BF0}" type="presOf" srcId="{69182EE9-3126-4311-834B-DE672A2EBB29}" destId="{0E595D37-46B4-4DE6-AB64-0B61B0CE97AD}" srcOrd="0" destOrd="0" presId="urn:microsoft.com/office/officeart/2005/8/layout/vList2"/>
    <dgm:cxn modelId="{A60A6776-3DDF-46F2-8B2A-957BC3C6EB39}" type="presOf" srcId="{F3EF9B9F-1E3F-46F1-93A5-C94DB30A4262}" destId="{BC0982A7-623C-4747-8E03-39DB46E3E348}" srcOrd="0" destOrd="0" presId="urn:microsoft.com/office/officeart/2005/8/layout/vList2"/>
    <dgm:cxn modelId="{23C9B391-EF70-4FA6-A949-3987B06D99FD}" type="presOf" srcId="{0C89182C-BE3F-454A-A072-0B1299FE2A0A}" destId="{1B0A347A-E7CB-411A-B452-4432EC7345E5}" srcOrd="0" destOrd="0" presId="urn:microsoft.com/office/officeart/2005/8/layout/vList2"/>
    <dgm:cxn modelId="{8FC344DA-6DB0-4356-BE6D-54838CECB47D}" type="presOf" srcId="{A5841103-DCA7-4F7E-81BC-9348D0467C16}" destId="{2584B7DD-82D6-4826-828D-8CA4F062343E}" srcOrd="0" destOrd="0" presId="urn:microsoft.com/office/officeart/2005/8/layout/vList2"/>
    <dgm:cxn modelId="{EB91C5B7-9B07-40F1-8168-000BC9A86FFC}" type="presParOf" srcId="{1B0A347A-E7CB-411A-B452-4432EC7345E5}" destId="{BC0982A7-623C-4747-8E03-39DB46E3E348}" srcOrd="0" destOrd="0" presId="urn:microsoft.com/office/officeart/2005/8/layout/vList2"/>
    <dgm:cxn modelId="{EA9416F1-7364-4BB6-BB4B-2C9EA409CCC4}" type="presParOf" srcId="{1B0A347A-E7CB-411A-B452-4432EC7345E5}" destId="{0E595D37-46B4-4DE6-AB64-0B61B0CE97AD}" srcOrd="1" destOrd="0" presId="urn:microsoft.com/office/officeart/2005/8/layout/vList2"/>
    <dgm:cxn modelId="{7E2928F2-B452-4213-BB8D-033EAEA4F9B6}" type="presParOf" srcId="{1B0A347A-E7CB-411A-B452-4432EC7345E5}" destId="{2584B7DD-82D6-4826-828D-8CA4F062343E}" srcOrd="2" destOrd="0" presId="urn:microsoft.com/office/officeart/2005/8/layout/vList2"/>
    <dgm:cxn modelId="{87A33E40-6710-4B4B-8E2E-00D2A7CBC6CA}" type="presParOf" srcId="{1B0A347A-E7CB-411A-B452-4432EC7345E5}" destId="{0F92E727-2D7F-4BC0-9E48-E473E2298FB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575555919" name=""/>
      <dsp:cNvGrpSpPr/>
    </dsp:nvGrpSpPr>
    <dsp:grpSpPr bwMode="auto">
      <a:xfrm>
        <a:off x="0" y="0"/>
        <a:ext cx="10153650" cy="4181475"/>
        <a:chOff x="0" y="0"/>
        <a:chExt cx="10153650" cy="4181475"/>
      </a:xfrm>
    </dsp:grpSpPr>
    <dsp:sp modelId="{BC0982A7-623C-4747-8E03-39DB46E3E348}">
      <dsp:nvSpPr>
        <dsp:cNvPr id="0" name=""/>
        <dsp:cNvSpPr/>
      </dsp:nvSpPr>
      <dsp:spPr bwMode="auto">
        <a:xfrm>
          <a:off x="0" y="213967"/>
          <a:ext cx="10153650" cy="1007370"/>
        </a:xfrm>
        <a:prstGeom prst="roundRect">
          <a:avLst>
            <a:gd name="adj" fmla="val 166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200"/>
            <a:t>НАЧАЛО</a:t>
          </a:r>
          <a:endParaRPr sz="4200"/>
        </a:p>
      </dsp:txBody>
      <dsp:txXfrm>
        <a:off x="49176" y="263143"/>
        <a:ext cx="10055298" cy="909018"/>
      </dsp:txXfrm>
    </dsp:sp>
    <dsp:sp modelId="{0E595D37-46B4-4DE6-AB64-0B61B0CE97AD}">
      <dsp:nvSpPr>
        <dsp:cNvPr id="0" name=""/>
        <dsp:cNvSpPr/>
      </dsp:nvSpPr>
      <dsp:spPr bwMode="auto">
        <a:xfrm>
          <a:off x="0" y="1221337"/>
          <a:ext cx="1015365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322378" tIns="53340" rIns="298704" bIns="53340" numCol="1" spcCol="1270" anchor="t" anchorCtr="0">
          <a:noAutofit/>
        </a:bodyPr>
        <a:lstStyle/>
        <a:p>
          <a:pPr marL="285750" lvl="1" indent="-285750" algn="l" defTabSz="146684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300"/>
            <a:t>ВОЗНИКНОВЕНИЕ ГРЕЧЕСКИХ ПОЛИСОВ </a:t>
          </a:r>
          <a:r>
            <a:rPr lang="en-US" sz="3300"/>
            <a:t>VIII</a:t>
          </a:r>
          <a:r>
            <a:rPr lang="ru-RU" sz="3300"/>
            <a:t> ВЕК ДО Н.Э.</a:t>
          </a:r>
          <a:endParaRPr sz="3300"/>
        </a:p>
      </dsp:txBody>
      <dsp:txXfrm>
        <a:off x="0" y="1221337"/>
        <a:ext cx="10153650" cy="1043280"/>
      </dsp:txXfrm>
    </dsp:sp>
    <dsp:sp modelId="{2584B7DD-82D6-4826-828D-8CA4F062343E}">
      <dsp:nvSpPr>
        <dsp:cNvPr id="0" name=""/>
        <dsp:cNvSpPr/>
      </dsp:nvSpPr>
      <dsp:spPr bwMode="auto">
        <a:xfrm>
          <a:off x="0" y="2264617"/>
          <a:ext cx="10153650" cy="1007370"/>
        </a:xfrm>
        <a:prstGeom prst="roundRect">
          <a:avLst>
            <a:gd name="adj" fmla="val 166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200"/>
            <a:t>ОКОНЧАНИЕ</a:t>
          </a:r>
          <a:endParaRPr sz="4200"/>
        </a:p>
      </dsp:txBody>
      <dsp:txXfrm>
        <a:off x="49176" y="2313793"/>
        <a:ext cx="10055298" cy="909018"/>
      </dsp:txXfrm>
    </dsp:sp>
    <dsp:sp modelId="{0F92E727-2D7F-4BC0-9E48-E473E2298FB9}">
      <dsp:nvSpPr>
        <dsp:cNvPr id="0" name=""/>
        <dsp:cNvSpPr/>
      </dsp:nvSpPr>
      <dsp:spPr bwMode="auto">
        <a:xfrm>
          <a:off x="0" y="3271987"/>
          <a:ext cx="1015365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322378" tIns="53340" rIns="298704" bIns="53340" numCol="1" spcCol="1270" anchor="t" anchorCtr="0">
          <a:noAutofit/>
        </a:bodyPr>
        <a:lstStyle/>
        <a:p>
          <a:pPr marL="285750" lvl="1" indent="-285750" algn="l" defTabSz="146684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300"/>
            <a:t>ПАДЕНИЕ ЗАПАДНОЙ РИМСКОЙ ИМПЕРИИ 476 г</a:t>
          </a:r>
          <a:endParaRPr sz="3300"/>
        </a:p>
      </dsp:txBody>
      <dsp:txXfrm>
        <a:off x="0" y="3271987"/>
        <a:ext cx="10153650" cy="695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0000"/>
      <dgm:constr type="w" for="ch" forName="childText" refType="w"/>
      <dgm:constr type="h" for="ch" forName="childText" refType="primFontSz" refFor="ch" refForName="parentText" fact="0.460000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0000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00000"/>
          <dgm:constr type="bMarg" refType="primFontSz" fact="0.300000"/>
          <dgm:constr type="lMarg" refType="primFontSz" fact="0.300000"/>
          <dgm:constr type="rMarg" refType="primFontSz" fact="0.300000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00000"/>
              <dgm:constr type="bMarg" refType="primFontSz" fact="0.100000"/>
              <dgm:constr type="lMarg" refType="w" fact="0.090000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1A013E-55AF-4FB1-BD1C-7A2D8E86C82F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D25CCD-BD95-41CC-9F26-C599144BB56D}" type="slidenum">
              <a:rPr/>
              <a:t/>
            </a:fld>
            <a:endParaRPr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1A013E-55AF-4FB1-BD1C-7A2D8E86C82F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D25CCD-BD95-41CC-9F26-C599144BB56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762000"/>
            <a:ext cx="2324100" cy="54102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143000" y="762000"/>
            <a:ext cx="7429500" cy="54102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1A013E-55AF-4FB1-BD1C-7A2D8E86C82F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D25CCD-BD95-41CC-9F26-C599144BB56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1A013E-55AF-4FB1-BD1C-7A2D8E86C82F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D25CCD-BD95-41CC-9F26-C599144BB56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1A013E-55AF-4FB1-BD1C-7A2D8E86C82F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D25CCD-BD95-41CC-9F26-C599144BB56D}" type="slidenum">
              <a:rPr/>
              <a:t/>
            </a:fld>
            <a:endParaRPr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1A013E-55AF-4FB1-BD1C-7A2D8E86C82F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D25CCD-BD95-41CC-9F26-C599144BB56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1A013E-55AF-4FB1-BD1C-7A2D8E86C82F}" type="datetimeFigureOut">
              <a:rPr/>
              <a:t/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D25CCD-BD95-41CC-9F26-C599144BB56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1A013E-55AF-4FB1-BD1C-7A2D8E86C82F}" type="datetimeFigureOut">
              <a:rPr/>
              <a:t/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D25CCD-BD95-41CC-9F26-C599144BB56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1A013E-55AF-4FB1-BD1C-7A2D8E86C82F}" type="datetimeFigureOut">
              <a:rPr/>
              <a:t/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D25CCD-BD95-41CC-9F26-C599144BB56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43000" y="2834640"/>
            <a:ext cx="3931920" cy="30175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1A013E-55AF-4FB1-BD1C-7A2D8E86C82F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D25CCD-BD95-41CC-9F26-C599144BB56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1A013E-55AF-4FB1-BD1C-7A2D8E86C82F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D25CCD-BD95-41CC-9F26-C599144BB56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accen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31A013E-55AF-4FB1-BD1C-7A2D8E86C82F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9D25CCD-BD95-41CC-9F26-C599144BB56D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/>
        <a:buChar char="•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8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oxapps.adu.by/public/game/3141" TargetMode="Externa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earningapps.org/watch?v=p97zg526n24" TargetMode="External"/><Relationship Id="rId3" Type="http://schemas.openxmlformats.org/officeDocument/2006/relationships/hyperlink" Target="https://learningapps.org/41530886" TargetMode="Externa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0" y="559292"/>
            <a:ext cx="11979877" cy="1678619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/>
          <a:p>
            <a:pPr>
              <a:defRPr/>
            </a:pPr>
            <a:r>
              <a:rPr lang="ru-RU" sz="5400"/>
              <a:t>ОСОБЕННОСТИ ДРЕВНЕЙШИХ ЦИВИЛИЗАЦИЙ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0188623" y="5761607"/>
            <a:ext cx="2003378" cy="87888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/>
              <a:t>Автор </a:t>
            </a:r>
            <a:r>
              <a:rPr lang="ru-RU"/>
              <a:t>Елисеенко</a:t>
            </a:r>
            <a:r>
              <a:rPr lang="ru-RU"/>
              <a:t> О.А.</a:t>
            </a:r>
            <a:endParaRPr/>
          </a:p>
          <a:p>
            <a:pPr>
              <a:defRPr/>
            </a:pPr>
            <a:r>
              <a:rPr lang="ru-RU"/>
              <a:t>учитель истории</a:t>
            </a:r>
            <a:endParaRPr/>
          </a:p>
        </p:txBody>
      </p:sp>
      <p:pic>
        <p:nvPicPr>
          <p:cNvPr id="1026" name="Picture 2" descr="Цивилизации Древнего мира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91257" y="2352582"/>
            <a:ext cx="8397365" cy="42879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48695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ДЕСПОТИЯ</a:t>
            </a:r>
            <a:endParaRPr b="1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051973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ФОРМА ГОСУДАРСТВЕННОГО ПРАВЛЕНИЯ, ПРИ КОТОРОЙ ВСЯ ВЛАСТЬ СОСРЕДОТОЧЕНА В РУКАХ АБСОЛЮТНОГО ПРАВИТЕЛЯ, КОТОРЫЙ САМОВОЛЬНО РАСПОРЯЖАЕТСЯ СУДЬБОЙ ГОСУДАРСТВА И СВОИХ ПОДДАННЫХ</a:t>
            </a:r>
            <a:endParaRPr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33535874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20298" y="3319878"/>
            <a:ext cx="4523697" cy="3015061"/>
          </a:xfrm>
          <a:prstGeom prst="rect">
            <a:avLst/>
          </a:prstGeom>
        </p:spPr>
      </p:pic>
      <p:pic>
        <p:nvPicPr>
          <p:cNvPr id="44364614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378300" y="3181164"/>
            <a:ext cx="3454893" cy="3454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latin typeface="Calibri"/>
                <a:cs typeface="Calibri"/>
              </a:rPr>
              <a:t>Поработайте с понятием </a:t>
            </a:r>
            <a:r>
              <a:rPr lang="ru-RU" sz="6600" b="1" i="1">
                <a:latin typeface="Calibri"/>
                <a:cs typeface="Calibri"/>
              </a:rPr>
              <a:t>рабство</a:t>
            </a:r>
            <a:endParaRPr sz="6600" b="1" i="1">
              <a:latin typeface="Calibri"/>
              <a:cs typeface="Calibri"/>
            </a:endParaRPr>
          </a:p>
        </p:txBody>
      </p:sp>
      <p:pic>
        <p:nvPicPr>
          <p:cNvPr id="4098" name="Picture 2" descr="Видеоурок «Рабство в Древнем Риме»"/>
          <p:cNvPicPr>
            <a:picLocks noChangeAspect="1" noChangeArrowheads="1"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416058" y="2119695"/>
            <a:ext cx="6099041" cy="3332415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753224" y="2276475"/>
            <a:ext cx="4269267" cy="3804285"/>
          </a:xfrm>
        </p:spPr>
        <p:txBody>
          <a:bodyPr>
            <a:normAutofit/>
          </a:bodyPr>
          <a:lstStyle/>
          <a:p>
            <a:pPr marL="45720" indent="0">
              <a:buNone/>
              <a:defRPr/>
            </a:pPr>
            <a:r>
              <a:rPr lang="ru-RU" sz="4000">
                <a:latin typeface="Calibri"/>
                <a:cs typeface="Calibri"/>
              </a:rPr>
              <a:t>1.Определите источники рабства</a:t>
            </a:r>
            <a:endParaRPr/>
          </a:p>
          <a:p>
            <a:pPr marL="45720" indent="0">
              <a:buNone/>
              <a:defRPr/>
            </a:pPr>
            <a:r>
              <a:rPr lang="ru-RU" sz="4000">
                <a:latin typeface="Calibri"/>
                <a:cs typeface="Calibri"/>
              </a:rPr>
              <a:t>2.Чем отличается классическое рабство от патриархального?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1463023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6609595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8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96854186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67611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pic>
        <p:nvPicPr>
          <p:cNvPr id="192458520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99368" y="629403"/>
            <a:ext cx="8232686" cy="5769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ОСОБЕННОСТИ ДРЕВНЕЕГИПЕТСКОЙ ЦИВИЛИЗАЦИИ</a:t>
            </a:r>
            <a:endParaRPr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 flipH="0" flipV="0">
            <a:off x="800099" y="2057397"/>
            <a:ext cx="5280660" cy="4480635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ВОЗНИКЛА В 4-3  ТЫС ДО Н.Э. 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СТАНОВЛЕНИЮ СОДЕЙСТВОВАЛИ ПРИРОДНЫЕ УСЛОВИЯ, РАЗЛИВЫ РЕКИ НИЛ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«ЕГИПЕТ – ДАР НИЛА»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НОМЫ-ГОРОДА –ГОСУДАРСТВА (ГОСУДАРСТВО НИЖНЕГО ЕГИПТА И ВЕРХНЕГО ЕГИПТА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ФАРАОН МИНА (Менес)-ОБЪЕДИНИТЕЛЬ ЕГИПТА</a:t>
            </a:r>
            <a:endParaRPr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267611" y="1666875"/>
            <a:ext cx="4943312" cy="441388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НЕОГРАНИЧЕННАЯ ВЛАСТЬ ФАРАОНА</a:t>
            </a:r>
            <a:endParaRPr/>
          </a:p>
          <a:p>
            <a:pPr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ЦЕНТРАЛИЗАЦИЯ</a:t>
            </a:r>
            <a:endParaRPr/>
          </a:p>
          <a:p>
            <a:pPr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РАЗВИТЫЙ БЮРОКРАТИЧЕСКИЙ АППАРАТ (ПИСЦЫ)</a:t>
            </a:r>
            <a:endParaRPr/>
          </a:p>
          <a:p>
            <a:pPr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ГРАНДИОЗНЫЕ СООРУЖЕНИЯ –УСЫПАЛЬНИЦЫ (ПИРАМИДЫ)</a:t>
            </a:r>
            <a:endParaRPr/>
          </a:p>
          <a:p>
            <a:pPr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ПИСЬМЕННОСТЬ-ИЕРОГЛИФЫ</a:t>
            </a:r>
            <a:endParaRPr/>
          </a:p>
          <a:p>
            <a:pPr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МЕДИЦИНА, АСТРОНОМИЯ, МАТЕМАТИКА</a:t>
            </a:r>
            <a:endParaRPr sz="2400"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ОСОБЕННОСТИ ЦИВИЛИЗАЦИИ МЕСОПОТАМИИ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83896" y="1965960"/>
            <a:ext cx="4664833" cy="4114799"/>
          </a:xfrm>
        </p:spPr>
        <p:txBody>
          <a:bodyPr/>
          <a:lstStyle/>
          <a:p>
            <a:pPr marL="45720" indent="0">
              <a:buNone/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МЕЖДУРЕЧЬЕ – ТИГР И ЕВФРАТ</a:t>
            </a:r>
            <a:endParaRPr/>
          </a:p>
          <a:p>
            <a:pPr marL="45720" indent="0">
              <a:buNone/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ВОЗНИКНОВЕНИЕ 4 ТЫС ДО Н.Э.</a:t>
            </a:r>
            <a:endParaRPr/>
          </a:p>
          <a:p>
            <a:pPr marL="45720" indent="0">
              <a:buNone/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ХРАМОВЫЕ ГОРОДА ГОСУДАРСТВА: УР, УРУК, КИШ, ЛАГАШ, НИППУР</a:t>
            </a:r>
            <a:endParaRPr/>
          </a:p>
          <a:p>
            <a:pPr marL="45720" indent="0">
              <a:buNone/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ВЕРХОВНЫЙ ПРАВИТЕЛЬ –ЖРЕЦ</a:t>
            </a:r>
            <a:endParaRPr/>
          </a:p>
          <a:p>
            <a:pPr marL="45720" indent="0">
              <a:buNone/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ШУМЕРЫ И АККАДЦЫ</a:t>
            </a:r>
            <a:endParaRPr/>
          </a:p>
          <a:p>
            <a:pPr marL="45720" indent="0">
              <a:buNone/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РАСЦВЕТ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XVIII</a:t>
            </a: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ВЕК ДО Н.Э. ВАВИЛОНСКОЙ ЦАРСТВО, ЦАРЬ ХАММУРАПИ, ЗАКОНЫ</a:t>
            </a:r>
            <a:endParaRPr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734051" y="1447800"/>
            <a:ext cx="5991224" cy="1828800"/>
          </a:xfrm>
        </p:spPr>
        <p:txBody>
          <a:bodyPr/>
          <a:lstStyle/>
          <a:p>
            <a:pPr marL="45720" indent="0">
              <a:buNone/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6 ВЕК ДО Н.Э. ВОЗНИКНОВЕНИЕ ПЕРСИДСКОГО ГОСУДАРСТВА, ЗАВОЕВАТЕЛЬНЫЕ ПОХОДЫ НА ВОСТОКЕ. СТОЛКНОВЕНИЕ С ГРЕЧЕСКОЙ ЦИВИЛИЗАЦИЕЙ</a:t>
            </a:r>
            <a:endParaRPr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122" name="Picture 2" descr="Страна хлеба и глины: цивилизация древней Месопотамии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348729" y="2853340"/>
            <a:ext cx="6376546" cy="36297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9772947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76358807" name="Content Placeholder 2"/>
          <p:cNvSpPr>
            <a:spLocks noGrp="1"/>
          </p:cNvSpPr>
          <p:nvPr>
            <p:ph sz="half" idx="1"/>
          </p:nvPr>
        </p:nvSpPr>
        <p:spPr bwMode="auto">
          <a:xfrm flipH="0" flipV="0">
            <a:off x="509563" y="3375363"/>
            <a:ext cx="5388316" cy="27053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Первая империя - 6 в до н.э. –</a:t>
            </a:r>
            <a:r>
              <a:rPr lang="ru-RU" b="1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Персидская держава. 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Империя - это крупное государство, включающее множество территорий, где власть императора во внешней политике опирается на завоевания, армию и военное сословие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03374899" name="Content Placeholder 3"/>
          <p:cNvSpPr>
            <a:spLocks noGrp="1"/>
          </p:cNvSpPr>
          <p:nvPr>
            <p:ph sz="half" idx="2"/>
          </p:nvPr>
        </p:nvSpPr>
        <p:spPr bwMode="auto">
          <a:xfrm flipH="0" flipV="0">
            <a:off x="6267611" y="3375363"/>
            <a:ext cx="4754880" cy="270539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pic>
        <p:nvPicPr>
          <p:cNvPr id="210597280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05169" y="268179"/>
            <a:ext cx="11404316" cy="3033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7775494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3996924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8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448779418" name="Content Placeholder 3"/>
          <p:cNvSpPr>
            <a:spLocks noGrp="1"/>
          </p:cNvSpPr>
          <p:nvPr>
            <p:ph sz="half" idx="2"/>
          </p:nvPr>
        </p:nvSpPr>
        <p:spPr bwMode="auto">
          <a:xfrm flipH="0" flipV="0">
            <a:off x="7963106" y="2057400"/>
            <a:ext cx="3059385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lang="ru-RU" sz="2800" b="1">
                <a:solidFill>
                  <a:schemeClr val="accent1">
                    <a:lumMod val="50000"/>
                  </a:schemeClr>
                </a:solidFill>
              </a:rPr>
              <a:t>Территории каких древних цивилизаций вошли в состав Персидской державы?</a:t>
            </a:r>
            <a:endParaRPr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746566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9368" y="406892"/>
            <a:ext cx="7334249" cy="5572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ОСОБЕННОСТИ ДРЕВНЕГРЕЧЕСКОЙ ЦИВИЛИЗАЦИИ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504825" y="2057398"/>
            <a:ext cx="5393055" cy="443865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СИСТЕМА ГОРОДОВ-ГОСУДАРСТВ ПОЛИСОВ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ГРЕКИ-ЭЛЛИНЫ, ГРЕЦИЯ –ЭЛЛАДА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НА РАННЕМ ЭТАПЕ ПОХОЖИ НА ВОСТОЧНЫЕ ДЕСПОТИИ, ПОЗЖЕ СФОРМИРОВАЛИСЬ СПЕЦИФИЧЕСКИЕ ФОРМЫ УПРАВЛЕНИЯ: АРИСТОКРАТИИ, ДЕМОКРАТИИ, ОЛИГАРХИИ (ГЕРОНТОКРАТИИ)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ОСВОЕНИЕ СРЕДИЗЕМНОМОРСКОГО БАССЕЙНА, КОЛОНИЗАЦИЯ</a:t>
            </a:r>
            <a:endParaRPr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267611" y="2057399"/>
            <a:ext cx="5248113" cy="443864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КЛАССИЧЕСКИЕ ПОЛИСЫ: АФИНЫ И СПАРТА</a:t>
            </a:r>
            <a:endParaRPr/>
          </a:p>
          <a:p>
            <a:pPr marL="45720" indent="0">
              <a:buNone/>
              <a:defRPr/>
            </a:pPr>
            <a:r>
              <a:rPr lang="ru-RU" sz="4000" b="1">
                <a:solidFill>
                  <a:srgbClr val="FF0000"/>
                </a:solidFill>
                <a:latin typeface="Calibri"/>
                <a:cs typeface="Calibri"/>
              </a:rPr>
              <a:t>К СЛЕДУЮЩЕМУ УРОКУ</a:t>
            </a:r>
            <a:endParaRPr/>
          </a:p>
          <a:p>
            <a:pPr marL="45720" indent="0">
              <a:buNone/>
              <a:defRPr/>
            </a:pPr>
            <a:r>
              <a:rPr lang="ru-RU" sz="2800" b="1" i="1">
                <a:solidFill>
                  <a:srgbClr val="FF0000"/>
                </a:solidFill>
                <a:latin typeface="Calibri"/>
                <a:cs typeface="Calibri"/>
              </a:rPr>
              <a:t>1.ВЫЯСНИТЕ ЗНАЧЕНИЕ ГРАЖДАНСТВА В ГРЕЧЕСКОМ ПОНИМАНИИ</a:t>
            </a:r>
            <a:endParaRPr/>
          </a:p>
          <a:p>
            <a:pPr marL="45720" indent="0">
              <a:buNone/>
              <a:defRPr/>
            </a:pPr>
            <a:r>
              <a:rPr lang="ru-RU" sz="2800" b="1" i="1">
                <a:solidFill>
                  <a:srgbClr val="FF0000"/>
                </a:solidFill>
                <a:latin typeface="Calibri"/>
                <a:cs typeface="Calibri"/>
              </a:rPr>
              <a:t>2.ПОДГОТОВЬТЕ ПРОЕКТЫ ОБ ОСОБЕННОСТЯХ ПОЛИСОВ : АФИНЫ И СПАРТА</a:t>
            </a:r>
            <a:endParaRPr sz="2800" b="1" i="1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" name="Объект 6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11931" y="523875"/>
            <a:ext cx="11551444" cy="3371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916591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Рассмотрите карту: в чем причина активной греческой колонизации?</a:t>
            </a:r>
            <a:endParaRPr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0491787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9794881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4101" y="1965960"/>
            <a:ext cx="7286625" cy="4619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1561493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1143000" y="609599"/>
            <a:ext cx="10417412" cy="13563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Повторим тему: </a:t>
            </a:r>
            <a:br>
              <a:rPr lang="ru-RU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Древнейшие верования и искусство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7645547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1143000" y="2057400"/>
            <a:ext cx="10694839" cy="4038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lang="ru-RU" sz="26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УСТНО:</a:t>
            </a:r>
            <a:endParaRPr sz="2600" b="1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6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1. В чем вы видите причину возникновения религиозных представлений? Что характерно для мировоззрения в древности?</a:t>
            </a:r>
            <a:endParaRPr lang="ru-RU" sz="2600" b="1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6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2.Какие находки свидетельствуют о развитии первобытного искусства на территории Беларуси?</a:t>
            </a:r>
            <a:endParaRPr lang="ru-RU" sz="2600" b="1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6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Как развитие искусства связано с развитием экономики?</a:t>
            </a:r>
            <a:endParaRPr lang="ru-RU" sz="2600" b="1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6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Выполните упражнение: </a:t>
            </a:r>
            <a:r>
              <a:rPr lang="ru-RU" sz="2600" b="1" u="sng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  <a:hlinkClick r:id="rId2" tooltip="https://boxapps.adu.by/public/game/3141"/>
              </a:rPr>
              <a:t>https://boxapps.adu.by/public/game/3141</a:t>
            </a:r>
            <a:endParaRPr lang="ru-RU" sz="2600" b="1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ОСОБЕННОСТИ ДРЕВНЕРИМСКОЙ ЦИВИЛИЗАЦИИ</a:t>
            </a:r>
            <a:endParaRPr/>
          </a:p>
        </p:txBody>
      </p:sp>
      <p:pic>
        <p:nvPicPr>
          <p:cNvPr id="6146" name="Picture 2" descr="http://profil.adu.by/pluginfile.php/408/mod_book/chapter/977/%D0%92%D0%98_10_60-%D0%BA%D0%B0%D1%80%D1%82%D0%B0.jpg?time=1575458183280"/>
          <p:cNvPicPr>
            <a:picLocks noChangeAspect="1" noChangeArrowheads="1"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 flipH="0" flipV="0">
            <a:off x="4907559" y="1428489"/>
            <a:ext cx="6936240" cy="4480708"/>
          </a:xfrm>
          <a:prstGeom prst="rect">
            <a:avLst/>
          </a:prstGeom>
          <a:noFill/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 bwMode="auto">
          <a:xfrm>
            <a:off x="476250" y="1965960"/>
            <a:ext cx="4514850" cy="4114799"/>
          </a:xfrm>
        </p:spPr>
        <p:txBody>
          <a:bodyPr>
            <a:noAutofit/>
          </a:bodyPr>
          <a:lstStyle/>
          <a:p>
            <a:pPr marL="45720" indent="0">
              <a:buNone/>
              <a:defRPr/>
            </a:pPr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 созданной римлянами империи особое значение приобрели государственные институты и право, достигли совершенства военное дело и строительство, процветали многие ремесла и отрасли науки.</a:t>
            </a:r>
            <a:endParaRPr sz="2800"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628649" y="473247"/>
            <a:ext cx="7315201" cy="242235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134350" y="2895600"/>
            <a:ext cx="3295650" cy="3248024"/>
          </a:xfrm>
        </p:spPr>
        <p:txBody>
          <a:bodyPr>
            <a:normAutofit/>
          </a:bodyPr>
          <a:lstStyle/>
          <a:p>
            <a:pPr marL="45720" indent="0">
              <a:buNone/>
              <a:defRPr/>
            </a:pPr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ОБЪЯСНИТЕ: </a:t>
            </a:r>
            <a:endParaRPr/>
          </a:p>
          <a:p>
            <a:pPr marL="45720" indent="0">
              <a:buNone/>
              <a:defRPr/>
            </a:pPr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ПАТРИЦИИ</a:t>
            </a:r>
            <a:endParaRPr/>
          </a:p>
          <a:p>
            <a:pPr marL="45720" indent="0">
              <a:buNone/>
              <a:defRPr/>
            </a:pPr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ПЛЕБЕИ</a:t>
            </a:r>
            <a:endParaRPr lang="ru-RU" sz="2800"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45720" indent="0">
              <a:buNone/>
              <a:defRPr/>
            </a:pPr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СЕНАТ</a:t>
            </a:r>
            <a:endParaRPr/>
          </a:p>
          <a:p>
            <a:pPr marL="45720" indent="0">
              <a:buNone/>
              <a:defRPr/>
            </a:pPr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ЦИВИТАС</a:t>
            </a:r>
            <a:endParaRPr/>
          </a:p>
          <a:p>
            <a:pPr marL="45720" indent="0">
              <a:buNone/>
              <a:defRPr/>
            </a:pPr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РИМСКОЕ ПРАВО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39175" y="361950"/>
            <a:ext cx="2790824" cy="2422353"/>
          </a:xfrm>
          <a:prstGeom prst="rect">
            <a:avLst/>
          </a:prstGeom>
        </p:spPr>
      </p:pic>
      <p:pic>
        <p:nvPicPr>
          <p:cNvPr id="7170" name="Picture 2" descr="Искусство Древнего Рима — Наталья Тележинская — личный блог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228725" y="3332102"/>
            <a:ext cx="5810250" cy="30526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5163997" name="Title 7"/>
          <p:cNvSpPr>
            <a:spLocks noGrp="1"/>
          </p:cNvSpPr>
          <p:nvPr>
            <p:ph type="title"/>
          </p:nvPr>
        </p:nvSpPr>
        <p:spPr bwMode="auto">
          <a:xfrm flipH="0" flipV="0">
            <a:off x="426334" y="609599"/>
            <a:ext cx="11411504" cy="888506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Белорусские земли в период античности</a:t>
            </a:r>
            <a:endParaRPr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3227803" name="Content Placeholder 2"/>
          <p:cNvSpPr>
            <a:spLocks noGrp="1"/>
          </p:cNvSpPr>
          <p:nvPr>
            <p:ph sz="half" idx="1"/>
          </p:nvPr>
        </p:nvSpPr>
        <p:spPr bwMode="auto">
          <a:xfrm flipH="0" flipV="0">
            <a:off x="1143000" y="1498106"/>
            <a:ext cx="4754880" cy="499368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Соответствует железному веку</a:t>
            </a:r>
            <a:endParaRPr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Упомянуты в «Истории»  Геродота (5 в.до н.э.)</a:t>
            </a:r>
            <a:endParaRPr sz="24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Античные историки использовали названия: </a:t>
            </a:r>
            <a:r>
              <a:rPr lang="ru-RU" sz="2400" b="1" i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анты, склавины, невры, венеды</a:t>
            </a:r>
            <a:endParaRPr lang="ru-RU" sz="2400" b="1" i="1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400" b="0" i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Торговля с Причерноморьем, Балтикой; ходили римские монеты</a:t>
            </a:r>
            <a:endParaRPr lang="ru-RU" sz="2400" b="0" i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400" b="0" i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Считались варварами</a:t>
            </a:r>
            <a:endParaRPr lang="ru-RU" sz="2400" b="0" i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57299818" name="Content Placeholder 3"/>
          <p:cNvSpPr>
            <a:spLocks noGrp="1"/>
          </p:cNvSpPr>
          <p:nvPr>
            <p:ph sz="half" idx="2"/>
          </p:nvPr>
        </p:nvSpPr>
        <p:spPr bwMode="auto">
          <a:xfrm flipH="0" flipV="0">
            <a:off x="6267611" y="4788386"/>
            <a:ext cx="4754880" cy="129237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</a:rPr>
              <a:t>Почему большинство кладов с римскими монетами найдено в Гродненской и Брестской области?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2384787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591941" y="1220679"/>
            <a:ext cx="3173796" cy="3567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10363200" cy="13563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ПОЗНАКОМЬТЕСЬ С КУЛЬТУРНЫМИ ДОСТИЖЕНИЯМИ ДРЕВНИХ ЦИВИЛИЗАЦИЙ</a:t>
            </a:r>
            <a:endParaRPr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11747" y="1965959"/>
            <a:ext cx="3931678" cy="45791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4905375" y="1965956"/>
            <a:ext cx="647699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0000"/>
                </a:solidFill>
                <a:latin typeface="Calibri"/>
                <a:cs typeface="Calibri"/>
              </a:rPr>
              <a:t>ПОДГОТОВЬТЕ ПРОЕКТ</a:t>
            </a:r>
            <a:endParaRPr/>
          </a:p>
          <a:p>
            <a:pPr>
              <a:defRPr/>
            </a:pPr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Разработайте памятку туристу «Семь мест, которые нужно посмотреть при посещении Египта» (Рима, Греции и т. п.). Предложенные для осмотра достопримечательности должны относиться к истории Древнего мира.</a:t>
            </a:r>
            <a:endParaRPr/>
          </a:p>
          <a:p>
            <a:pPr>
              <a:defRPr/>
            </a:pPr>
            <a:endParaRPr lang="ru-RU" sz="2800"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ru-RU" sz="2800" b="1" i="1">
                <a:solidFill>
                  <a:schemeClr val="accent2"/>
                </a:solidFill>
                <a:latin typeface="Calibri"/>
                <a:cs typeface="Calibri"/>
              </a:rPr>
              <a:t>ВЫПОЛНИТЕ УПРАЖНЕНИЕ НА ЗАКРЕПЛЕНИЕ МАТЕРИАЛА</a:t>
            </a:r>
            <a:endParaRPr sz="2800" b="1" i="1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895607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Интерактивные упражнения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599019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sz="2600" b="1" u="sng">
                <a:hlinkClick r:id="rId2" tooltip="https://learningapps.org/watch?v=p97zg526n24"/>
              </a:rPr>
              <a:t>https://learningapps.org/watch?v=p97zg526n24</a:t>
            </a:r>
            <a:r>
              <a:rPr lang="ru-RU" sz="2600" b="1"/>
              <a:t> (Достижения Древних цивилизаций)</a:t>
            </a:r>
            <a:endParaRPr lang="ru-RU" sz="2600" b="1"/>
          </a:p>
          <a:p>
            <a:pPr>
              <a:defRPr/>
            </a:pPr>
            <a:endParaRPr sz="2600" b="1"/>
          </a:p>
          <a:p>
            <a:pPr>
              <a:defRPr/>
            </a:pPr>
            <a:r>
              <a:rPr lang="ru-RU" sz="2600" b="1" u="sng">
                <a:hlinkClick r:id="rId3" tooltip="https://learningapps.org/41530886"/>
              </a:rPr>
              <a:t>https://learningapps.org/41530886</a:t>
            </a:r>
            <a:r>
              <a:rPr lang="ru-RU" sz="2600" b="1"/>
              <a:t>  (Особенности Древнейших цивилизаций)</a:t>
            </a:r>
            <a:endParaRPr sz="2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ВЫВОД</a:t>
            </a:r>
            <a:endParaRPr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23875" y="2057400"/>
            <a:ext cx="10963275" cy="4038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3200" b="1" i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Таким образом, результатом поступательного развития человеческого общества стало возникновение цивилизаций. Основной формой государственного устройства в странах Древнего Востока была деспотия. Античные государства формировались как сообщества равноправных граждан, каждый из которых имел свои права и обязанности.  </a:t>
            </a:r>
            <a:endParaRPr/>
          </a:p>
          <a:p>
            <a:pPr>
              <a:defRPr/>
            </a:pPr>
            <a:r>
              <a:rPr lang="ru-RU" sz="3200" b="1" i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Они оказали значительное влияние на последующее развитие европейской цивилизации.</a:t>
            </a:r>
            <a:r>
              <a:rPr lang="ru-RU"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47701" y="609600"/>
            <a:ext cx="11068050" cy="30384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/>
              <a:t>ЦЕЛЬ УРОКА:  ФОРМИРОВАНИЕ ПРЕДСТАВЛЕНИЙ ОБ ОСОБЕННОСТЯХ ДРЕВНЕЙШИХ ЦИВИЛИЗАЦИЙ ДЛЯ ПОНИМАНИЯ ЗАКОНОМЕРНОСТЕЙ РАЗВИТИЯ ЧЕЛОВЕЧЕСТВА</a:t>
            </a:r>
            <a:endParaRPr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143000" y="4024542"/>
            <a:ext cx="9872871" cy="2367380"/>
          </a:xfrm>
        </p:spPr>
        <p:txBody>
          <a:bodyPr/>
          <a:lstStyle/>
          <a:p>
            <a:pPr marL="45720" indent="0">
              <a:buNone/>
              <a:defRPr/>
            </a:pPr>
            <a:r>
              <a:rPr lang="ru-RU" sz="2800" b="1" i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В КОНЦЕ УРОКА МЫ БУДЕМ ЗНАТЬ:</a:t>
            </a:r>
            <a:endParaRPr/>
          </a:p>
          <a:p>
            <a:pPr marL="45720" indent="0">
              <a:buNone/>
              <a:defRPr/>
            </a:pPr>
            <a:r>
              <a:rPr lang="ru-RU" b="1" i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-ГДЕ ВОЗНИКЛИ ДРЕВНЕЙШИЕ ЦИВИЛИЗАЦИИ</a:t>
            </a:r>
            <a:endParaRPr/>
          </a:p>
          <a:p>
            <a:pPr marL="45720" indent="0">
              <a:buNone/>
              <a:defRPr/>
            </a:pPr>
            <a:r>
              <a:rPr lang="ru-RU" b="1" i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-ОСОБЕННОСТИ СОЦИАЛЬНЫХ ОТНОШЕНИЙ И ПОЛИТИЧЕСКОЕ УСТРОЙСТВО ДРЕВНИХ ГОСУДАРСТВ</a:t>
            </a:r>
            <a:br>
              <a:rPr lang="ru-RU" b="1" i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</a:br>
            <a:r>
              <a:rPr lang="ru-RU" b="1" i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- УСПЕХИ И КУЛЬТУРНЫЕ ДОСТИЖЕНИЯ ДРЕВНИХ ЦИВИЛИЗАЦИЙ</a:t>
            </a:r>
            <a:endParaRPr b="1" i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4800" b="1">
                <a:latin typeface="Calibri"/>
                <a:cs typeface="Calibri"/>
              </a:rPr>
              <a:t>ВСПОМНИТЕ</a:t>
            </a:r>
            <a:endParaRPr sz="4800" b="1">
              <a:latin typeface="Calibri"/>
              <a:cs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143000" y="1838324"/>
            <a:ext cx="9872871" cy="4257675"/>
          </a:xfrm>
        </p:spPr>
        <p:txBody>
          <a:bodyPr>
            <a:normAutofit/>
          </a:bodyPr>
          <a:lstStyle/>
          <a:p>
            <a:pPr marL="45720" indent="0">
              <a:buNone/>
              <a:defRPr/>
            </a:pPr>
            <a:r>
              <a:rPr lang="ru-RU" sz="3600" b="1">
                <a:latin typeface="Calibri"/>
                <a:cs typeface="Calibri"/>
              </a:rPr>
              <a:t>ЧТО ТАКОЕ ЦИВИЛИЗАЦИЯ?</a:t>
            </a:r>
            <a:endParaRPr/>
          </a:p>
          <a:p>
            <a:pPr marL="45720" indent="0">
              <a:buNone/>
              <a:defRPr/>
            </a:pPr>
            <a:r>
              <a:rPr lang="ru-RU" sz="3600" b="1">
                <a:latin typeface="Calibri"/>
                <a:cs typeface="Calibri"/>
              </a:rPr>
              <a:t>ЧТО ТАКОЕ КУЛЬТУРА?</a:t>
            </a:r>
            <a:endParaRPr/>
          </a:p>
          <a:p>
            <a:pPr marL="45720" indent="0">
              <a:buNone/>
              <a:defRPr/>
            </a:pPr>
            <a:r>
              <a:rPr lang="ru-RU" sz="3600" b="1">
                <a:latin typeface="Calibri"/>
                <a:cs typeface="Calibri"/>
              </a:rPr>
              <a:t>КАКИЕ ИЗМЕНЕНИЯ В НЕОЛИТЕ, ЖЕЛЕЗНОМ ВЕКЕ МОГУТ БЫТЬ ПРЕДПОСЫЛКАМИ СКЛАДЫВАНИЯ ЦИВИЛИЗАЦИИ?</a:t>
            </a:r>
            <a:endParaRPr/>
          </a:p>
          <a:p>
            <a:pPr marL="45720" indent="0">
              <a:buNone/>
              <a:defRPr/>
            </a:pPr>
            <a:r>
              <a:rPr lang="ru-RU" sz="3600" b="1">
                <a:latin typeface="Calibri"/>
                <a:cs typeface="Calibri"/>
              </a:rPr>
              <a:t>ВЫПОЛНИТЕ ТЕСТ (УПРАЖНЕНИЯ) ПО ТЕМЕ «ДРЕВНЕЙШИЕ ВЕРОВАНИЯ И ИСКУССТВО»</a:t>
            </a:r>
            <a:endParaRPr sz="3600" b="1">
              <a:latin typeface="Calibri"/>
              <a:cs typeface="Calibri"/>
            </a:endParaRPr>
          </a:p>
        </p:txBody>
      </p:sp>
      <p:pic>
        <p:nvPicPr>
          <p:cNvPr id="2052" name="Picture 4" descr="домашнее задание PNG и картинки пнг | рисунок Векторы и PSD | Бесплатная  загрузка на Pngtree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820151" y="194310"/>
            <a:ext cx="3190874" cy="30600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85775" y="609600"/>
            <a:ext cx="11458575" cy="2266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>
                <a:latin typeface="Calibri"/>
                <a:cs typeface="Calibri"/>
              </a:rPr>
              <a:t>Опираясь на картосхему, назовите древние цивилизации в порядке их возникновения. Согласны ли вы с тем, что Древний Восток мы по праву можем назвать колыбелью человеческой цивилизации</a:t>
            </a:r>
            <a:r>
              <a:rPr lang="ru-RU" b="1" i="1"/>
              <a:t>?</a:t>
            </a:r>
            <a:endParaRPr b="1" i="1"/>
          </a:p>
        </p:txBody>
      </p:sp>
      <p:pic>
        <p:nvPicPr>
          <p:cNvPr id="3074" name="Picture 2" descr="http://profil.adu.by/pluginfile.php/405/mod_book/chapter/485/%D0%92%D0%98_10_25-%D0%BA%D0%B0%D1%80%D1%82%D0%B0.jpg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457450" y="3105721"/>
            <a:ext cx="7082218" cy="35928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6173481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592791" y="609599"/>
            <a:ext cx="10425728" cy="1356359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Государство –важнейшая черта Древних цивилизаций</a:t>
            </a:r>
            <a:endParaRPr b="1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6884072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ГОСУДАРСТВО- СИСТЕМА ВЛАСТИ НА ОПРЕДЕЛЕННОЙ ТЕРРИТОРИИ, КОТОРАЯ ОБЕСПЕЧИВАЕТ УПРАВЛЕНИЕ ОБЩЕСТВОМ, ПРИНИМАЯ ДЛЯ ЭТОГО ЗАКОНЫ И ФОРМИРУЯ ОРГАНЫ ВЛАСТИ.</a:t>
            </a:r>
            <a:endParaRPr b="1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9336691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75072" y="3393858"/>
            <a:ext cx="7556213" cy="3194820"/>
          </a:xfrm>
          <a:prstGeom prst="rect">
            <a:avLst/>
          </a:prstGeom>
        </p:spPr>
      </p:pic>
      <p:sp>
        <p:nvSpPr>
          <p:cNvPr id="1193489722" name=""/>
          <p:cNvSpPr txBox="1"/>
          <p:nvPr/>
        </p:nvSpPr>
        <p:spPr bwMode="auto">
          <a:xfrm flipH="0" flipV="0">
            <a:off x="8684417" y="3541820"/>
            <a:ext cx="3282996" cy="21031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200"/>
              <a:t>ОСНОВА ЭКОНОМИКИ ДРЕВНЕЙ ЦИВИЛИЗАЦИИ -</a:t>
            </a:r>
            <a:r>
              <a:rPr lang="ru-RU" sz="2200" b="1"/>
              <a:t>ОРОШАЕМОЕ (ИРРИГАЦИОННОЕ) </a:t>
            </a:r>
            <a:r>
              <a:rPr lang="ru-RU" sz="2200"/>
              <a:t>ЗЕМЛЕДЕЛИЕ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/>
              <a:t>Античность-культурно историческая эпоха греко-римской цивилизации, ее особенности и достижения</a:t>
            </a:r>
            <a:endParaRPr b="1" i="1"/>
          </a:p>
        </p:txBody>
      </p:sp>
      <p:graphicFrame>
        <p:nvGraphicFramePr>
          <p:cNvPr id="4" name="Объект 3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1143000" y="2266949"/>
          <a:ext cx="10153650" cy="4181475"/>
          <a:chOff x="0" y="0"/>
          <a:chExt cx="10153650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342900" y="609599"/>
            <a:ext cx="5197342" cy="5124449"/>
          </a:xfrm>
        </p:spPr>
        <p:txBody>
          <a:bodyPr/>
          <a:lstStyle/>
          <a:p>
            <a:pPr>
              <a:defRPr/>
            </a:pPr>
            <a:r>
              <a:rPr lang="ru-RU" b="1" i="1">
                <a:latin typeface="Calibri"/>
                <a:cs typeface="Calibri"/>
              </a:rPr>
              <a:t>Правитель древневосточной цивилизации обычно был деспотом. Подумайте, чем это можно объяснить?</a:t>
            </a:r>
            <a:endParaRPr b="1" i="1">
              <a:latin typeface="Calibri"/>
              <a:cs typeface="Calibri"/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831556" y="506691"/>
            <a:ext cx="6741320" cy="5632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7686676" y="5095875"/>
            <a:ext cx="218122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РАБЫ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21317" y="323850"/>
            <a:ext cx="10229769" cy="580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Arial"/>
        <a:cs typeface="Arial"/>
      </a:majorFont>
      <a:minorFont>
        <a:latin typeface="Corbel"/>
        <a:ea typeface="Arial"/>
        <a:cs typeface="Arial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0</TotalTime>
  <Words>0</Words>
  <Application>ONLYOFFICE/7.2.1.36</Application>
  <DocSecurity>0</DocSecurity>
  <PresentationFormat>Широкоэкранный</PresentationFormat>
  <Paragraphs>0</Paragraphs>
  <Slides>25</Slides>
  <Notes>25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ДРЕВНЕЙШИХ ЦИВИЛИЗАЦИЙ</dc:title>
  <dc:subject/>
  <dc:creator>Учитель</dc:creator>
  <cp:keywords/>
  <dc:description/>
  <dc:identifier/>
  <dc:language/>
  <cp:lastModifiedBy/>
  <cp:revision>13</cp:revision>
  <dcterms:created xsi:type="dcterms:W3CDTF">2024-08-20T06:15:22Z</dcterms:created>
  <dcterms:modified xsi:type="dcterms:W3CDTF">2025-08-11T18:59:51Z</dcterms:modified>
  <cp:category/>
  <cp:contentStatus/>
  <cp:version/>
</cp:coreProperties>
</file>