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A64F57A-AE8F-FCF1-2EF2-1263A542CDB0}">
  <a:tblStyle styleId="{5A64F57A-AE8F-FCF1-2EF2-1263A542CDB0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762000"/>
            <a:ext cx="2324100" cy="54102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43000" y="762000"/>
            <a:ext cx="7429500" cy="54102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30175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96E2711-9A92-4882-8749-D43E5C854963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30030AD-2C28-4B37-995E-DDC387A821AA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/>
        <a:buChar char="•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8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>
                <a:latin typeface="Calibri"/>
                <a:cs typeface="Calibri"/>
              </a:rPr>
              <a:t>Европейское общество в Раннем и Высоком средневековье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945514" y="4607511"/>
            <a:ext cx="3435659" cy="650288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ru-RU" i="1"/>
              <a:t>АВТОР ЕЛИСЕЕНКО О.А.</a:t>
            </a:r>
            <a:endParaRPr/>
          </a:p>
          <a:p>
            <a:pPr algn="l">
              <a:defRPr/>
            </a:pPr>
            <a:r>
              <a:rPr lang="ru-RU" i="1"/>
              <a:t>УЧИТЕЛЬ ИСТОРИИ</a:t>
            </a:r>
            <a:endParaRPr i="1"/>
          </a:p>
        </p:txBody>
      </p:sp>
      <p:pic>
        <p:nvPicPr>
          <p:cNvPr id="1026" name="Picture 2" descr="Средние века — Википед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09403" y="3879541"/>
            <a:ext cx="2637084" cy="25125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074" name="Picture 2" descr="Ликбез по Средним векам / Андрей Гудков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83857" y="320992"/>
            <a:ext cx="11024285" cy="62160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00" y="520899"/>
            <a:ext cx="9875520" cy="1356360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098" name="Picture 2" descr="Феодальная раздробленность в Западной Европе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143375" y="381000"/>
            <a:ext cx="7759699" cy="58197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 flipH="0" flipV="0">
            <a:off x="574295" y="869271"/>
            <a:ext cx="3569150" cy="47853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Принимая феод от сеньора, вассал давал клятву. Клятва верности вассала и ответ на нее сеньора устанавливали личную связь чести между ними. Дух морали пронизывал вассальные отношения. Преданность вассала своему сеньору, готовность сражаться и погибнуть за него расценивались как наиболее высокие добродетели</a:t>
            </a:r>
            <a:r>
              <a:rPr lang="ru-RU" sz="2200"/>
              <a:t>.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8724" y="609600"/>
            <a:ext cx="5979795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Объясните смысл выражения «Вассал моего вассала не мой вассал»? </a:t>
            </a:r>
            <a:br>
              <a:rPr lang="ru-RU" sz="32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Чем отличаются феодальные отношения, сложившиеся в Англии?</a:t>
            </a:r>
            <a:endParaRPr sz="32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profil.adu.by/pluginfile.php/413/mod_book/chapter/494/91-%D1%81%D1%85%D0%B5%D0%BC%D0%B0.jpg?time=1575615440738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07942" y="292607"/>
            <a:ext cx="4554495" cy="4784217"/>
          </a:xfrm>
          <a:prstGeom prst="rect">
            <a:avLst/>
          </a:prstGeom>
          <a:noFill/>
        </p:spPr>
      </p:pic>
      <p:pic>
        <p:nvPicPr>
          <p:cNvPr id="78735902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870946" y="3547288"/>
            <a:ext cx="4800436" cy="2919261"/>
          </a:xfrm>
          <a:prstGeom prst="rect">
            <a:avLst/>
          </a:prstGeom>
        </p:spPr>
      </p:pic>
      <p:sp>
        <p:nvSpPr>
          <p:cNvPr id="818136972" name=""/>
          <p:cNvSpPr txBox="1"/>
          <p:nvPr/>
        </p:nvSpPr>
        <p:spPr bwMode="auto">
          <a:xfrm flipH="0" flipV="0">
            <a:off x="546553" y="5187888"/>
            <a:ext cx="6066659" cy="10973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КАК ВАССАЛЬНЫЕ ОТНОШЕНИЯ ПОВЛИЯЛИ НА ВОЗНИКНОВЕНИЕ ФЕОДАЛЬНОЙ РАЗДРОБЛЕННОСТИ?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42925" y="609599"/>
            <a:ext cx="4410075" cy="55911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Сословие — это социальная группа, члены которой имеют определенные юридически закрепленные права и обязанности, передаваемые по наследству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164548" y="609599"/>
            <a:ext cx="6484527" cy="5132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43000" y="457200"/>
            <a:ext cx="9872871" cy="5638800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Правоспособность крестьянства была ограничена их зависимым положением. Поскольку феодалы монополизировали право на землю, крестьяне постепенно из свободных земледельцев превращались в поземельно или лично зависимых. За пользование наделами они должны были вносить феодальную ренту: плата продуктами, произведенными в крестьянском хозяйстве (дань), внесение определенной суммы денег (оброк), работы в хозяйстве феодала (барщина).</a:t>
            </a:r>
            <a:endParaRPr/>
          </a:p>
          <a:p>
            <a:pPr algn="just">
              <a:defRPr/>
            </a:pP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Крепостное право — форма феодальной зависимости крестьян, связанная с прикреплением их к земле и подчинением административной и судебной власти феодала.</a:t>
            </a:r>
            <a:endParaRPr sz="32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524625" y="609600"/>
            <a:ext cx="4429125" cy="5238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Прочитайте материал учебного пособия и определите характерные черты натурального хозяйства стр.97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Сельское хозяйство — Википедия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21481" y="310514"/>
            <a:ext cx="5902414" cy="50996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Как развивались торговля и ремесло в средневековом городе?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10 заблуждений о жизни в средневековых городах | Пикабу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98723" y="2209800"/>
            <a:ext cx="7008416" cy="4038600"/>
          </a:xfrm>
          <a:prstGeom prst="rect">
            <a:avLst/>
          </a:prstGeom>
          <a:noFill/>
        </p:spPr>
      </p:pic>
      <p:sp>
        <p:nvSpPr>
          <p:cNvPr id="1249962676" name=""/>
          <p:cNvSpPr txBox="1"/>
          <p:nvPr/>
        </p:nvSpPr>
        <p:spPr bwMode="auto">
          <a:xfrm flipH="0" flipV="0">
            <a:off x="8009344" y="2450606"/>
            <a:ext cx="3791720" cy="1371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ВСПОМНИТЕ:</a:t>
            </a:r>
            <a:endParaRPr lang="ru-RU" sz="2800" b="1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что такое цех?</a:t>
            </a:r>
            <a:endParaRPr lang="ru-RU" sz="2800" b="1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что такое гильдия?</a:t>
            </a:r>
            <a:endParaRPr lang="ru-RU" sz="2400" b="1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89869" y="390525"/>
            <a:ext cx="3573506" cy="619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>
                <a:solidFill>
                  <a:srgbClr val="0C400D"/>
                </a:solidFill>
                <a:highlight>
                  <a:srgbClr val="D3D3D3"/>
                </a:highlight>
                <a:latin typeface="Calibri"/>
                <a:cs typeface="Calibri"/>
              </a:rPr>
              <a:t>Гильдия</a:t>
            </a:r>
            <a:r>
              <a:rPr lang="ru-RU" sz="2400" b="1">
                <a:solidFill>
                  <a:srgbClr val="0C400D"/>
                </a:solidFill>
                <a:latin typeface="Calibri"/>
                <a:cs typeface="Calibri"/>
              </a:rPr>
              <a:t> (от немецкого слова ― «пир») ― объединение купцов с целью защиты общих интересов и привилегий. Гильдии объединяли купцов по принципу проживания на одной территории или по характеру проводимых торговых операций. В Англии «гильдиями» называли также объединения ремесленников ― </a:t>
            </a:r>
            <a:r>
              <a:rPr lang="ru-RU" sz="2400" b="1" i="1">
                <a:solidFill>
                  <a:srgbClr val="0C400D"/>
                </a:solidFill>
                <a:highlight>
                  <a:srgbClr val="D3D3D3"/>
                </a:highlight>
                <a:latin typeface="Calibri"/>
                <a:cs typeface="Calibri"/>
              </a:rPr>
              <a:t>цехи</a:t>
            </a:r>
            <a:r>
              <a:rPr lang="ru-RU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41047" y="609599"/>
            <a:ext cx="7648821" cy="581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75919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037087" y="665825"/>
            <a:ext cx="3348686" cy="4930805"/>
          </a:xfrm>
        </p:spPr>
        <p:txBody>
          <a:bodyPr/>
          <a:lstStyle/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b="1">
                <a:solidFill>
                  <a:srgbClr val="224508"/>
                </a:solidFill>
                <a:latin typeface="Arial"/>
                <a:cs typeface="Arial"/>
              </a:rPr>
              <a:t>РАССМОТРИТЕ КАРТУ: КАКОЕ ТОРГОВОЕ ОБЪЕДИНЕНИЕ БУДЕТ БОЛЕЕ БОГАТЫМ И ВЛИЯТЕЛЬНЫМ</a:t>
            </a:r>
            <a:endParaRPr b="1">
              <a:solidFill>
                <a:srgbClr val="224508"/>
              </a:solidFill>
              <a:latin typeface="Arial"/>
              <a:cs typeface="Arial"/>
            </a:endParaRPr>
          </a:p>
        </p:txBody>
      </p:sp>
      <p:pic>
        <p:nvPicPr>
          <p:cNvPr id="71813529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8397" y="396905"/>
            <a:ext cx="7248524" cy="5905499"/>
          </a:xfrm>
          <a:prstGeom prst="rect">
            <a:avLst/>
          </a:prstGeom>
        </p:spPr>
      </p:pic>
      <p:pic>
        <p:nvPicPr>
          <p:cNvPr id="93580829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37087" y="3220667"/>
            <a:ext cx="3800732" cy="237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349855" y="381011"/>
            <a:ext cx="10375419" cy="6010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143000" y="609599"/>
            <a:ext cx="4294673" cy="4894555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ИСПОЛЬЗУЯ ОБЛАКО ТЕГОВ, СФОРМИРУЕМ ЦЕЛЬ УРОКА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облако слов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437673" y="841158"/>
            <a:ext cx="6312024" cy="47340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7362727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629781" y="609599"/>
            <a:ext cx="10930631" cy="221090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3600">
                <a:solidFill>
                  <a:srgbClr val="224508"/>
                </a:solidFill>
                <a:latin typeface="Arial"/>
                <a:cs typeface="Arial"/>
              </a:rPr>
              <a:t>Активная торговля и развитие ремесла стимулировали рост городов, которые стремились избавиться от гнёта сеньоров. В 12-13 веке складывается право самоуправления городов. </a:t>
            </a:r>
            <a:r>
              <a:rPr lang="ru-RU" sz="36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Какой город первым получил право жить по своим правилам?</a:t>
            </a:r>
            <a:endParaRPr sz="3600">
              <a:solidFill>
                <a:srgbClr val="224508"/>
              </a:solidFill>
              <a:latin typeface="Arial"/>
              <a:cs typeface="Arial"/>
            </a:endParaRPr>
          </a:p>
        </p:txBody>
      </p:sp>
      <p:sp>
        <p:nvSpPr>
          <p:cNvPr id="1908988034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629781" y="3356868"/>
            <a:ext cx="10754926" cy="2739130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0149784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10109" y="3075229"/>
            <a:ext cx="5493058" cy="2861219"/>
          </a:xfrm>
          <a:prstGeom prst="rect">
            <a:avLst/>
          </a:prstGeom>
        </p:spPr>
      </p:pic>
      <p:pic>
        <p:nvPicPr>
          <p:cNvPr id="8493348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204805" y="3356868"/>
            <a:ext cx="4009269" cy="306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508725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4883231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8925284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40884" y="464897"/>
            <a:ext cx="11277100" cy="5631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5685167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722257" y="609599"/>
            <a:ext cx="11032354" cy="135635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sz="4800" b="1" i="0" u="none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Д</a:t>
            </a:r>
            <a:r>
              <a:rPr sz="4800" b="1" i="0" u="none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ополните схему</a:t>
            </a:r>
            <a:br>
              <a:rPr sz="4800" b="1" i="0" u="none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sz="4800" b="1" i="0" u="none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«Характерные черты фео</a:t>
            </a:r>
            <a:r>
              <a:rPr sz="4800" b="1" i="0" u="none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дализма»</a:t>
            </a:r>
            <a:endParaRPr sz="15000"/>
          </a:p>
        </p:txBody>
      </p:sp>
      <p:sp>
        <p:nvSpPr>
          <p:cNvPr id="64826247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542372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41528" y="2459854"/>
            <a:ext cx="10777885" cy="357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2752725" cy="83820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Вывод: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66700" y="1362075"/>
            <a:ext cx="11449049" cy="4733925"/>
          </a:xfrm>
        </p:spPr>
        <p:txBody>
          <a:bodyPr>
            <a:normAutofit/>
          </a:bodyPr>
          <a:lstStyle/>
          <a:p>
            <a:pPr marL="45720" indent="0" algn="just">
              <a:buNone/>
              <a:defRPr/>
            </a:pPr>
            <a:r>
              <a:rPr lang="ru-RU" sz="2800" b="1" i="1">
                <a:solidFill>
                  <a:schemeClr val="accent1">
                    <a:lumMod val="50000"/>
                  </a:schemeClr>
                </a:solidFill>
              </a:rPr>
              <a:t>В Раннем и Высоком средневековье на европейском континенте происходило становление и развитие феодализма. Главное богатство — земля — концентрировалось в руках высших слоев общества, формировалась лестница последовательного господства — подчинения, основанная на поземельной (феод) и личной зависимости одного феодала от другого. Одновременно оформлялся слой зависимых крестьян, которые активно прикреплялись к земле. Экономика стран Европы в данный период носила аграрный характер, где господствовало натуральное хозяйство. В результате отделения ремесла от сельского хозяйства возникли новые города.</a:t>
            </a:r>
            <a:endParaRPr sz="2800" b="1" i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881849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ОСНОВНЫЕ ПОНЯТИЯ ТЕМЫ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 bwMode="auto">
          <a:xfrm flipH="0" flipV="0">
            <a:off x="1143000" y="1302097"/>
            <a:ext cx="4754880" cy="5242965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ФЕОД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ФЕОДАЛИЗМ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ФЕОДАЛ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БЕНЕФИЦИЙ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СЕНЬОР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ВАССАЛ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ИНВЕСТИТУРА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СОСЛОВИЕ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ФЕОДАЛЬНАЯ РЕНТА</a:t>
            </a:r>
            <a:endParaRPr lang="ru-RU" sz="2200" b="1" i="0" u="none" strike="noStrike" cap="none" spc="0">
              <a:solidFill>
                <a:schemeClr val="accent1">
                  <a:lumMod val="50000"/>
                </a:schemeClr>
              </a:solidFill>
              <a:latin typeface="Corbel"/>
              <a:cs typeface="Corbel"/>
            </a:endParaRPr>
          </a:p>
          <a:p>
            <a:pPr>
              <a:defRPr/>
            </a:pPr>
            <a:r>
              <a:rPr lang="ru-RU" sz="2200" b="1" i="0" u="none" strike="noStrike" cap="none" spc="0">
                <a:solidFill>
                  <a:schemeClr val="accent1">
                    <a:lumMod val="50000"/>
                  </a:schemeClr>
                </a:solidFill>
                <a:latin typeface="Corbel"/>
                <a:cs typeface="Corbel"/>
              </a:rPr>
              <a:t>ФЕОДАЛЬНАЯ РАЗДРОБЛЕННОСТЬ</a:t>
            </a:r>
            <a:endParaRPr lang="ru-RU" sz="2200" b="1" i="0" u="none" strike="noStrike" cap="none" spc="0">
              <a:solidFill>
                <a:schemeClr val="accent1">
                  <a:lumMod val="50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 bwMode="auto">
          <a:xfrm>
            <a:off x="6267612" y="1660124"/>
            <a:ext cx="4754880" cy="4420636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ОБРОК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БАРЩИНА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КРЕПОСТНОЕ ПРАВО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НАТУРАЛЬНОЕ ХОЗЯЙСТВО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РЕМЕСЛО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ЦЕХ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ГИЛЬДИЯ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РАТУША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ГОРОДСКОЕ САМОУПРАВЛЕНИЕ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001956" y="609600"/>
            <a:ext cx="2789993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/>
              <a:t>Дома составьте кроссворд из новых понятий</a:t>
            </a:r>
            <a:endParaRPr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8325029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731504" y="609599"/>
            <a:ext cx="10287015" cy="1356359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32360C"/>
                </a:solidFill>
                <a:latin typeface="Arial"/>
                <a:cs typeface="Arial"/>
              </a:rPr>
              <a:t>ПЛАН</a:t>
            </a:r>
            <a:endParaRPr b="1">
              <a:solidFill>
                <a:srgbClr val="32360C"/>
              </a:solidFill>
              <a:latin typeface="Arial"/>
              <a:cs typeface="Arial"/>
            </a:endParaRPr>
          </a:p>
        </p:txBody>
      </p:sp>
      <p:sp>
        <p:nvSpPr>
          <p:cNvPr id="1540707061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731504" y="1794029"/>
            <a:ext cx="10284365" cy="430197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3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Сущность феодальных отношений в Европе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sz="3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Феодальная иерархия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sz="3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Сословия феодального общества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sz="3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Аграрное производство. Господство натурального хозяйства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sz="3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Роль городов в феодальном обществе. Особенности ремесла и торговли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0575" y="609600"/>
            <a:ext cx="10601325" cy="13563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Феодализм — отношения поземельной и личной зависимости между людьми, основой которых является собственность на землю.</a:t>
            </a:r>
            <a:endParaRPr sz="400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6" name="Таблица 6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904875" y="2767311"/>
          <a:ext cx="10487025" cy="384781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{5A64F57A-AE8F-FCF1-2EF2-1263A542CDB0}</a:tableStyleId>
              </a:tblPr>
              <a:tblGrid>
                <a:gridCol w="5213493"/>
                <a:gridCol w="5273532"/>
              </a:tblGrid>
              <a:tr h="76566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СИНТЕЗНЫЙ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БЕССИНТЕЗНЫЙ</a:t>
                      </a:r>
                      <a:endParaRPr sz="2000"/>
                    </a:p>
                  </a:txBody>
                  <a:tcPr/>
                </a:tc>
              </a:tr>
              <a:tr h="123248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СИНТЕЗ ВАРВАРСКОГО И РИМСКОГО МИРОВ.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/>
                        <a:t>ЗНАЧИТЕЛЬНОЕ ВЛИЯНИЕ ТРАДИЦИЙ РИМСКОГО РАБОВЛАДЕНИЯ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СЛАБОЕ ВЛИЯНИЕ РИМСКИХ ТРАДИЦИЙ. НА ОСНОВЕ ИЕРАРХИИ РОДОПЛЕМЕННОГО ОБЩЕСТВА</a:t>
                      </a:r>
                      <a:endParaRPr sz="2000"/>
                    </a:p>
                  </a:txBody>
                  <a:tcPr/>
                </a:tc>
              </a:tr>
              <a:tr h="94586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БЫСТРЫЕ ТЕМПЫ СКЛАДЫВАНИЯ ФЕОДАЛИЗМА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ФЕОДАЛЬНЫЕ ОТНОШЕНИЯ, ЗАВИСИМОСТЬ И ПОДЧИНЕНИЕ ФОРМИРУЮТСЯ МЕДЛЕННО</a:t>
                      </a:r>
                      <a:endParaRPr sz="2000"/>
                    </a:p>
                  </a:txBody>
                  <a:tcPr/>
                </a:tc>
              </a:tr>
              <a:tr h="76566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ЗАПАДНАЯ ЕВРОПА (ЗЕМЛИ РИМСКОЙ ИМПЕРИИ)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ЦЕНТРАЛЬНАЯ, ЮГО-ВОСТОЧНАЯ, ВОСТОЧНАЯ ЕВРОПА</a:t>
                      </a:r>
                      <a:endParaRPr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2962275" y="2105025"/>
            <a:ext cx="691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>
                <a:solidFill>
                  <a:schemeClr val="accent4">
                    <a:lumMod val="75000"/>
                  </a:schemeClr>
                </a:solidFill>
              </a:rPr>
              <a:t>ПУТИ ВОЗНИКНОВЕНИЯ ФЕОДАЛИЗМА</a:t>
            </a:r>
            <a:endParaRPr sz="2800" b="1" i="1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0556420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44830" y="609599"/>
            <a:ext cx="11263543" cy="1447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Главная ценность-земля. Все делятся на две категории: кто владеет землёй и кто пользуется ей за повинности</a:t>
            </a:r>
            <a:endParaRPr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22822719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620533" y="2450606"/>
            <a:ext cx="11013859" cy="36453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Феодалы – собственники земли (владельцы феодов)</a:t>
            </a:r>
            <a:endParaRPr sz="2600" b="0" i="0" u="none" strike="noStrike" cap="none" spc="0">
              <a:solidFill>
                <a:srgbClr val="32360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-Феод – это наследственное земельное владение, пожалованное за службу</a:t>
            </a:r>
            <a:r>
              <a:rPr lang="ru-RU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 </a:t>
            </a:r>
            <a:r>
              <a:rPr lang="en-US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господином </a:t>
            </a:r>
            <a:r>
              <a:rPr lang="ru-RU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(</a:t>
            </a:r>
            <a:r>
              <a:rPr lang="en-US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 сеньором </a:t>
            </a:r>
            <a:r>
              <a:rPr lang="ru-RU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)</a:t>
            </a:r>
            <a:r>
              <a:rPr lang="en-US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— своему подчиненному</a:t>
            </a:r>
            <a:r>
              <a:rPr lang="ru-RU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 (</a:t>
            </a:r>
            <a:r>
              <a:rPr lang="en-US" sz="2600" b="0" i="0" u="none" strike="noStrike" cap="none" spc="0">
                <a:solidFill>
                  <a:srgbClr val="32360C"/>
                </a:solidFill>
                <a:latin typeface="Arial"/>
                <a:cs typeface="Arial"/>
              </a:rPr>
              <a:t>вассалу</a:t>
            </a:r>
            <a:r>
              <a:rPr lang="ru-RU" sz="2600">
                <a:solidFill>
                  <a:srgbClr val="32360C"/>
                </a:solidFill>
                <a:latin typeface="Arial"/>
                <a:cs typeface="Arial"/>
              </a:rPr>
              <a:t>)</a:t>
            </a:r>
            <a:endParaRPr sz="2600">
              <a:solidFill>
                <a:srgbClr val="32360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600">
                <a:solidFill>
                  <a:srgbClr val="32360C"/>
                </a:solidFill>
                <a:latin typeface="Arial"/>
                <a:cs typeface="Arial"/>
              </a:rPr>
              <a:t>Простые крестьяне-общинники проживают на землях феода и вынуждены за право обработки земли нести повинности (оброк, деньги, панщина)</a:t>
            </a:r>
            <a:endParaRPr lang="ru-RU" sz="2600">
              <a:solidFill>
                <a:srgbClr val="32360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600">
                <a:solidFill>
                  <a:srgbClr val="32360C"/>
                </a:solidFill>
                <a:latin typeface="Arial"/>
                <a:cs typeface="Arial"/>
              </a:rPr>
              <a:t>Постепенно крестьяне превращаются в зависимых(крепостных)</a:t>
            </a:r>
            <a:endParaRPr lang="en-US" sz="2600">
              <a:solidFill>
                <a:srgbClr val="32360C"/>
              </a:solidFill>
              <a:latin typeface="Arial"/>
              <a:cs typeface="Arial"/>
            </a:endParaRPr>
          </a:p>
          <a:p>
            <a:pPr>
              <a:defRPr/>
            </a:pPr>
            <a:endParaRPr sz="2200" b="0" i="0" u="none" strike="noStrike" cap="none" spc="0">
              <a:solidFill>
                <a:srgbClr val="32360C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188326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2933159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617348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6971" y="353738"/>
            <a:ext cx="11504927" cy="5668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7326536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49368" y="366569"/>
            <a:ext cx="9467823" cy="4118503"/>
          </a:xfrm>
          <a:prstGeom prst="rect">
            <a:avLst/>
          </a:prstGeom>
        </p:spPr>
      </p:pic>
      <p:pic>
        <p:nvPicPr>
          <p:cNvPr id="14407881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123242" y="4213004"/>
            <a:ext cx="7467436" cy="2291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678057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370849" y="416140"/>
            <a:ext cx="3800752" cy="6029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>
                <a:solidFill>
                  <a:srgbClr val="32360C"/>
                </a:solidFill>
                <a:latin typeface="Arial"/>
                <a:cs typeface="Arial"/>
              </a:rPr>
              <a:t>СНАЧАЛА ГОСПОДИН ЗА ВЕРНУЮ СЛУЖБУ ДАВАЛ НАДЕЛ СВОЕМУ РЫЦАРЮ НА ВРЕМЯ СЛУЖБЫ, ПОЖИЗНЕННО. ПОЗЖЕ РЫЦАРИ СТАЛИ ПОЛУЧАТЬ ЗЕМЛИ С ПРАВОМ ПЕРЕДАЧИ ПО НАСЛЕДСТВУ И УЖЕ САМИ МОГЛИ ЧАСТЬ ОТДАТЬ СВОИМ ВАССАЛАМ. ТАК СКЛАДЫВАЛАСЬ ФЕОДАЛЬНАЯ ЛЕСТНИЦА</a:t>
            </a:r>
            <a:r>
              <a:rPr lang="ru-RU">
                <a:solidFill>
                  <a:srgbClr val="32360C"/>
                </a:solidFill>
              </a:rPr>
              <a:t>.</a:t>
            </a:r>
            <a:endParaRPr>
              <a:solidFill>
                <a:srgbClr val="32360C"/>
              </a:solidFill>
            </a:endParaRPr>
          </a:p>
        </p:txBody>
      </p:sp>
      <p:pic>
        <p:nvPicPr>
          <p:cNvPr id="5690879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989139" y="508616"/>
            <a:ext cx="7679262" cy="5728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0</TotalTime>
  <Words>0</Words>
  <Application>ONLYOFFICE/7.2.1.36</Application>
  <DocSecurity>0</DocSecurity>
  <PresentationFormat>Широкоэкранный</PresentationFormat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СРЕДНЕВЕКОВЬЕ – ЭПОХА ФЕОДАЛЬНЫХ ОТНОШЕНИЙ</dc:title>
  <dc:subject/>
  <dc:creator>Учитель</dc:creator>
  <cp:keywords/>
  <dc:description/>
  <dc:identifier/>
  <dc:language/>
  <cp:lastModifiedBy/>
  <cp:revision>10</cp:revision>
  <dcterms:created xsi:type="dcterms:W3CDTF">2024-08-21T09:09:10Z</dcterms:created>
  <dcterms:modified xsi:type="dcterms:W3CDTF">2025-08-14T16:08:05Z</dcterms:modified>
  <cp:category/>
  <cp:contentStatus/>
  <cp:version/>
</cp:coreProperties>
</file>