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76" r:id="rId4"/>
    <p:sldId id="260" r:id="rId5"/>
    <p:sldId id="278" r:id="rId6"/>
    <p:sldId id="280" r:id="rId7"/>
    <p:sldId id="282" r:id="rId8"/>
    <p:sldId id="284" r:id="rId9"/>
    <p:sldId id="286" r:id="rId10"/>
    <p:sldId id="288" r:id="rId11"/>
    <p:sldId id="290" r:id="rId12"/>
    <p:sldId id="292" r:id="rId13"/>
    <p:sldId id="294" r:id="rId14"/>
    <p:sldId id="296" r:id="rId15"/>
    <p:sldId id="298" r:id="rId16"/>
  </p:sldIdLst>
  <p:sldSz cx="18288000" cy="10287000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Century" pitchFamily="18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D73"/>
    <a:srgbClr val="111A26"/>
    <a:srgbClr val="F5F5F5"/>
    <a:srgbClr val="44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2" autoAdjust="0"/>
  </p:normalViewPr>
  <p:slideViewPr>
    <p:cSldViewPr>
      <p:cViewPr varScale="1">
        <p:scale>
          <a:sx n="58" d="100"/>
          <a:sy n="58" d="100"/>
        </p:scale>
        <p:origin x="-222" y="-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7962900"/>
            <a:ext cx="13030200" cy="1600200"/>
          </a:xfrm>
          <a:prstGeom prst="rect">
            <a:avLst/>
          </a:prstGeom>
          <a:solidFill>
            <a:srgbClr val="0A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228600" y="7571601"/>
            <a:ext cx="13030200" cy="221599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ru-RU" sz="7200" b="1" spc="-46" dirty="0" smtClean="0">
                <a:solidFill>
                  <a:srgbClr val="44C2FF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Актуальные вопросы воспитания дошкольников</a:t>
            </a:r>
            <a:endParaRPr lang="en-US" sz="7200" b="1" spc="-46" dirty="0">
              <a:solidFill>
                <a:srgbClr val="44C2FF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3258800" y="1176338"/>
            <a:ext cx="0" cy="8386762"/>
          </a:xfrm>
          <a:prstGeom prst="line">
            <a:avLst/>
          </a:prstGeom>
          <a:ln w="47625" cap="rnd">
            <a:solidFill>
              <a:srgbClr val="0A2D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4097000" y="723900"/>
            <a:ext cx="3352800" cy="3200400"/>
          </a:xfrm>
          <a:custGeom>
            <a:avLst/>
            <a:gdLst/>
            <a:ahLst/>
            <a:cxnLst/>
            <a:rect l="l" t="t" r="r" b="b"/>
            <a:pathLst>
              <a:path w="3352800" h="3200400">
                <a:moveTo>
                  <a:pt x="0" y="0"/>
                </a:moveTo>
                <a:lnTo>
                  <a:pt x="3352800" y="0"/>
                </a:lnTo>
                <a:lnTo>
                  <a:pt x="3352800" y="3200400"/>
                </a:lnTo>
                <a:lnTo>
                  <a:pt x="0" y="320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8125" r="-812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955176" y="4671695"/>
            <a:ext cx="4104223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ru-RU" sz="3200" b="1" spc="-12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Пушкарева Татьяна Васильевна</a:t>
            </a:r>
            <a:endParaRPr lang="en-US" sz="3200" b="1" spc="-12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55177" y="5913120"/>
            <a:ext cx="4180423" cy="406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799" spc="-11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старший воспитатель</a:t>
            </a:r>
            <a:endParaRPr lang="en-US" sz="2799" spc="-11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55177" y="6941820"/>
            <a:ext cx="418042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799" spc="-11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МДОАУ «Детский сад № 98 г. Орска»</a:t>
            </a:r>
            <a:endParaRPr lang="en-US" sz="2799" spc="-11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pic>
        <p:nvPicPr>
          <p:cNvPr id="14" name="Рисунок 13" descr="МОЙ ЛУЧШИЙ УР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19100"/>
            <a:ext cx="7124700" cy="7124700"/>
          </a:xfrm>
          <a:prstGeom prst="rect">
            <a:avLst/>
          </a:prstGeom>
        </p:spPr>
      </p:pic>
      <p:pic>
        <p:nvPicPr>
          <p:cNvPr id="16" name="Рисунок 15" descr="default-logo_1472_920_fitted.png"/>
          <p:cNvPicPr>
            <a:picLocks noChangeAspect="1"/>
          </p:cNvPicPr>
          <p:nvPr/>
        </p:nvPicPr>
        <p:blipFill>
          <a:blip r:embed="rId4" cstate="print"/>
          <a:srcRect l="23366" r="23366"/>
          <a:stretch>
            <a:fillRect/>
          </a:stretch>
        </p:blipFill>
        <p:spPr>
          <a:xfrm>
            <a:off x="228600" y="114300"/>
            <a:ext cx="1143000" cy="1341108"/>
          </a:xfrm>
          <a:prstGeom prst="rect">
            <a:avLst/>
          </a:prstGeom>
        </p:spPr>
      </p:pic>
      <p:pic>
        <p:nvPicPr>
          <p:cNvPr id="17" name="Рисунок 16" descr="default-logo_1472_920_fit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13354"/>
            <a:ext cx="1143000" cy="1143000"/>
          </a:xfrm>
          <a:prstGeom prst="rect">
            <a:avLst/>
          </a:prstGeom>
        </p:spPr>
      </p:pic>
      <p:pic>
        <p:nvPicPr>
          <p:cNvPr id="18" name="Рисунок 17" descr="default-logo_1472_920_fitted.png"/>
          <p:cNvPicPr>
            <a:picLocks noChangeAspect="1"/>
          </p:cNvPicPr>
          <p:nvPr/>
        </p:nvPicPr>
        <p:blipFill>
          <a:blip r:embed="rId6" cstate="print"/>
          <a:srcRect l="9167" t="21021" r="12917" b="27947"/>
          <a:stretch>
            <a:fillRect/>
          </a:stretch>
        </p:blipFill>
        <p:spPr>
          <a:xfrm>
            <a:off x="1485901" y="303319"/>
            <a:ext cx="1295400" cy="953981"/>
          </a:xfrm>
          <a:prstGeom prst="rect">
            <a:avLst/>
          </a:prstGeom>
        </p:spPr>
      </p:pic>
      <p:pic>
        <p:nvPicPr>
          <p:cNvPr id="1026" name="Picture 2" descr="C:\Users\USER\Desktop\изображение_viber_2024-09-05_22-41-43-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06600" y="647700"/>
            <a:ext cx="2209800" cy="328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610600" y="571500"/>
            <a:ext cx="9144000" cy="10248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Патриотическое направление (ценности: большая и малая Родина, природа);</a:t>
            </a:r>
            <a:endParaRPr sz="3600" b="1" dirty="0">
              <a:latin typeface="Century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Познавательное направление (ценность: познание);</a:t>
            </a:r>
            <a:endParaRPr sz="3600" b="1" dirty="0">
              <a:latin typeface="Century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Трудовое направление (ценность: труд);</a:t>
            </a:r>
            <a:endParaRPr sz="3600" b="1" dirty="0">
              <a:latin typeface="Century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Социальное направление (ценности: человек, семья, дружба, сотрудничество);</a:t>
            </a:r>
            <a:endParaRPr sz="3600" b="1" dirty="0">
              <a:latin typeface="Century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Этико-эстетическое направление (ценности: культура и красота);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Духовно-нравственное направление (ценности: жизнь, добро, милосердие);</a:t>
            </a:r>
          </a:p>
          <a:p>
            <a:pPr lvl="0">
              <a:buFont typeface="Wingdings" pitchFamily="2" charset="2"/>
              <a:buChar char="q"/>
            </a:pPr>
            <a:r>
              <a:rPr lang="ru-RU" sz="3600" dirty="0" smtClean="0">
                <a:latin typeface="Century" pitchFamily="18" charset="0"/>
              </a:rPr>
              <a:t>Физическое и оздоровительное направление (ценности: жизнь и здоровье).</a:t>
            </a:r>
            <a:endParaRPr lang="ru-RU" sz="3600" b="1" spc="-10" dirty="0" smtClean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 algn="l">
              <a:lnSpc>
                <a:spcPts val="3638"/>
              </a:lnSpc>
              <a:buFont typeface="Wingdings" pitchFamily="2" charset="2"/>
              <a:buChar char="q"/>
            </a:pPr>
            <a:endParaRPr lang="ru-RU" sz="2600" b="1" spc="-10" dirty="0" smtClean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 algn="l">
              <a:lnSpc>
                <a:spcPts val="3638"/>
              </a:lnSpc>
              <a:buFont typeface="Wingdings" pitchFamily="2" charset="2"/>
              <a:buChar char="q"/>
            </a:pPr>
            <a:endParaRPr lang="ru-RU" sz="2600" b="1" spc="-10" dirty="0" smtClean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 algn="l">
              <a:lnSpc>
                <a:spcPts val="3638"/>
              </a:lnSpc>
              <a:buFont typeface="Wingdings" pitchFamily="2" charset="2"/>
              <a:buChar char="q"/>
            </a:pPr>
            <a:endParaRPr lang="en-US" sz="2600" b="1" spc="-10" dirty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1692275"/>
            <a:ext cx="8493125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ru-RU" sz="72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Направления воспитательной работы в ДОО</a:t>
            </a:r>
            <a:endParaRPr lang="en-US" sz="72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5626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3972685" y="-1356122"/>
            <a:ext cx="7876650" cy="7762081"/>
          </a:xfrm>
          <a:custGeom>
            <a:avLst/>
            <a:gdLst/>
            <a:ahLst/>
            <a:cxnLst/>
            <a:rect l="l" t="t" r="r" b="b"/>
            <a:pathLst>
              <a:path w="7876650" h="7762081">
                <a:moveTo>
                  <a:pt x="0" y="0"/>
                </a:moveTo>
                <a:lnTo>
                  <a:pt x="7876651" y="0"/>
                </a:lnTo>
                <a:lnTo>
                  <a:pt x="7876651" y="7762081"/>
                </a:lnTo>
                <a:lnTo>
                  <a:pt x="0" y="77620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028700" y="3546475"/>
            <a:ext cx="2835275" cy="5711825"/>
            <a:chOff x="0" y="0"/>
            <a:chExt cx="3780367" cy="7615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0409" cy="7615809"/>
            </a:xfrm>
            <a:custGeom>
              <a:avLst/>
              <a:gdLst/>
              <a:ahLst/>
              <a:cxnLst/>
              <a:rect l="l" t="t" r="r" b="b"/>
              <a:pathLst>
                <a:path w="3780409" h="7615809">
                  <a:moveTo>
                    <a:pt x="0" y="0"/>
                  </a:moveTo>
                  <a:lnTo>
                    <a:pt x="3780409" y="0"/>
                  </a:lnTo>
                  <a:lnTo>
                    <a:pt x="3780409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953000" y="3619500"/>
            <a:ext cx="3900487" cy="5711856"/>
            <a:chOff x="2290234" y="-4233"/>
            <a:chExt cx="3778250" cy="7615808"/>
          </a:xfrm>
        </p:grpSpPr>
        <p:sp>
          <p:nvSpPr>
            <p:cNvPr id="5" name="Freeform 5"/>
            <p:cNvSpPr/>
            <p:nvPr/>
          </p:nvSpPr>
          <p:spPr>
            <a:xfrm>
              <a:off x="2290234" y="-4233"/>
              <a:ext cx="3778250" cy="7615808"/>
            </a:xfrm>
            <a:custGeom>
              <a:avLst/>
              <a:gdLst/>
              <a:ahLst/>
              <a:cxnLst/>
              <a:rect l="l" t="t" r="r" b="b"/>
              <a:pathLst>
                <a:path w="3778250" h="7615809">
                  <a:moveTo>
                    <a:pt x="0" y="0"/>
                  </a:moveTo>
                  <a:lnTo>
                    <a:pt x="3778250" y="0"/>
                  </a:lnTo>
                  <a:lnTo>
                    <a:pt x="3778250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525000" y="3467100"/>
            <a:ext cx="3886200" cy="5711825"/>
            <a:chOff x="0" y="0"/>
            <a:chExt cx="3780367" cy="7615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80409" cy="7615809"/>
            </a:xfrm>
            <a:custGeom>
              <a:avLst/>
              <a:gdLst/>
              <a:ahLst/>
              <a:cxnLst/>
              <a:rect l="l" t="t" r="r" b="b"/>
              <a:pathLst>
                <a:path w="3780409" h="7615809">
                  <a:moveTo>
                    <a:pt x="0" y="0"/>
                  </a:moveTo>
                  <a:lnTo>
                    <a:pt x="3780409" y="0"/>
                  </a:lnTo>
                  <a:lnTo>
                    <a:pt x="3780409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020800" y="3467100"/>
            <a:ext cx="2833687" cy="5711825"/>
            <a:chOff x="0" y="0"/>
            <a:chExt cx="3778249" cy="7615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8250" cy="7615809"/>
            </a:xfrm>
            <a:custGeom>
              <a:avLst/>
              <a:gdLst/>
              <a:ahLst/>
              <a:cxnLst/>
              <a:rect l="l" t="t" r="r" b="b"/>
              <a:pathLst>
                <a:path w="3778250" h="7615809">
                  <a:moveTo>
                    <a:pt x="0" y="0"/>
                  </a:moveTo>
                  <a:lnTo>
                    <a:pt x="3778250" y="0"/>
                  </a:lnTo>
                  <a:lnTo>
                    <a:pt x="3778250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914400" y="857250"/>
            <a:ext cx="16306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ru-RU" sz="6000" b="1" spc="-2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Принципы определения тематики бесед</a:t>
            </a:r>
            <a:endParaRPr lang="en-US" sz="6000" b="1" spc="-2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81000" y="0"/>
            <a:ext cx="5517288" cy="4114800"/>
          </a:xfrm>
          <a:custGeom>
            <a:avLst/>
            <a:gdLst/>
            <a:ahLst/>
            <a:cxnLst/>
            <a:rect l="l" t="t" r="r" b="b"/>
            <a:pathLst>
              <a:path w="5517288" h="4114800">
                <a:moveTo>
                  <a:pt x="0" y="0"/>
                </a:moveTo>
                <a:lnTo>
                  <a:pt x="5517288" y="0"/>
                </a:lnTo>
                <a:lnTo>
                  <a:pt x="5517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257800" y="4762500"/>
            <a:ext cx="3417888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3"/>
              </a:lnSpc>
            </a:pPr>
            <a:r>
              <a:rPr lang="ru-RU" sz="24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Соответствие календарным событиям (юбилейным датам), которые отмечаются в текущем году и представляют значимость для воспитанников</a:t>
            </a:r>
            <a:endParaRPr lang="en-US" sz="24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43600" y="4076700"/>
            <a:ext cx="2274888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i="1" spc="-15" dirty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29800" y="4686300"/>
            <a:ext cx="320040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24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Соответствие интересам воспитанников с точки зрения возрастной психологии и являющихся важными для их воспитания</a:t>
            </a:r>
            <a:endParaRPr lang="en-US" sz="24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0" y="4076700"/>
            <a:ext cx="2273300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i="1" spc="-15" dirty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97000" y="4914900"/>
            <a:ext cx="26670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24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Учет регионального компонента</a:t>
            </a:r>
            <a:endParaRPr lang="en-US" sz="24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249400" y="4000500"/>
            <a:ext cx="2274887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i="1" spc="-15" dirty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9688" y="4813300"/>
            <a:ext cx="2273300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24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Соответствие важным календарным датам событий Российской истории</a:t>
            </a:r>
            <a:endParaRPr lang="en-US" sz="24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09688" y="4098925"/>
            <a:ext cx="2273300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i="1" spc="-15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" y="0"/>
            <a:ext cx="18287996" cy="10287000"/>
            <a:chOff x="0" y="0"/>
            <a:chExt cx="2438399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C2FF"/>
            </a:solidFill>
          </p:spPr>
        </p:sp>
      </p:grpSp>
      <p:grpSp>
        <p:nvGrpSpPr>
          <p:cNvPr id="4" name="Group 5"/>
          <p:cNvGrpSpPr/>
          <p:nvPr/>
        </p:nvGrpSpPr>
        <p:grpSpPr>
          <a:xfrm>
            <a:off x="-142875" y="9220200"/>
            <a:ext cx="18573750" cy="57150"/>
            <a:chOff x="0" y="0"/>
            <a:chExt cx="24765000" cy="76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65000" cy="76200"/>
            </a:xfrm>
            <a:custGeom>
              <a:avLst/>
              <a:gdLst/>
              <a:ahLst/>
              <a:cxnLst/>
              <a:rect l="l" t="t" r="r" b="b"/>
              <a:pathLst>
                <a:path w="24765000" h="76200">
                  <a:moveTo>
                    <a:pt x="38100" y="0"/>
                  </a:moveTo>
                  <a:lnTo>
                    <a:pt x="24726900" y="0"/>
                  </a:lnTo>
                  <a:cubicBezTo>
                    <a:pt x="24747982" y="0"/>
                    <a:pt x="24765000" y="17018"/>
                    <a:pt x="24765000" y="38100"/>
                  </a:cubicBezTo>
                  <a:cubicBezTo>
                    <a:pt x="24765000" y="59182"/>
                    <a:pt x="24747982" y="76200"/>
                    <a:pt x="24726900" y="76200"/>
                  </a:cubicBezTo>
                  <a:lnTo>
                    <a:pt x="38100" y="76200"/>
                  </a:lnTo>
                  <a:cubicBezTo>
                    <a:pt x="17018" y="76200"/>
                    <a:pt x="0" y="59182"/>
                    <a:pt x="0" y="38100"/>
                  </a:cubicBezTo>
                  <a:cubicBezTo>
                    <a:pt x="0" y="17018"/>
                    <a:pt x="17018" y="0"/>
                    <a:pt x="38100" y="0"/>
                  </a:cubicBezTo>
                  <a:close/>
                </a:path>
              </a:pathLst>
            </a:custGeom>
            <a:solidFill>
              <a:srgbClr val="0A2D73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579909" y="3745706"/>
            <a:ext cx="2690536" cy="5474494"/>
          </a:xfrm>
          <a:custGeom>
            <a:avLst/>
            <a:gdLst/>
            <a:ahLst/>
            <a:cxnLst/>
            <a:rect l="l" t="t" r="r" b="b"/>
            <a:pathLst>
              <a:path w="2690536" h="5474494">
                <a:moveTo>
                  <a:pt x="0" y="0"/>
                </a:moveTo>
                <a:lnTo>
                  <a:pt x="2690536" y="0"/>
                </a:lnTo>
                <a:lnTo>
                  <a:pt x="2690536" y="5474494"/>
                </a:lnTo>
                <a:lnTo>
                  <a:pt x="0" y="547449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76475" y="3889375"/>
            <a:ext cx="13735050" cy="155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7300" b="1" spc="-68" dirty="0" err="1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Заголовок</a:t>
            </a:r>
            <a:endParaRPr lang="en-US" sz="17300" b="1" spc="-68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39938" name="Picture 2" descr="C:\Users\USER\Desktop\2024-09-06_00-01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23900"/>
            <a:ext cx="16721783" cy="838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3972685" y="-1356122"/>
            <a:ext cx="7876650" cy="7762081"/>
          </a:xfrm>
          <a:custGeom>
            <a:avLst/>
            <a:gdLst/>
            <a:ahLst/>
            <a:cxnLst/>
            <a:rect l="l" t="t" r="r" b="b"/>
            <a:pathLst>
              <a:path w="7876650" h="7762081">
                <a:moveTo>
                  <a:pt x="0" y="0"/>
                </a:moveTo>
                <a:lnTo>
                  <a:pt x="7876651" y="0"/>
                </a:lnTo>
                <a:lnTo>
                  <a:pt x="7876651" y="7762081"/>
                </a:lnTo>
                <a:lnTo>
                  <a:pt x="0" y="776208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6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1028700" y="3546475"/>
            <a:ext cx="4914900" cy="5711825"/>
            <a:chOff x="0" y="0"/>
            <a:chExt cx="3780367" cy="7615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0409" cy="7615809"/>
            </a:xfrm>
            <a:custGeom>
              <a:avLst/>
              <a:gdLst/>
              <a:ahLst/>
              <a:cxnLst/>
              <a:rect l="l" t="t" r="r" b="b"/>
              <a:pathLst>
                <a:path w="3780409" h="7615809">
                  <a:moveTo>
                    <a:pt x="0" y="0"/>
                  </a:moveTo>
                  <a:lnTo>
                    <a:pt x="3780409" y="0"/>
                  </a:lnTo>
                  <a:lnTo>
                    <a:pt x="3780409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53200" y="3543300"/>
            <a:ext cx="4724400" cy="5559425"/>
            <a:chOff x="0" y="0"/>
            <a:chExt cx="3780367" cy="7615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80409" cy="7615809"/>
            </a:xfrm>
            <a:custGeom>
              <a:avLst/>
              <a:gdLst/>
              <a:ahLst/>
              <a:cxnLst/>
              <a:rect l="l" t="t" r="r" b="b"/>
              <a:pathLst>
                <a:path w="3780409" h="7615809">
                  <a:moveTo>
                    <a:pt x="0" y="0"/>
                  </a:moveTo>
                  <a:lnTo>
                    <a:pt x="3780409" y="0"/>
                  </a:lnTo>
                  <a:lnTo>
                    <a:pt x="3780409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420600" y="3619500"/>
            <a:ext cx="4433887" cy="5559425"/>
            <a:chOff x="0" y="0"/>
            <a:chExt cx="3778249" cy="7615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8250" cy="7615809"/>
            </a:xfrm>
            <a:custGeom>
              <a:avLst/>
              <a:gdLst/>
              <a:ahLst/>
              <a:cxnLst/>
              <a:rect l="l" t="t" r="r" b="b"/>
              <a:pathLst>
                <a:path w="3778250" h="7615809">
                  <a:moveTo>
                    <a:pt x="0" y="0"/>
                  </a:moveTo>
                  <a:lnTo>
                    <a:pt x="3778250" y="0"/>
                  </a:lnTo>
                  <a:lnTo>
                    <a:pt x="3778250" y="7615809"/>
                  </a:lnTo>
                  <a:lnTo>
                    <a:pt x="0" y="7615809"/>
                  </a:lnTo>
                  <a:close/>
                </a:path>
              </a:pathLst>
            </a:custGeom>
            <a:solidFill>
              <a:srgbClr val="111A26">
                <a:alpha val="4706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914400" y="857250"/>
            <a:ext cx="16306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ru-RU" sz="6000" b="1" spc="-2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Темы бесед разработаны с учетом следующих принципов</a:t>
            </a:r>
            <a:endParaRPr lang="en-US" sz="6000" b="1" spc="-2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81000" y="0"/>
            <a:ext cx="5517288" cy="4114800"/>
          </a:xfrm>
          <a:custGeom>
            <a:avLst/>
            <a:gdLst/>
            <a:ahLst/>
            <a:cxnLst/>
            <a:rect l="l" t="t" r="r" b="b"/>
            <a:pathLst>
              <a:path w="5517288" h="4114800">
                <a:moveTo>
                  <a:pt x="0" y="0"/>
                </a:moveTo>
                <a:lnTo>
                  <a:pt x="5517288" y="0"/>
                </a:lnTo>
                <a:lnTo>
                  <a:pt x="5517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934200" y="4610100"/>
            <a:ext cx="4191000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28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Соответствие интересам воспитанников с точки зрения возрастной психологии и являющихся важными для их воспитания</a:t>
            </a:r>
            <a:endParaRPr lang="en-US" sz="24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696200" y="4000500"/>
            <a:ext cx="28194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ru-RU" sz="3999" b="1" i="1" spc="-15" dirty="0" smtClean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2</a:t>
            </a:r>
            <a:endParaRPr lang="en-US" sz="3999" b="1" i="1" spc="-15" dirty="0">
              <a:solidFill>
                <a:srgbClr val="0A2D73"/>
              </a:solidFill>
              <a:latin typeface="Century Gothic" pitchFamily="34" charset="0"/>
              <a:ea typeface="TT Prosto Sans Bold Italics"/>
              <a:cs typeface="TT Prosto Sans Bold Italics"/>
              <a:sym typeface="TT Prosto Sans Bold Itali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801600" y="4914900"/>
            <a:ext cx="37338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32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Учет регионального компонента</a:t>
            </a:r>
            <a:endParaRPr lang="en-US" sz="32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106400" y="4000500"/>
            <a:ext cx="341788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ru-RU" sz="3999" b="1" i="1" spc="-15" dirty="0" smtClean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3</a:t>
            </a:r>
            <a:endParaRPr lang="en-US" sz="3999" b="1" i="1" spc="-15" dirty="0">
              <a:solidFill>
                <a:srgbClr val="0A2D73"/>
              </a:solidFill>
              <a:latin typeface="Century Gothic" pitchFamily="34" charset="0"/>
              <a:ea typeface="TT Prosto Sans Bold Italics"/>
              <a:cs typeface="TT Prosto Sans Bold Italics"/>
              <a:sym typeface="TT Prosto Sans Bold Itali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09688" y="4813300"/>
            <a:ext cx="410051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ru-RU" sz="3200" b="1" i="1" spc="-9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Соответствие важным календарным датам событий Российской истории</a:t>
            </a:r>
            <a:endParaRPr lang="en-US" sz="3200" b="1" i="1" spc="-9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286000" y="4076700"/>
            <a:ext cx="2273300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1" i="1" spc="-15" dirty="0">
                <a:solidFill>
                  <a:srgbClr val="0A2D73"/>
                </a:solidFill>
                <a:latin typeface="Century Gothic" pitchFamily="34" charset="0"/>
                <a:ea typeface="TT Prosto Sans Bold Italics"/>
                <a:cs typeface="TT Prosto Sans Bold Italics"/>
                <a:sym typeface="TT Prosto Sans Bold Itali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0" y="0"/>
            <a:ext cx="12573000" cy="10287000"/>
            <a:chOff x="0" y="0"/>
            <a:chExt cx="1676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764005" cy="13716000"/>
            </a:xfrm>
            <a:custGeom>
              <a:avLst/>
              <a:gdLst/>
              <a:ahLst/>
              <a:cxnLst/>
              <a:rect l="l" t="t" r="r" b="b"/>
              <a:pathLst>
                <a:path w="16764005" h="13716000">
                  <a:moveTo>
                    <a:pt x="0" y="0"/>
                  </a:moveTo>
                  <a:lnTo>
                    <a:pt x="16764005" y="0"/>
                  </a:lnTo>
                  <a:lnTo>
                    <a:pt x="16764005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C2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5678488" y="-180826"/>
            <a:ext cx="12609512" cy="10467826"/>
          </a:xfrm>
          <a:custGeom>
            <a:avLst/>
            <a:gdLst/>
            <a:ahLst/>
            <a:cxnLst/>
            <a:rect l="l" t="t" r="r" b="b"/>
            <a:pathLst>
              <a:path w="12609512" h="10467826">
                <a:moveTo>
                  <a:pt x="0" y="0"/>
                </a:moveTo>
                <a:lnTo>
                  <a:pt x="12609512" y="0"/>
                </a:lnTo>
                <a:lnTo>
                  <a:pt x="12609512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scott-webb-_3l5B_4E_u0-unsplash.jpg"/>
          <p:cNvSpPr/>
          <p:nvPr/>
        </p:nvSpPr>
        <p:spPr>
          <a:xfrm>
            <a:off x="0" y="0"/>
            <a:ext cx="6705600" cy="10287000"/>
          </a:xfrm>
          <a:custGeom>
            <a:avLst/>
            <a:gdLst/>
            <a:ahLst/>
            <a:cxnLst/>
            <a:rect l="l" t="t" r="r" b="b"/>
            <a:pathLst>
              <a:path w="5715000" h="10287000">
                <a:moveTo>
                  <a:pt x="0" y="0"/>
                </a:moveTo>
                <a:lnTo>
                  <a:pt x="5715000" y="0"/>
                </a:lnTo>
                <a:lnTo>
                  <a:pt x="5715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59607" r="-5960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70726" y="266700"/>
            <a:ext cx="10836273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4000" b="1" spc="-39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Беседа - словесный </a:t>
            </a:r>
            <a:r>
              <a:rPr lang="ru-RU" sz="40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метод обучения, в ходе которого мы обогащаем, уточняем и систематизируем знания и представления детей, полученные ими в процессе повседневной жизни.</a:t>
            </a:r>
            <a:endParaRPr lang="en-US" sz="4000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42378" y="4076700"/>
            <a:ext cx="1071222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ru-RU" sz="3500" spc="-13" dirty="0" smtClean="0">
                <a:solidFill>
                  <a:srgbClr val="0A2D73"/>
                </a:solidFill>
                <a:latin typeface="Century Gothic" pitchFamily="34" charset="0"/>
                <a:ea typeface="TT Prosto Sans"/>
                <a:cs typeface="TT Prosto Sans"/>
                <a:sym typeface="TT Prosto Sans"/>
              </a:rPr>
              <a:t>Беседа - диалогический метод обучения, а это предполагает умения задавать вопросы и отвечать на них, высказывать свою точку зрения</a:t>
            </a:r>
            <a:endParaRPr lang="en-US" sz="3500" spc="-13" dirty="0">
              <a:solidFill>
                <a:srgbClr val="0A2D73"/>
              </a:solidFill>
              <a:latin typeface="Century Gothic" pitchFamily="34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70727" y="6667500"/>
            <a:ext cx="986155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5"/>
              </a:lnSpc>
            </a:pPr>
            <a:r>
              <a:rPr lang="ru-RU" sz="3200" b="1" spc="23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Беседа - коллективное общение</a:t>
            </a:r>
            <a:endParaRPr lang="en-US" sz="3200" b="1" spc="23" dirty="0">
              <a:solidFill>
                <a:srgbClr val="0A2D73"/>
              </a:solidFill>
              <a:latin typeface="Century" pitchFamily="18" charset="0"/>
              <a:ea typeface="Alice Bold"/>
              <a:cs typeface="Alice Bold"/>
              <a:sym typeface="Alice Bold"/>
            </a:endParaRPr>
          </a:p>
        </p:txBody>
      </p:sp>
      <p:pic>
        <p:nvPicPr>
          <p:cNvPr id="10" name="Рисунок 9" descr="МОЙ ЛУЧШИЙ УР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63600" y="5524500"/>
            <a:ext cx="4494515" cy="4494515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 l="6222" t="1667" r="5778" b="1667"/>
          <a:stretch>
            <a:fillRect/>
          </a:stretch>
        </p:blipFill>
        <p:spPr bwMode="auto">
          <a:xfrm>
            <a:off x="0" y="266700"/>
            <a:ext cx="6607328" cy="967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44000" y="495300"/>
            <a:ext cx="8839199" cy="932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ru-RU" sz="2800" dirty="0" smtClean="0"/>
              <a:t>пробуждать у подрастающего поколения интерес к изучению отечественной истории и культуры;</a:t>
            </a:r>
          </a:p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en-US" sz="2400" b="1" spc="-10" dirty="0" smtClean="0">
                <a:solidFill>
                  <a:srgbClr val="111A26"/>
                </a:solidFill>
                <a:latin typeface="Century" pitchFamily="18" charset="0"/>
                <a:ea typeface="TT Prosto Sans"/>
                <a:cs typeface="TT Prosto Sans"/>
                <a:sym typeface="TT Prosto Sans"/>
              </a:rPr>
              <a:t> </a:t>
            </a:r>
            <a:r>
              <a:rPr lang="ru-RU" sz="2800" dirty="0" smtClean="0"/>
              <a:t>воспитывать гражданскую ответственность и патриотизм;</a:t>
            </a:r>
          </a:p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ru-RU" sz="2800" dirty="0" smtClean="0"/>
              <a:t>формировать и конкретизировать понятие «Родина» и осознание собственного отношения к ней;</a:t>
            </a:r>
          </a:p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ru-RU" sz="2800" dirty="0" smtClean="0"/>
              <a:t>прививать представления о культурном и историческом единстве российского народа и важность его сохранения;</a:t>
            </a:r>
          </a:p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ru-RU" sz="2800" dirty="0" smtClean="0"/>
              <a:t>обеспечить преемственность между уровнями образования; </a:t>
            </a:r>
          </a:p>
          <a:p>
            <a:pPr marL="594678" lvl="2" indent="-198226">
              <a:lnSpc>
                <a:spcPct val="150000"/>
              </a:lnSpc>
              <a:buFont typeface="Arial"/>
              <a:buChar char="⚬"/>
            </a:pPr>
            <a:r>
              <a:rPr lang="ru-RU" sz="2800" dirty="0" smtClean="0"/>
              <a:t>повысить эффективность воспитательно-образовательного процесса ДОО</a:t>
            </a:r>
            <a:endParaRPr lang="en-US" sz="2400" b="1" spc="-10" dirty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 algn="l">
              <a:lnSpc>
                <a:spcPts val="3638"/>
              </a:lnSpc>
            </a:pPr>
            <a:endParaRPr lang="ru-RU" sz="2600" b="1" spc="-10" dirty="0" smtClean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 algn="l">
              <a:lnSpc>
                <a:spcPts val="3638"/>
              </a:lnSpc>
              <a:buFont typeface="Arial"/>
              <a:buChar char="⚬"/>
            </a:pPr>
            <a:endParaRPr lang="en-US" sz="2600" b="1" spc="-10" dirty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" y="723900"/>
            <a:ext cx="8416925" cy="527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ru-RU" sz="80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Проведение «Разговоров о важном» в ДОО позволяет:</a:t>
            </a:r>
            <a:endParaRPr lang="en-US" sz="80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54864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" y="0"/>
            <a:ext cx="11156946" cy="10287000"/>
            <a:chOff x="0" y="0"/>
            <a:chExt cx="1487592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75934" cy="13716000"/>
            </a:xfrm>
            <a:custGeom>
              <a:avLst/>
              <a:gdLst/>
              <a:ahLst/>
              <a:cxnLst/>
              <a:rect l="l" t="t" r="r" b="b"/>
              <a:pathLst>
                <a:path w="14875934" h="13716000">
                  <a:moveTo>
                    <a:pt x="0" y="0"/>
                  </a:moveTo>
                  <a:lnTo>
                    <a:pt x="14875934" y="0"/>
                  </a:lnTo>
                  <a:lnTo>
                    <a:pt x="148759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C2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33400" y="2355850"/>
            <a:ext cx="9829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Актуальная проблема современной системы образования – проблема патриотического воспитания детей</a:t>
            </a:r>
            <a:endParaRPr lang="en-US" sz="5400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06200" y="1638300"/>
            <a:ext cx="64770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spc="32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Вследствие кризисных явлений в социально-экономической, политической, культурной и других сфер общественной жизни образовался дефицит внимания воспитанию  патриотических чувств подрастающего поколения.</a:t>
            </a:r>
            <a:endParaRPr lang="en-US" sz="3200" b="1" spc="32" dirty="0">
              <a:solidFill>
                <a:srgbClr val="0A2D73"/>
              </a:solidFill>
              <a:latin typeface="Century" pitchFamily="18" charset="0"/>
              <a:ea typeface="Alice Bold"/>
              <a:cs typeface="Alice Bold"/>
              <a:sym typeface="Alice Bold"/>
            </a:endParaRPr>
          </a:p>
        </p:txBody>
      </p:sp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1200" y="54483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9800" y="5868685"/>
            <a:ext cx="4648200" cy="4418315"/>
          </a:xfrm>
          <a:prstGeom prst="rect">
            <a:avLst/>
          </a:prstGeom>
        </p:spPr>
      </p:pic>
      <p:sp>
        <p:nvSpPr>
          <p:cNvPr id="2" name="Freeform 2" descr="jose-ignacio-pompe-HHGmQGVlvFc-unsplash.jpg"/>
          <p:cNvSpPr/>
          <p:nvPr/>
        </p:nvSpPr>
        <p:spPr>
          <a:xfrm>
            <a:off x="0" y="0"/>
            <a:ext cx="967740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1190" r="-3119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82200" y="800100"/>
            <a:ext cx="7848600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9999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«Разговоры о важном»</a:t>
            </a:r>
            <a:endParaRPr lang="en-US" sz="9999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906000" y="3848100"/>
            <a:ext cx="77724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44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Всероссийский проект Министерства Просвещения Российской Федерации</a:t>
            </a:r>
            <a:endParaRPr lang="en-US" sz="44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38300"/>
            <a:ext cx="966809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9163050" y="828052"/>
            <a:ext cx="4945" cy="8630895"/>
          </a:xfrm>
          <a:prstGeom prst="line">
            <a:avLst/>
          </a:prstGeom>
          <a:ln w="38100" cap="flat">
            <a:solidFill>
              <a:srgbClr val="0A2D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262063" y="2227263"/>
            <a:ext cx="5445125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ru-RU" sz="7500" b="1" spc="-2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Ребенок</a:t>
            </a:r>
            <a:endParaRPr lang="en-US" sz="7500" b="1" spc="-29" dirty="0">
              <a:solidFill>
                <a:srgbClr val="111A26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924300"/>
            <a:ext cx="76962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6108" lvl="2" indent="-202036" algn="ctr">
              <a:lnSpc>
                <a:spcPct val="150000"/>
              </a:lnSpc>
            </a:pPr>
            <a:r>
              <a:rPr lang="ru-RU" sz="4800" b="1" spc="28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формирование </a:t>
            </a:r>
          </a:p>
          <a:p>
            <a:pPr marL="606108" lvl="2" indent="-202036" algn="ctr">
              <a:lnSpc>
                <a:spcPct val="150000"/>
              </a:lnSpc>
            </a:pPr>
            <a:r>
              <a:rPr lang="ru-RU" sz="4800" b="1" spc="28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духовно - нравственных ценностей у детей и подростков</a:t>
            </a:r>
            <a:endParaRPr lang="en-US" sz="2799" b="1" spc="28" dirty="0">
              <a:solidFill>
                <a:srgbClr val="0A2D73"/>
              </a:solidFill>
              <a:latin typeface="Century" pitchFamily="18" charset="0"/>
              <a:ea typeface="Alice Bold"/>
              <a:cs typeface="Alice Bold"/>
              <a:sym typeface="Ali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182225" y="2227263"/>
            <a:ext cx="7067550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ru-RU" sz="7500" b="1" spc="-2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Педагог</a:t>
            </a:r>
            <a:endParaRPr lang="en-US" sz="7500" b="1" spc="-29" dirty="0">
              <a:solidFill>
                <a:srgbClr val="111A26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753600" y="4076700"/>
            <a:ext cx="8229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6108" lvl="2" indent="-202036" algn="ctr">
              <a:lnSpc>
                <a:spcPct val="150000"/>
              </a:lnSpc>
            </a:pPr>
            <a:r>
              <a:rPr lang="ru-RU" sz="4800" b="1" spc="28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формирование у педагога собственного активного отношения к духовно-нравственным ценностям</a:t>
            </a:r>
            <a:endParaRPr lang="en-US" sz="4800" b="1" spc="28" dirty="0">
              <a:solidFill>
                <a:srgbClr val="0A2D73"/>
              </a:solidFill>
              <a:latin typeface="Century" pitchFamily="18" charset="0"/>
              <a:ea typeface="Alice Bold"/>
              <a:cs typeface="Alice Bold"/>
              <a:sym typeface="Alice Bold"/>
            </a:endParaRPr>
          </a:p>
        </p:txBody>
      </p:sp>
      <p:pic>
        <p:nvPicPr>
          <p:cNvPr id="10" name="Рисунок 9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2485" y="5411485"/>
            <a:ext cx="4875515" cy="487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0" y="5753100"/>
            <a:ext cx="4572000" cy="4572000"/>
          </a:xfrm>
          <a:prstGeom prst="rect">
            <a:avLst/>
          </a:prstGeom>
        </p:spPr>
      </p:pic>
      <p:sp>
        <p:nvSpPr>
          <p:cNvPr id="2" name="Freeform 2" descr="jose-ignacio-pompe-HHGmQGVlvFc-unsplash.jpg"/>
          <p:cNvSpPr/>
          <p:nvPr/>
        </p:nvSpPr>
        <p:spPr>
          <a:xfrm>
            <a:off x="0" y="0"/>
            <a:ext cx="853440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1190" r="-3119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829800" y="495300"/>
            <a:ext cx="7848600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ru-RU" sz="9999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«Разговоры о важном»</a:t>
            </a:r>
            <a:endParaRPr lang="en-US" sz="9999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67800" y="3771900"/>
            <a:ext cx="784860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Образовательные организации общего образования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7353300"/>
            <a:ext cx="784860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ru-RU" sz="3500" b="1" spc="24" dirty="0" smtClean="0">
                <a:solidFill>
                  <a:srgbClr val="0A2D73"/>
                </a:solidFill>
                <a:latin typeface="Century Gothic" pitchFamily="34" charset="0"/>
                <a:ea typeface="Alice"/>
                <a:cs typeface="Alice"/>
                <a:sym typeface="Alice"/>
              </a:rPr>
              <a:t>Образовательные организации среднего профессионального образования</a:t>
            </a:r>
            <a:endParaRPr lang="en-US" sz="3500" b="1" spc="24" dirty="0">
              <a:solidFill>
                <a:srgbClr val="0A2D73"/>
              </a:solidFill>
              <a:latin typeface="Century Gothic" pitchFamily="34" charset="0"/>
              <a:ea typeface="Alice"/>
              <a:cs typeface="Alice"/>
              <a:sym typeface="Alice"/>
            </a:endParaRPr>
          </a:p>
        </p:txBody>
      </p:sp>
      <p:pic>
        <p:nvPicPr>
          <p:cNvPr id="2050" name="Picture 2" descr="D:\разговоры о важном\материалы\2024-09-02_23-07-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534399" cy="5295900"/>
          </a:xfrm>
          <a:prstGeom prst="rect">
            <a:avLst/>
          </a:prstGeom>
          <a:noFill/>
        </p:spPr>
      </p:pic>
      <p:pic>
        <p:nvPicPr>
          <p:cNvPr id="2051" name="Picture 3" descr="D:\разговоры о важном\материалы\2024-09-02_23-21-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72100"/>
            <a:ext cx="85344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156946" cy="10287000"/>
            <a:chOff x="0" y="0"/>
            <a:chExt cx="14875928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75934" cy="13716000"/>
            </a:xfrm>
            <a:custGeom>
              <a:avLst/>
              <a:gdLst/>
              <a:ahLst/>
              <a:cxnLst/>
              <a:rect l="l" t="t" r="r" b="b"/>
              <a:pathLst>
                <a:path w="14875934" h="13716000">
                  <a:moveTo>
                    <a:pt x="0" y="0"/>
                  </a:moveTo>
                  <a:lnTo>
                    <a:pt x="14875934" y="0"/>
                  </a:lnTo>
                  <a:lnTo>
                    <a:pt x="1487593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44C2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33400" y="1257301"/>
            <a:ext cx="9601200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Дошкольная образовательная организация – один из первых социальных институтов по формированию патриотического сознания у подрастающего поколения</a:t>
            </a:r>
            <a:endParaRPr lang="en-US" sz="5400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06200" y="876300"/>
            <a:ext cx="6477000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spc="32" dirty="0" smtClean="0">
                <a:solidFill>
                  <a:srgbClr val="0A2D73"/>
                </a:solidFill>
                <a:latin typeface="Century" pitchFamily="18" charset="0"/>
                <a:ea typeface="Alice Bold"/>
                <a:cs typeface="Alice Bold"/>
                <a:sym typeface="Alice Bold"/>
              </a:rPr>
              <a:t>Дошкольный период - важнейший период становления личности человека, когда формируются первые представления детей об окружающем мире, обществе и культуре.</a:t>
            </a:r>
            <a:endParaRPr lang="en-US" sz="3200" b="1" spc="32" dirty="0">
              <a:solidFill>
                <a:srgbClr val="0A2D73"/>
              </a:solidFill>
              <a:latin typeface="Century" pitchFamily="18" charset="0"/>
              <a:ea typeface="Alice Bold"/>
              <a:cs typeface="Alice Bold"/>
              <a:sym typeface="Alice Bold"/>
            </a:endParaRPr>
          </a:p>
        </p:txBody>
      </p:sp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4200" y="65532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60085" y="5259085"/>
            <a:ext cx="5027915" cy="5027915"/>
          </a:xfrm>
          <a:prstGeom prst="rect">
            <a:avLst/>
          </a:prstGeom>
        </p:spPr>
      </p:pic>
      <p:sp>
        <p:nvSpPr>
          <p:cNvPr id="2" name="Freeform 2" descr="jose-ignacio-pompe-HHGmQGVlvFc-unsplash.jpg"/>
          <p:cNvSpPr/>
          <p:nvPr/>
        </p:nvSpPr>
        <p:spPr>
          <a:xfrm>
            <a:off x="0" y="0"/>
            <a:ext cx="830580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31190" r="-3119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0" y="2124075"/>
            <a:ext cx="7848600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ru-RU" sz="9999" b="1" spc="-39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«Беседы о важном»</a:t>
            </a:r>
            <a:endParaRPr lang="en-US" sz="9999" b="1" spc="-39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0" y="5392738"/>
            <a:ext cx="7848600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ru-RU" sz="3500" b="1" spc="-13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Ксения Юрьевна Белая</a:t>
            </a:r>
            <a:endParaRPr lang="en-US" sz="3500" b="1" spc="-13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0" y="6862763"/>
            <a:ext cx="7848600" cy="85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ru-RU" sz="2400" b="1" spc="24" dirty="0" smtClean="0">
                <a:solidFill>
                  <a:srgbClr val="0A2D73"/>
                </a:solidFill>
                <a:latin typeface="Century" pitchFamily="18" charset="0"/>
                <a:ea typeface="Alice"/>
                <a:cs typeface="Alice"/>
                <a:sym typeface="Alice"/>
              </a:rPr>
              <a:t>к.п.н., лауреат премии Правительства РФ в области образования, заслуженный учитель РФ</a:t>
            </a:r>
            <a:endParaRPr lang="en-US" sz="2400" b="1" spc="24" dirty="0">
              <a:solidFill>
                <a:srgbClr val="0A2D73"/>
              </a:solidFill>
              <a:latin typeface="Century" pitchFamily="18" charset="0"/>
              <a:ea typeface="Alice"/>
              <a:cs typeface="Alice"/>
              <a:sym typeface="Alic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772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24800" y="266700"/>
            <a:ext cx="10134600" cy="9694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Стратегия национальной безопасности Российской Федерации, Указ Президента Российской Федерации от 2 июля 2021 г. № 400 «О Стратегии национальной безопасности Российской Федерации»</a:t>
            </a:r>
            <a:r>
              <a:rPr lang="en-US" sz="2000" b="1" spc="-10" dirty="0" smtClean="0">
                <a:solidFill>
                  <a:srgbClr val="111A26"/>
                </a:solidFill>
                <a:latin typeface="Century" pitchFamily="18" charset="0"/>
                <a:ea typeface="TT Prosto Sans"/>
                <a:cs typeface="TT Prosto Sans"/>
                <a:sym typeface="TT Prosto Sans"/>
              </a:rPr>
              <a:t> </a:t>
            </a:r>
            <a:endParaRPr lang="ru-RU" sz="2000" b="1" spc="-10" dirty="0" smtClean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Указ Президента Российской Федерации от 07.05.2024 № 309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>"О национальных целях развития Российской Федерации на период до 2030 года и на перспективу до 2036 года«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Федеральный закон «Об образовании в Российской Федерации» от 29.12.2012 № 273-ФЗ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Приказ Министерства образования и науки РФ от 17 октября 2013 г. N 1155 "Об утверждении федерального государственного образовательного стандарта дошкольного образования" (с изменениями и дополнениями)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Приказ </a:t>
            </a:r>
            <a:r>
              <a:rPr lang="ru-RU" sz="2000" dirty="0" err="1" smtClean="0">
                <a:latin typeface="Century" pitchFamily="18" charset="0"/>
              </a:rPr>
              <a:t>Минпросвещения</a:t>
            </a:r>
            <a:r>
              <a:rPr lang="ru-RU" sz="2000" dirty="0" smtClean="0">
                <a:latin typeface="Century" pitchFamily="18" charset="0"/>
              </a:rPr>
              <a:t> России от 25.11.2022 N 1028 "Об утверждении федеральной образовательной программы дошкольного образования" (Зарегистрировано в Минюсте России 28.12.2022 N 71847)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Постановление от 28 января 2021 г. N 2. «Об утверждении санитарных правил </a:t>
            </a:r>
            <a:r>
              <a:rPr lang="ru-RU" sz="2000" dirty="0" err="1" smtClean="0">
                <a:latin typeface="Century" pitchFamily="18" charset="0"/>
              </a:rPr>
              <a:t>СанПиН</a:t>
            </a:r>
            <a:r>
              <a:rPr lang="ru-RU" sz="2000" dirty="0" smtClean="0">
                <a:latin typeface="Century" pitchFamily="18" charset="0"/>
              </a:rPr>
              <a:t> 1.2.3685-21 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000" dirty="0" smtClean="0">
                <a:latin typeface="Century" pitchFamily="18" charset="0"/>
              </a:rPr>
              <a:t>Письмо Министерства просвещения Российской Федерации «О направлении методических рекомендаций по проведению цикла внеурочных занятий «Разговоры о важном»» от 15.08.2022 № 03-1190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1" y="419100"/>
            <a:ext cx="74676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Нормативно-правовые документы российского законодательства в сфере образования</a:t>
            </a:r>
            <a:endParaRPr lang="en-US" sz="54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9149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2" y="9253538"/>
            <a:ext cx="18526125" cy="9525"/>
            <a:chOff x="0" y="0"/>
            <a:chExt cx="247015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01500" cy="12700"/>
            </a:xfrm>
            <a:custGeom>
              <a:avLst/>
              <a:gdLst/>
              <a:ahLst/>
              <a:cxnLst/>
              <a:rect l="l" t="t" r="r" b="b"/>
              <a:pathLst>
                <a:path w="24701500" h="12700">
                  <a:moveTo>
                    <a:pt x="6350" y="0"/>
                  </a:moveTo>
                  <a:lnTo>
                    <a:pt x="24695150" y="0"/>
                  </a:lnTo>
                  <a:cubicBezTo>
                    <a:pt x="24698706" y="0"/>
                    <a:pt x="24701500" y="2794"/>
                    <a:pt x="24701500" y="6350"/>
                  </a:cubicBezTo>
                  <a:cubicBezTo>
                    <a:pt x="24701500" y="9906"/>
                    <a:pt x="24698706" y="12700"/>
                    <a:pt x="24695150" y="12700"/>
                  </a:cubicBez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1000" y="2324100"/>
            <a:ext cx="7467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spc="-37" dirty="0" smtClean="0">
                <a:solidFill>
                  <a:srgbClr val="0A2D73"/>
                </a:solidFill>
                <a:latin typeface="Century Gothic" pitchFamily="34" charset="0"/>
                <a:ea typeface="TT Prosto Sans Bold"/>
                <a:cs typeface="TT Prosto Sans Bold"/>
                <a:sym typeface="TT Prosto Sans Bold"/>
              </a:rPr>
              <a:t>Педагог помогает дошкольнику</a:t>
            </a:r>
            <a:endParaRPr lang="en-US" sz="6600" b="1" spc="-37" dirty="0">
              <a:solidFill>
                <a:srgbClr val="0A2D73"/>
              </a:solidFill>
              <a:latin typeface="Century Gothic" pitchFamily="34" charset="0"/>
              <a:ea typeface="TT Prosto Sans Bold"/>
              <a:cs typeface="TT Prosto Sans Bold"/>
              <a:sym typeface="TT Prosto Sans Bold"/>
            </a:endParaRPr>
          </a:p>
        </p:txBody>
      </p:sp>
      <p:pic>
        <p:nvPicPr>
          <p:cNvPr id="8" name="Рисунок 7" descr="МОЙ ЛУЧШИЙ УР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914900"/>
            <a:ext cx="5029200" cy="50292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8001000" y="800100"/>
            <a:ext cx="99060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формировании его российской идентичности; </a:t>
            </a:r>
            <a:r>
              <a:rPr lang="en-US" sz="2400" b="1" spc="-10" dirty="0" smtClean="0">
                <a:solidFill>
                  <a:srgbClr val="111A26"/>
                </a:solidFill>
                <a:latin typeface="Century" pitchFamily="18" charset="0"/>
                <a:ea typeface="TT Prosto Sans"/>
                <a:cs typeface="TT Prosto Sans"/>
                <a:sym typeface="TT Prosto Sans"/>
              </a:rPr>
              <a:t> 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формировании интереса к познанию; </a:t>
            </a:r>
            <a:endParaRPr b="1" dirty="0" smtClean="0">
              <a:latin typeface="Century" pitchFamily="18" charset="0"/>
            </a:endParaRP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формировании осознанного отношения к своим правам и свободам и уважительного отношение к правам и свободам других; </a:t>
            </a:r>
            <a:endParaRPr b="1" dirty="0" smtClean="0">
              <a:latin typeface="Century" pitchFamily="18" charset="0"/>
            </a:endParaRP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выстраивании собственного поведения с позиции нравственных и правовых норм; </a:t>
            </a:r>
            <a:endParaRPr b="1" dirty="0" smtClean="0">
              <a:latin typeface="Century" pitchFamily="18" charset="0"/>
            </a:endParaRP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создании мотивации для участия в социально-значимой деятельности; 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развитии у дошкольников общекультурной компетентности; 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развитии умения принимать осознанные решения и делать выбор; 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осознании своего места в обществе; 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познании себя, своих мотивов, устремлений, склонностей;</a:t>
            </a:r>
          </a:p>
          <a:p>
            <a:pPr marL="594678" lvl="2" indent="-198226">
              <a:lnSpc>
                <a:spcPts val="3638"/>
              </a:lnSpc>
              <a:buFont typeface="Arial"/>
              <a:buChar char="⚬"/>
            </a:pPr>
            <a:r>
              <a:rPr lang="ru-RU" sz="2800" dirty="0" smtClean="0">
                <a:latin typeface="Century" pitchFamily="18" charset="0"/>
              </a:rPr>
              <a:t>в формировании готовности к личностному самоопределению. </a:t>
            </a:r>
            <a:endParaRPr lang="en-US" sz="2400" b="1" spc="-10" dirty="0">
              <a:solidFill>
                <a:srgbClr val="111A26"/>
              </a:solidFill>
              <a:latin typeface="Century" pitchFamily="18" charset="0"/>
              <a:ea typeface="TT Prosto Sans"/>
              <a:cs typeface="TT Prosto Sans"/>
              <a:sym typeface="TT Pros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571</Words>
  <Application>Microsoft Office PowerPoint</Application>
  <PresentationFormat>Произвольный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Century Gothic</vt:lpstr>
      <vt:lpstr>TT Prosto Sans Bold</vt:lpstr>
      <vt:lpstr>Wingdings</vt:lpstr>
      <vt:lpstr>Alice Bold</vt:lpstr>
      <vt:lpstr>TT Prosto Sans Bold Italics</vt:lpstr>
      <vt:lpstr>Alice</vt:lpstr>
      <vt:lpstr>Century</vt:lpstr>
      <vt:lpstr>Calibri</vt:lpstr>
      <vt:lpstr>TT Prosto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Ярче Шаблон презентации.pptx</dc:title>
  <dc:creator>User</dc:creator>
  <cp:lastModifiedBy>Детсад-98</cp:lastModifiedBy>
  <cp:revision>34</cp:revision>
  <dcterms:created xsi:type="dcterms:W3CDTF">2006-08-16T00:00:00Z</dcterms:created>
  <dcterms:modified xsi:type="dcterms:W3CDTF">2024-09-06T10:03:33Z</dcterms:modified>
  <dc:identifier>DAGMJNhUx-g</dc:identifier>
</cp:coreProperties>
</file>