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3" r:id="rId3"/>
    <p:sldId id="266" r:id="rId4"/>
    <p:sldId id="262" r:id="rId5"/>
    <p:sldId id="267" r:id="rId6"/>
    <p:sldId id="265" r:id="rId7"/>
    <p:sldId id="268" r:id="rId8"/>
    <p:sldId id="269" r:id="rId9"/>
    <p:sldId id="271" r:id="rId10"/>
    <p:sldId id="272" r:id="rId11"/>
    <p:sldId id="275" r:id="rId12"/>
    <p:sldId id="270" r:id="rId13"/>
    <p:sldId id="274" r:id="rId14"/>
    <p:sldId id="273" r:id="rId15"/>
    <p:sldId id="277" r:id="rId16"/>
    <p:sldId id="276" r:id="rId17"/>
    <p:sldId id="278" r:id="rId18"/>
    <p:sldId id="281" r:id="rId19"/>
    <p:sldId id="280" r:id="rId20"/>
    <p:sldId id="279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4F4725-A18D-43BD-A820-83EAD3DAD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4DDD6BA-D5E6-4ECB-BF85-BF24AA3218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0F626E-AF19-4018-A2F6-7450EE6E4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AB9E2-D29A-46F6-BBEB-3B4C8AB05488}" type="datetimeFigureOut">
              <a:rPr lang="ru-RU" smtClean="0"/>
              <a:t>08.03.2025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D84AEA-5D0E-49FF-9C48-01FE6E88E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9390BA-0889-4B0A-94EA-9975ABAB6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ED693-C9E3-4008-B2EA-6BB7FAF7E4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165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E8F094-C3F7-4AF7-9B31-7D0624A37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8952B6-B0DF-4059-91BE-0220FDC5E4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7DF03C-F882-434F-B2EE-327FFFD6D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AB9E2-D29A-46F6-BBEB-3B4C8AB05488}" type="datetimeFigureOut">
              <a:rPr lang="ru-RU" smtClean="0"/>
              <a:t>08.03.2025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364CB6-5B23-4D21-9F87-DD1E44A91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6BFCF2-D401-4AA1-984F-D3F4A923F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ED693-C9E3-4008-B2EA-6BB7FAF7E4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285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4B9C57C-CAD3-4D7E-9329-008231B41F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0D919A6-274A-48A9-B9C9-30E4EA53EE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C3E9EF-DA57-47DE-8178-F64355B29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AB9E2-D29A-46F6-BBEB-3B4C8AB05488}" type="datetimeFigureOut">
              <a:rPr lang="ru-RU" smtClean="0"/>
              <a:t>08.03.2025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D7AFFB-4320-45E9-AA6F-0FDC02B47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E57E0A-E99C-4422-9872-E5143A309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ED693-C9E3-4008-B2EA-6BB7FAF7E4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2600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F10112-02FC-4157-924D-98A634321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F414FD-4FFF-47C8-A123-B4876B1921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86EACA-617E-4AC8-AF75-C5092CE4C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AB9E2-D29A-46F6-BBEB-3B4C8AB05488}" type="datetimeFigureOut">
              <a:rPr lang="ru-RU" smtClean="0"/>
              <a:t>08.03.2025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8E07C3-3F4C-4175-85AA-CF6F6D588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582A13-3307-4BB1-84D7-A54765CE6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ED693-C9E3-4008-B2EA-6BB7FAF7E4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0666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526624-CD70-4933-8420-7A6EABD2E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074E09-B896-4294-9177-6EB4997E6C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83E3A4-51AF-41B4-84BB-862D08797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AB9E2-D29A-46F6-BBEB-3B4C8AB05488}" type="datetimeFigureOut">
              <a:rPr lang="ru-RU" smtClean="0"/>
              <a:t>08.03.2025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2EDA17-BEA2-4A70-A3EA-5F8D36BE5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24D829-6EF2-4399-9FD2-C2C21FDB2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ED693-C9E3-4008-B2EA-6BB7FAF7E4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6352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0F2E3F-B034-4A5A-A797-F041F4BD2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AB6AF7-B6C9-4E65-BCB2-6807FB746B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431789F-4C3D-437F-9453-8114D72799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153C33-5D46-4ED2-A1AC-C887380D0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AB9E2-D29A-46F6-BBEB-3B4C8AB05488}" type="datetimeFigureOut">
              <a:rPr lang="ru-RU" smtClean="0"/>
              <a:t>08.03.2025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AAAC7C-B60F-47ED-95BD-81B2FC2C7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691494F-D678-4C8F-B211-8EA6A2EA1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ED693-C9E3-4008-B2EA-6BB7FAF7E4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306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E9A21B-B10E-42BF-8A2F-2A3EC74DF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0E6FF20-E12D-4845-9961-E2E3499D42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5A0A083-B4C3-46C3-8AE6-DC3F95D479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128927E-048B-4348-A8E9-48E9FE4101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83A6646-0EB5-4010-8DB7-0A92364314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01B3E55-9582-461E-BDB8-36E10589C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AB9E2-D29A-46F6-BBEB-3B4C8AB05488}" type="datetimeFigureOut">
              <a:rPr lang="ru-RU" smtClean="0"/>
              <a:t>08.03.2025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D52E53D-A8A3-42FE-B0A1-AC5BF0214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4A5D573-8F78-4C7A-BFA6-FAEEB2FF9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ED693-C9E3-4008-B2EA-6BB7FAF7E4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1749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404A8D-5A0D-46E3-B387-0D4C7AB51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C99B6E-41BC-4150-9A5C-22B089A28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AB9E2-D29A-46F6-BBEB-3B4C8AB05488}" type="datetimeFigureOut">
              <a:rPr lang="ru-RU" smtClean="0"/>
              <a:t>08.03.2025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227B40D-F65D-4251-B9D5-7BD4B2F86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0B908D3-AEAB-484A-A6F3-D4AA47CA0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ED693-C9E3-4008-B2EA-6BB7FAF7E4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9387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7F18183-B5BF-4700-A3B0-2B4C8D9DA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AB9E2-D29A-46F6-BBEB-3B4C8AB05488}" type="datetimeFigureOut">
              <a:rPr lang="ru-RU" smtClean="0"/>
              <a:t>08.03.2025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0D067A2-4BF7-4FFA-9732-C285076A8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7DCF863-9E5E-45E1-BFE0-03034DC80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ED693-C9E3-4008-B2EA-6BB7FAF7E4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684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5A49E6-720E-40B3-9DD0-F2D3ACF60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270D0B-F9CC-4678-B576-7B5F271E5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FF7EA95-010A-4A7C-81DB-A0A8E1D4BA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DD6F2C-DA4C-40CB-93D4-30477199E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AB9E2-D29A-46F6-BBEB-3B4C8AB05488}" type="datetimeFigureOut">
              <a:rPr lang="ru-RU" smtClean="0"/>
              <a:t>08.03.2025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B5E1FF0-E6DD-4770-97A3-F45FBBC8D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0B8D11D-7A1C-47D2-84CD-911B20451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ED693-C9E3-4008-B2EA-6BB7FAF7E4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3068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CB2C4B-1C6B-41B4-B9A2-2F0987330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B8BE42A-C046-494C-89EF-9CABEEFF75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CDEEB6F-B4F6-4159-A30E-87700B2F0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25AFC85-D159-46DD-B822-BDCFBC3C4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AB9E2-D29A-46F6-BBEB-3B4C8AB05488}" type="datetimeFigureOut">
              <a:rPr lang="ru-RU" smtClean="0"/>
              <a:t>08.03.2025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921B671-8AAB-42CF-B73A-B6A7BB55B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F903DC-8F3B-4FAA-8A33-5C55F7492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ED693-C9E3-4008-B2EA-6BB7FAF7E4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379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922F0C-68A9-47E9-9B32-8B7814A60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A9096C1-9599-49B1-8AF3-ED0DA3826C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0FCE37-B2B5-41D0-96A6-9E631FE798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AB9E2-D29A-46F6-BBEB-3B4C8AB05488}" type="datetimeFigureOut">
              <a:rPr lang="ru-RU" smtClean="0"/>
              <a:t>08.03.2025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8E478B-E0DC-451E-9B1E-8558084EC5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773B30-AA02-45C0-9854-4521F4849C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8ED693-C9E3-4008-B2EA-6BB7FAF7E4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952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EDB82F-5B65-4E1C-9F06-732A83219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140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6CB7EE-4AEB-4A95-9DBE-0F77ED02E62E}"/>
              </a:ext>
            </a:extLst>
          </p:cNvPr>
          <p:cNvSpPr txBox="1"/>
          <p:nvPr/>
        </p:nvSpPr>
        <p:spPr>
          <a:xfrm>
            <a:off x="461913" y="395926"/>
            <a:ext cx="114158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Муниципальное дошкольное образовательное автономное учреждение «Детский сад комбинированного вида № 71 «Лучик» г. Орска»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7E67D4-93AA-4198-991D-215E64034E5B}"/>
              </a:ext>
            </a:extLst>
          </p:cNvPr>
          <p:cNvSpPr txBox="1"/>
          <p:nvPr/>
        </p:nvSpPr>
        <p:spPr>
          <a:xfrm>
            <a:off x="8502976" y="5103674"/>
            <a:ext cx="337479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Подготовили :</a:t>
            </a:r>
          </a:p>
          <a:p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воспитатель первой категории         </a:t>
            </a:r>
          </a:p>
          <a:p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Поспелова Г.В.</a:t>
            </a:r>
          </a:p>
          <a:p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специалист по ИЗО</a:t>
            </a:r>
          </a:p>
          <a:p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Беспутина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В.Я.</a:t>
            </a:r>
            <a:endParaRPr lang="ru-RU" sz="18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6DF935-351F-48F4-8F63-C2DDE49A227B}"/>
              </a:ext>
            </a:extLst>
          </p:cNvPr>
          <p:cNvSpPr txBox="1"/>
          <p:nvPr/>
        </p:nvSpPr>
        <p:spPr>
          <a:xfrm>
            <a:off x="1414021" y="2856323"/>
            <a:ext cx="975674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Презентация:   «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Виртуальная экскурсия по музею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Мини-музей «Расписные узоры».</a:t>
            </a:r>
          </a:p>
        </p:txBody>
      </p:sp>
    </p:spTree>
    <p:extLst>
      <p:ext uri="{BB962C8B-B14F-4D97-AF65-F5344CB8AC3E}">
        <p14:creationId xmlns:p14="http://schemas.microsoft.com/office/powerpoint/2010/main" val="2359362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EDB82F-5B65-4E1C-9F06-732A83219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140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9EA2EF-A079-4A74-A500-14ADFD3F3D90}"/>
              </a:ext>
            </a:extLst>
          </p:cNvPr>
          <p:cNvSpPr txBox="1"/>
          <p:nvPr/>
        </p:nvSpPr>
        <p:spPr>
          <a:xfrm>
            <a:off x="669303" y="1146378"/>
            <a:ext cx="10407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BC135A-2404-4E22-8236-95D3DE3A4E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31" y="593888"/>
            <a:ext cx="4883085" cy="366231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5911C6-1851-472A-B66C-D19C53EB1F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703" y="2425045"/>
            <a:ext cx="5096759" cy="3822569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AD300A33-CDA3-4C3E-964C-94FCDB1C1CA0}"/>
              </a:ext>
            </a:extLst>
          </p:cNvPr>
          <p:cNvSpPr/>
          <p:nvPr/>
        </p:nvSpPr>
        <p:spPr>
          <a:xfrm>
            <a:off x="1668544" y="4488180"/>
            <a:ext cx="2476107" cy="914400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Солкин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Кирилл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A177480B-33BA-4F97-BE9A-A5ECB409FFE4}"/>
              </a:ext>
            </a:extLst>
          </p:cNvPr>
          <p:cNvSpPr/>
          <p:nvPr/>
        </p:nvSpPr>
        <p:spPr>
          <a:xfrm>
            <a:off x="7048107" y="1331044"/>
            <a:ext cx="2476107" cy="914400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Есмагамбетов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Эмин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8347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EDB82F-5B65-4E1C-9F06-732A83219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140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9EA2EF-A079-4A74-A500-14ADFD3F3D90}"/>
              </a:ext>
            </a:extLst>
          </p:cNvPr>
          <p:cNvSpPr txBox="1"/>
          <p:nvPr/>
        </p:nvSpPr>
        <p:spPr>
          <a:xfrm>
            <a:off x="669303" y="1146378"/>
            <a:ext cx="10407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1397E80-420B-4A6E-8EF9-7D713420D3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21" y="483121"/>
            <a:ext cx="5590097" cy="419257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39C4AF5-3867-41C9-ABDF-F3B39A4930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577" y="2137525"/>
            <a:ext cx="5590098" cy="4192573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D7EB544A-CF4C-41C2-BC40-154D768CF528}"/>
              </a:ext>
            </a:extLst>
          </p:cNvPr>
          <p:cNvSpPr/>
          <p:nvPr/>
        </p:nvSpPr>
        <p:spPr>
          <a:xfrm>
            <a:off x="1794235" y="4974820"/>
            <a:ext cx="2476107" cy="914400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Коробов Артём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6BBABDA1-A510-4604-8A2F-C1193F978178}"/>
              </a:ext>
            </a:extLst>
          </p:cNvPr>
          <p:cNvSpPr/>
          <p:nvPr/>
        </p:nvSpPr>
        <p:spPr>
          <a:xfrm>
            <a:off x="7411039" y="912218"/>
            <a:ext cx="2476107" cy="914400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Зуев Рома</a:t>
            </a:r>
          </a:p>
        </p:txBody>
      </p:sp>
    </p:spTree>
    <p:extLst>
      <p:ext uri="{BB962C8B-B14F-4D97-AF65-F5344CB8AC3E}">
        <p14:creationId xmlns:p14="http://schemas.microsoft.com/office/powerpoint/2010/main" val="3542833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EDB82F-5B65-4E1C-9F06-732A83219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140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9EA2EF-A079-4A74-A500-14ADFD3F3D90}"/>
              </a:ext>
            </a:extLst>
          </p:cNvPr>
          <p:cNvSpPr txBox="1"/>
          <p:nvPr/>
        </p:nvSpPr>
        <p:spPr>
          <a:xfrm>
            <a:off x="669303" y="1146378"/>
            <a:ext cx="10407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15BA97-374D-4694-A8F0-A175C06454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03" y="596245"/>
            <a:ext cx="5332428" cy="399932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DFE4443-A5D6-43BD-890B-98C5C953CA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824" y="2187194"/>
            <a:ext cx="5332429" cy="3999322"/>
          </a:xfrm>
          <a:prstGeom prst="rect">
            <a:avLst/>
          </a:prstGeom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243D84D-D930-449C-B675-E8EA5DE1B566}"/>
              </a:ext>
            </a:extLst>
          </p:cNvPr>
          <p:cNvSpPr/>
          <p:nvPr/>
        </p:nvSpPr>
        <p:spPr>
          <a:xfrm>
            <a:off x="2097463" y="4827544"/>
            <a:ext cx="2476107" cy="914400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Исаев Артём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D8C3AAD5-668F-4AF9-80E6-8C8255CCC4A3}"/>
              </a:ext>
            </a:extLst>
          </p:cNvPr>
          <p:cNvSpPr/>
          <p:nvPr/>
        </p:nvSpPr>
        <p:spPr>
          <a:xfrm>
            <a:off x="7590148" y="1058510"/>
            <a:ext cx="2476107" cy="914400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Валерия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Ярославовна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1977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EDB82F-5B65-4E1C-9F06-732A83219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140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9EA2EF-A079-4A74-A500-14ADFD3F3D90}"/>
              </a:ext>
            </a:extLst>
          </p:cNvPr>
          <p:cNvSpPr txBox="1"/>
          <p:nvPr/>
        </p:nvSpPr>
        <p:spPr>
          <a:xfrm>
            <a:off x="669303" y="1146378"/>
            <a:ext cx="10407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5984B9-7244-4193-AD23-63C4959ABBCF}"/>
              </a:ext>
            </a:extLst>
          </p:cNvPr>
          <p:cNvSpPr txBox="1"/>
          <p:nvPr/>
        </p:nvSpPr>
        <p:spPr>
          <a:xfrm>
            <a:off x="2488675" y="914400"/>
            <a:ext cx="68061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                                     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Паспорт мини-музея :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49EB292-9E4A-4581-873F-005AB44B66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01" y="1515710"/>
            <a:ext cx="3113337" cy="362279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0C373E6-BB5D-4351-B640-CAA00640FC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587" y="1646428"/>
            <a:ext cx="3227109" cy="344225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AC54984-C5A6-4C09-8E6A-54F56EB4F6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68" y="1646428"/>
            <a:ext cx="3377938" cy="3325158"/>
          </a:xfrm>
          <a:prstGeom prst="rect">
            <a:avLst/>
          </a:prstGeom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8C96D766-51D9-473A-A030-31BF224126DC}"/>
              </a:ext>
            </a:extLst>
          </p:cNvPr>
          <p:cNvSpPr/>
          <p:nvPr/>
        </p:nvSpPr>
        <p:spPr>
          <a:xfrm>
            <a:off x="669303" y="5469105"/>
            <a:ext cx="2476107" cy="914400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Картина « Конь »-1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шт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754B2C19-7AB8-4661-8207-DA10E0E4E3B7}"/>
              </a:ext>
            </a:extLst>
          </p:cNvPr>
          <p:cNvSpPr/>
          <p:nvPr/>
        </p:nvSpPr>
        <p:spPr>
          <a:xfrm>
            <a:off x="4565714" y="5486400"/>
            <a:ext cx="2476107" cy="914400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Свистулька «Птичка»-1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шт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724352E3-FD51-4096-BB16-4C5FC2B06456}"/>
              </a:ext>
            </a:extLst>
          </p:cNvPr>
          <p:cNvSpPr/>
          <p:nvPr/>
        </p:nvSpPr>
        <p:spPr>
          <a:xfrm>
            <a:off x="8600388" y="5469105"/>
            <a:ext cx="2476107" cy="914400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Фигурка «Конёк»-1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шт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190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EDB82F-5B65-4E1C-9F06-732A83219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140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9EA2EF-A079-4A74-A500-14ADFD3F3D90}"/>
              </a:ext>
            </a:extLst>
          </p:cNvPr>
          <p:cNvSpPr txBox="1"/>
          <p:nvPr/>
        </p:nvSpPr>
        <p:spPr>
          <a:xfrm>
            <a:off x="669303" y="1146378"/>
            <a:ext cx="10407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58E962-89C6-4D91-AEEE-29904DE8E5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59" y="1146378"/>
            <a:ext cx="3349759" cy="25960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073D10-1FBA-4683-B041-F3F056F50A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330" y="1672278"/>
            <a:ext cx="3306678" cy="443663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AF12D2F-A02B-4BCC-924F-7226EE6F13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599" y="961533"/>
            <a:ext cx="3519341" cy="2919953"/>
          </a:xfrm>
          <a:prstGeom prst="rect">
            <a:avLst/>
          </a:prstGeom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B49FCFF3-BE42-4F9C-8D6D-C44DFB4DDD58}"/>
              </a:ext>
            </a:extLst>
          </p:cNvPr>
          <p:cNvSpPr/>
          <p:nvPr/>
        </p:nvSpPr>
        <p:spPr>
          <a:xfrm>
            <a:off x="443059" y="4146480"/>
            <a:ext cx="2476107" cy="914400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Туесок -2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шт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CB54B8D7-56B0-418E-9B07-FE0A3A9DAD5D}"/>
              </a:ext>
            </a:extLst>
          </p:cNvPr>
          <p:cNvSpPr/>
          <p:nvPr/>
        </p:nvSpPr>
        <p:spPr>
          <a:xfrm>
            <a:off x="4354884" y="416644"/>
            <a:ext cx="2476107" cy="914400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Ложки в туеске- 6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шт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9AD26F3D-57FD-435A-A8AA-6A3A44703F40}"/>
              </a:ext>
            </a:extLst>
          </p:cNvPr>
          <p:cNvSpPr/>
          <p:nvPr/>
        </p:nvSpPr>
        <p:spPr>
          <a:xfrm>
            <a:off x="8600388" y="4146480"/>
            <a:ext cx="2476107" cy="914400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Крышечки от туесков -3 шт.</a:t>
            </a:r>
          </a:p>
        </p:txBody>
      </p:sp>
    </p:spTree>
    <p:extLst>
      <p:ext uri="{BB962C8B-B14F-4D97-AF65-F5344CB8AC3E}">
        <p14:creationId xmlns:p14="http://schemas.microsoft.com/office/powerpoint/2010/main" val="20558738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EDB82F-5B65-4E1C-9F06-732A83219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140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9EA2EF-A079-4A74-A500-14ADFD3F3D90}"/>
              </a:ext>
            </a:extLst>
          </p:cNvPr>
          <p:cNvSpPr txBox="1"/>
          <p:nvPr/>
        </p:nvSpPr>
        <p:spPr>
          <a:xfrm>
            <a:off x="669303" y="1146378"/>
            <a:ext cx="10407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25C99B-C129-41B7-9217-9B00D4C05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93" y="377074"/>
            <a:ext cx="5935414" cy="314855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86058CA-55C6-44E1-AD6D-735F7CD4FB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520" y="3247926"/>
            <a:ext cx="5542960" cy="3195293"/>
          </a:xfrm>
          <a:prstGeom prst="rect">
            <a:avLst/>
          </a:prstGeom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9EE5114B-36EE-41F9-B2CF-BF2FFFBF31B0}"/>
              </a:ext>
            </a:extLst>
          </p:cNvPr>
          <p:cNvSpPr/>
          <p:nvPr/>
        </p:nvSpPr>
        <p:spPr>
          <a:xfrm>
            <a:off x="1233734" y="4759222"/>
            <a:ext cx="2476107" cy="914400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Матрёшки сиреневые-4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шт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C104C211-DFDA-48F4-9D78-46CBB3677477}"/>
              </a:ext>
            </a:extLst>
          </p:cNvPr>
          <p:cNvSpPr/>
          <p:nvPr/>
        </p:nvSpPr>
        <p:spPr>
          <a:xfrm>
            <a:off x="8220567" y="1515710"/>
            <a:ext cx="2476107" cy="914400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Матрёшки голубые -5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шт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2262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EDB82F-5B65-4E1C-9F06-732A83219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06" y="-263951"/>
            <a:ext cx="1231140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9EA2EF-A079-4A74-A500-14ADFD3F3D90}"/>
              </a:ext>
            </a:extLst>
          </p:cNvPr>
          <p:cNvSpPr txBox="1"/>
          <p:nvPr/>
        </p:nvSpPr>
        <p:spPr>
          <a:xfrm>
            <a:off x="669303" y="1146378"/>
            <a:ext cx="10407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4AFDFC-4C2D-439E-AC0A-86926E31D5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14777" y="457199"/>
            <a:ext cx="4996208" cy="338024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F67E2DF-FE7B-4374-892F-F8BBBDA9B5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017" y="376260"/>
            <a:ext cx="4722833" cy="3461187"/>
          </a:xfrm>
          <a:prstGeom prst="rect">
            <a:avLst/>
          </a:prstGeom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64B9FD81-EA7E-464C-BF1A-A8264A51E8F5}"/>
              </a:ext>
            </a:extLst>
          </p:cNvPr>
          <p:cNvSpPr/>
          <p:nvPr/>
        </p:nvSpPr>
        <p:spPr>
          <a:xfrm>
            <a:off x="1233734" y="4759222"/>
            <a:ext cx="2476107" cy="914400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Слоники-2 шт.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EFE6CFB2-4F14-4718-8770-81A643ADD4A8}"/>
              </a:ext>
            </a:extLst>
          </p:cNvPr>
          <p:cNvSpPr/>
          <p:nvPr/>
        </p:nvSpPr>
        <p:spPr>
          <a:xfrm>
            <a:off x="7325020" y="4758548"/>
            <a:ext cx="2476107" cy="914400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Рамочки- 2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шт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3848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EDB82F-5B65-4E1C-9F06-732A83219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06" y="-263951"/>
            <a:ext cx="1231140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9EA2EF-A079-4A74-A500-14ADFD3F3D90}"/>
              </a:ext>
            </a:extLst>
          </p:cNvPr>
          <p:cNvSpPr txBox="1"/>
          <p:nvPr/>
        </p:nvSpPr>
        <p:spPr>
          <a:xfrm>
            <a:off x="669303" y="1146378"/>
            <a:ext cx="10407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337BEF7-12E2-47ED-8326-E4F9ADDD93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05" y="367645"/>
            <a:ext cx="3068419" cy="442117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24EB06-06FA-48A9-AA00-357D4C9A2B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719" y="220749"/>
            <a:ext cx="3068419" cy="4459099"/>
          </a:xfrm>
          <a:prstGeom prst="rect">
            <a:avLst/>
          </a:prstGeom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7AF0C50A-E694-4601-A16F-43FEC70FB584}"/>
              </a:ext>
            </a:extLst>
          </p:cNvPr>
          <p:cNvSpPr/>
          <p:nvPr/>
        </p:nvSpPr>
        <p:spPr>
          <a:xfrm>
            <a:off x="1460288" y="5025489"/>
            <a:ext cx="2476107" cy="914400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Салфетница «Маяк»- 1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шт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D2856B5A-8E55-40C9-B8F5-F9F9A139C5C6}"/>
              </a:ext>
            </a:extLst>
          </p:cNvPr>
          <p:cNvSpPr/>
          <p:nvPr/>
        </p:nvSpPr>
        <p:spPr>
          <a:xfrm>
            <a:off x="7794790" y="4944801"/>
            <a:ext cx="2476107" cy="914400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Фигура «Петушок»- 1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шт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9178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EDB82F-5B65-4E1C-9F06-732A83219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54" y="-131976"/>
            <a:ext cx="1231140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9EA2EF-A079-4A74-A500-14ADFD3F3D90}"/>
              </a:ext>
            </a:extLst>
          </p:cNvPr>
          <p:cNvSpPr txBox="1"/>
          <p:nvPr/>
        </p:nvSpPr>
        <p:spPr>
          <a:xfrm>
            <a:off x="669303" y="1146378"/>
            <a:ext cx="10407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52328C-3AEE-426B-BD6F-F1D4D22FDD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48" y="361617"/>
            <a:ext cx="3925480" cy="390401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4B122A-EBB5-41B8-8B8F-C5F170A803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289" y="361617"/>
            <a:ext cx="6479357" cy="38144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590F36-647D-47E9-ACE5-69827441D28D}"/>
              </a:ext>
            </a:extLst>
          </p:cNvPr>
          <p:cNvSpPr txBox="1"/>
          <p:nvPr/>
        </p:nvSpPr>
        <p:spPr>
          <a:xfrm>
            <a:off x="895546" y="4854804"/>
            <a:ext cx="242374" cy="369332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/>
              <a:t>.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A3DBB6A1-7D1B-45AB-B154-A94279576C78}"/>
              </a:ext>
            </a:extLst>
          </p:cNvPr>
          <p:cNvSpPr/>
          <p:nvPr/>
        </p:nvSpPr>
        <p:spPr>
          <a:xfrm>
            <a:off x="1252588" y="4758160"/>
            <a:ext cx="2476107" cy="914400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Поднос «Сердце»- 1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шт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C585D7B1-058C-4F3F-9FEF-281ED9BCDBA1}"/>
              </a:ext>
            </a:extLst>
          </p:cNvPr>
          <p:cNvSpPr/>
          <p:nvPr/>
        </p:nvSpPr>
        <p:spPr>
          <a:xfrm>
            <a:off x="6976229" y="4636633"/>
            <a:ext cx="2476107" cy="914400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Доски разделочные 3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шт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6714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EDB82F-5B65-4E1C-9F06-732A83219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06" y="-263951"/>
            <a:ext cx="1231140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9EA2EF-A079-4A74-A500-14ADFD3F3D90}"/>
              </a:ext>
            </a:extLst>
          </p:cNvPr>
          <p:cNvSpPr txBox="1"/>
          <p:nvPr/>
        </p:nvSpPr>
        <p:spPr>
          <a:xfrm>
            <a:off x="669303" y="1146378"/>
            <a:ext cx="10407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89A42E-F67B-4FD9-BE56-631A94D025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07" y="-947394"/>
            <a:ext cx="11588685" cy="7805394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7D4699D8-53D3-4EB4-828F-5E57D81DC9BC}"/>
              </a:ext>
            </a:extLst>
          </p:cNvPr>
          <p:cNvSpPr/>
          <p:nvPr/>
        </p:nvSpPr>
        <p:spPr>
          <a:xfrm>
            <a:off x="1055802" y="215796"/>
            <a:ext cx="3780149" cy="914400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Мини-музей «Расписные узоры»</a:t>
            </a:r>
          </a:p>
        </p:txBody>
      </p:sp>
    </p:spTree>
    <p:extLst>
      <p:ext uri="{BB962C8B-B14F-4D97-AF65-F5344CB8AC3E}">
        <p14:creationId xmlns:p14="http://schemas.microsoft.com/office/powerpoint/2010/main" val="2024615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EDB82F-5B65-4E1C-9F06-732A83219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1406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AB8E1D2-A31E-400A-A8AD-64B8DE2DA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533" y="489767"/>
            <a:ext cx="10514101" cy="609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9663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EDB82F-5B65-4E1C-9F06-732A83219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06" y="-263951"/>
            <a:ext cx="1231140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9EA2EF-A079-4A74-A500-14ADFD3F3D90}"/>
              </a:ext>
            </a:extLst>
          </p:cNvPr>
          <p:cNvSpPr txBox="1"/>
          <p:nvPr/>
        </p:nvSpPr>
        <p:spPr>
          <a:xfrm>
            <a:off x="669303" y="1146378"/>
            <a:ext cx="10407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3CD340-F38A-45A5-885F-9F7C763567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66" y="122548"/>
            <a:ext cx="11594968" cy="64821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03C7F6-0712-43D0-8584-BFA8A956DD3A}"/>
              </a:ext>
            </a:extLst>
          </p:cNvPr>
          <p:cNvSpPr txBox="1"/>
          <p:nvPr/>
        </p:nvSpPr>
        <p:spPr>
          <a:xfrm>
            <a:off x="3223967" y="3073138"/>
            <a:ext cx="57692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accent1">
                    <a:lumMod val="50000"/>
                  </a:schemeClr>
                </a:solidFill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439084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EDB82F-5B65-4E1C-9F06-732A83219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140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83FE5A-618B-4EDB-9F5A-357998DE8B34}"/>
              </a:ext>
            </a:extLst>
          </p:cNvPr>
          <p:cNvSpPr txBox="1"/>
          <p:nvPr/>
        </p:nvSpPr>
        <p:spPr>
          <a:xfrm>
            <a:off x="558538" y="394692"/>
            <a:ext cx="11194329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600" b="0" i="0" dirty="0">
                <a:solidFill>
                  <a:srgbClr val="010101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ru-RU" sz="2000" b="1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Актуальность темы:</a:t>
            </a:r>
          </a:p>
          <a:p>
            <a:pPr algn="l"/>
            <a:endParaRPr lang="ru-RU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В современных условиях жизни общества одним из центральных направлений работы с подрастающим поколением становится  патриотическое воспитание. Развивать у детей понимание культурного наследия и воспитывать бережное отношение к нему необходимо с дошкольного возраста – благоприятного периода воспитания патриотизма, любви к малой Родине, воспитания таких нравственных качеств, которые позволяют вырасти дошкольнику человеком – гражданином своей страны, патриотом, умеющим оценить и сберечь историческое и культурное наследие русского народа.</a:t>
            </a:r>
          </a:p>
          <a:p>
            <a:pPr algn="l"/>
            <a:r>
              <a:rPr lang="ru-RU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Дошкольный возраст- возраст, когда у ребенка закладываются нравственные качества личности – доброта, терпение, умение помогать другим. Именно в этом возрасте начинается воспитание любви к родному краю, формируются, доступны пониманию детей представления о своей стране, ее природе, культуре, истории, жизни. В выборе содержания для знакомства с нашими традициями мы остановились на русских народных традициях, в частности на русском народном прикладном искусстве . Русское народное прикладное искусство тесно связано с фольклором, обычаями и обрядами, народной музыкой и праздниками. Мы знакомим детей с историей создания, материалами, особенностями росписи на деревянных изделиях. При создании мини-музея мы используем не только готовые изделия, но и те предметы, которые создали сами дети. Знакомить детей с декоративно-прикладным искусством можно практически через виды деятельности, присущие дошкольникам</a:t>
            </a:r>
            <a:r>
              <a:rPr lang="ru-RU" b="0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8996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EDB82F-5B65-4E1C-9F06-732A83219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1406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5C2F288-DF48-45AF-97CC-A056B9D6434C}"/>
              </a:ext>
            </a:extLst>
          </p:cNvPr>
          <p:cNvSpPr txBox="1"/>
          <p:nvPr/>
        </p:nvSpPr>
        <p:spPr>
          <a:xfrm>
            <a:off x="688157" y="358148"/>
            <a:ext cx="10906812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1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Цель:</a:t>
            </a:r>
            <a:r>
              <a:rPr lang="ru-RU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приобщение детей к русской народной культуре.</a:t>
            </a:r>
          </a:p>
          <a:p>
            <a:pPr algn="l"/>
            <a:endParaRPr lang="ru-RU" b="0" i="0" dirty="0"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b="1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Задачи:</a:t>
            </a:r>
          </a:p>
          <a:p>
            <a:pPr marL="342900" indent="-342900" algn="l">
              <a:buAutoNum type="arabicParenR"/>
            </a:pPr>
            <a:r>
              <a:rPr lang="ru-RU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Знакомить детей с декоративно-прикладным искусством, формировать умение различать наиболее известные виды декоративной живописи (дымковская, хохломская, городецкая, гжельская, понимать особенности изделий разных промыслов.</a:t>
            </a:r>
          </a:p>
          <a:p>
            <a:pPr marL="342900" indent="-342900" algn="l">
              <a:buAutoNum type="arabicParenR"/>
            </a:pPr>
            <a:endParaRPr lang="ru-RU" b="0" i="0" dirty="0"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2) Использовать произведения народных промыслов для совершенствования представлений и знаний, формирования целостной картины мира, развития познавательных интересов, речи, воображения, воспитание эстетического вкуса;</a:t>
            </a:r>
          </a:p>
          <a:p>
            <a:pPr algn="l"/>
            <a:endParaRPr lang="ru-RU" b="0" i="0" dirty="0"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3) Помочь в освоении детьми характерных элементов, колорита, композиции, в создании выразительных узоров на бумаге.</a:t>
            </a:r>
          </a:p>
          <a:p>
            <a:pPr algn="l"/>
            <a:endParaRPr lang="ru-RU" b="0" i="0" dirty="0"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4) Воспитывать творческие способности, совершенствовать навыки продуктивной и изобразительной деятельности, развивать мелкую моторику рук;</a:t>
            </a:r>
          </a:p>
          <a:p>
            <a:pPr algn="l"/>
            <a:endParaRPr lang="ru-RU" b="0" i="0" dirty="0"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5)Воспитывать навыки совместной деятельности с детьми и взрослыми, радость от достижения общего результата, желание помогать товарищам;</a:t>
            </a:r>
          </a:p>
          <a:p>
            <a:pPr algn="l"/>
            <a:endParaRPr lang="ru-RU" b="0" i="0" dirty="0"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6) Прививать любовь и уважение к труду народных мастеров.</a:t>
            </a:r>
          </a:p>
        </p:txBody>
      </p:sp>
    </p:spTree>
    <p:extLst>
      <p:ext uri="{BB962C8B-B14F-4D97-AF65-F5344CB8AC3E}">
        <p14:creationId xmlns:p14="http://schemas.microsoft.com/office/powerpoint/2010/main" val="2040399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EDB82F-5B65-4E1C-9F06-732A83219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140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1FEB8A-2576-4980-B163-E8F049727891}"/>
              </a:ext>
            </a:extLst>
          </p:cNvPr>
          <p:cNvSpPr txBox="1"/>
          <p:nvPr/>
        </p:nvSpPr>
        <p:spPr>
          <a:xfrm>
            <a:off x="1046375" y="1084082"/>
            <a:ext cx="8224886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1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                     История создания мини -музея:</a:t>
            </a:r>
          </a:p>
          <a:p>
            <a:pPr algn="l"/>
            <a:endParaRPr lang="ru-RU" sz="2000" b="0" i="0" dirty="0"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20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Наш мини-музей появился совсем недавно, в феврале 2025 года. Совместно с родителями, ребятами , воспитателем и специалистом по </a:t>
            </a:r>
            <a:r>
              <a:rPr lang="ru-RU" sz="20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изодеятельности</a:t>
            </a:r>
            <a:r>
              <a:rPr lang="ru-RU" sz="20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был собран наглядный материал ( </a:t>
            </a:r>
            <a:r>
              <a:rPr lang="ru-RU" sz="2000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лепбук</a:t>
            </a:r>
            <a:r>
              <a:rPr lang="ru-RU" sz="2000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«Народные промыслы России», дидактический материал), экспонаты .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 для музея подобрали рядом с центром «Искусства и творчества». Работа над созданием оказалась очень увлекательной для родителей, воспитанников группы. Работа наша только началась и мы с ребятами продолжим сбор информации и расширение нашего музея.</a:t>
            </a:r>
            <a:endParaRPr lang="ru-RU" sz="2000" b="0" i="0" dirty="0"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444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EDB82F-5B65-4E1C-9F06-732A83219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140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9EA2EF-A079-4A74-A500-14ADFD3F3D90}"/>
              </a:ext>
            </a:extLst>
          </p:cNvPr>
          <p:cNvSpPr txBox="1"/>
          <p:nvPr/>
        </p:nvSpPr>
        <p:spPr>
          <a:xfrm>
            <a:off x="669303" y="1146378"/>
            <a:ext cx="10407192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 нашему мнению, мини-музей в группе  ДОУ может стать на сегодня самым совершенным институтом воспитания, ведь современные музеи в детских садах представляют ценность не только музейными экспозициями и наличием экспонатов, но, прежде всего, содержанием проводимой воспитательной работы с детьми. Конечно, в условиях детского сада невозможно создать экспозиции, соответствующие требованиям музейного дела. Поэтому  их и назвали  «мини-музеями». Но в создании мини – музея в детском саду есть свои преимущества,  дети чувствуют свою причастность к мини-музею: они участвуют в обсуждении его тематики, приносят из дома экспонаты. В настоящих музеях трогать ничего нельзя, а вот в мини-музеях не только можно, но и нужно! Их можно посещать каждый день, самому менять, переставлять экспонаты, брать их в руки и рассматривать. В обычном музее ребенок — лишь пассивный созерцатель, а здесь он — соавтор, творец экспозиции. Причем не только он сам, но и его папа, мама, бабушка и дедушка. Каждый мини-музей — результат общения, совместной работы воспитателя, детей и их семей.  Поэтому возникла необходимость создания мини – музея и в нашей группе. Мини-музей  обогатил предметно – развивающую среду нашей группы.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26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EDB82F-5B65-4E1C-9F06-732A83219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1406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45E930-15D6-41C9-B841-5676F6295B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94" y="387097"/>
            <a:ext cx="11391018" cy="621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803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EDB82F-5B65-4E1C-9F06-732A83219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311406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746F1B2-6D11-47CD-9C9F-43A180C3DA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10" y="1454084"/>
            <a:ext cx="5266441" cy="39498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6AB8FFB-9422-4798-A7E1-A8648FD622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508" y="2429757"/>
            <a:ext cx="5266441" cy="3949831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4E88E14F-F61B-4C9B-9EC9-05E09F1CF1E2}"/>
              </a:ext>
            </a:extLst>
          </p:cNvPr>
          <p:cNvSpPr/>
          <p:nvPr/>
        </p:nvSpPr>
        <p:spPr>
          <a:xfrm>
            <a:off x="3619893" y="5539722"/>
            <a:ext cx="2476107" cy="914400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Патмалникс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Стас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8D8F758D-865C-4CE6-A3F1-C4C7810FED0F}"/>
              </a:ext>
            </a:extLst>
          </p:cNvPr>
          <p:cNvSpPr/>
          <p:nvPr/>
        </p:nvSpPr>
        <p:spPr>
          <a:xfrm>
            <a:off x="2102177" y="403877"/>
            <a:ext cx="5929460" cy="914400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музея</a:t>
            </a:r>
          </a:p>
        </p:txBody>
      </p:sp>
    </p:spTree>
    <p:extLst>
      <p:ext uri="{BB962C8B-B14F-4D97-AF65-F5344CB8AC3E}">
        <p14:creationId xmlns:p14="http://schemas.microsoft.com/office/powerpoint/2010/main" val="1546714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EDB82F-5B65-4E1C-9F06-732A83219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140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9EA2EF-A079-4A74-A500-14ADFD3F3D90}"/>
              </a:ext>
            </a:extLst>
          </p:cNvPr>
          <p:cNvSpPr txBox="1"/>
          <p:nvPr/>
        </p:nvSpPr>
        <p:spPr>
          <a:xfrm>
            <a:off x="669303" y="1146378"/>
            <a:ext cx="10407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201A4B-B121-4573-9BD2-B7E619D52B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81" y="697582"/>
            <a:ext cx="4889369" cy="366702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5931942-3756-44B0-90B9-350A5806B7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54344"/>
            <a:ext cx="5379563" cy="4034672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C7E493EA-B25E-4E42-B227-07B6A93C40D0}"/>
              </a:ext>
            </a:extLst>
          </p:cNvPr>
          <p:cNvSpPr/>
          <p:nvPr/>
        </p:nvSpPr>
        <p:spPr>
          <a:xfrm>
            <a:off x="3120272" y="4797222"/>
            <a:ext cx="2476107" cy="914400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Шейкин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Артём</a:t>
            </a:r>
          </a:p>
        </p:txBody>
      </p:sp>
    </p:spTree>
    <p:extLst>
      <p:ext uri="{BB962C8B-B14F-4D97-AF65-F5344CB8AC3E}">
        <p14:creationId xmlns:p14="http://schemas.microsoft.com/office/powerpoint/2010/main" val="232700222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814</Words>
  <Application>Microsoft Office PowerPoint</Application>
  <PresentationFormat>Широкоэкранный</PresentationFormat>
  <Paragraphs>69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Roboto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36</cp:revision>
  <dcterms:created xsi:type="dcterms:W3CDTF">2025-03-07T15:52:03Z</dcterms:created>
  <dcterms:modified xsi:type="dcterms:W3CDTF">2025-03-07T21:21:22Z</dcterms:modified>
</cp:coreProperties>
</file>