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7" r:id="rId3"/>
    <p:sldId id="262" r:id="rId4"/>
    <p:sldId id="279" r:id="rId5"/>
    <p:sldId id="261" r:id="rId6"/>
    <p:sldId id="260" r:id="rId7"/>
    <p:sldId id="266" r:id="rId8"/>
    <p:sldId id="265" r:id="rId9"/>
    <p:sldId id="258" r:id="rId10"/>
    <p:sldId id="259" r:id="rId11"/>
    <p:sldId id="271" r:id="rId12"/>
    <p:sldId id="270" r:id="rId13"/>
    <p:sldId id="268" r:id="rId14"/>
    <p:sldId id="272" r:id="rId15"/>
    <p:sldId id="273" r:id="rId16"/>
    <p:sldId id="276" r:id="rId17"/>
    <p:sldId id="286" r:id="rId18"/>
    <p:sldId id="281" r:id="rId19"/>
    <p:sldId id="282" r:id="rId20"/>
    <p:sldId id="283" r:id="rId21"/>
    <p:sldId id="284" r:id="rId22"/>
    <p:sldId id="285" r:id="rId23"/>
    <p:sldId id="274" r:id="rId24"/>
    <p:sldId id="263" r:id="rId25"/>
    <p:sldId id="287" r:id="rId26"/>
    <p:sldId id="275" r:id="rId27"/>
    <p:sldId id="277" r:id="rId28"/>
    <p:sldId id="264" r:id="rId29"/>
    <p:sldId id="280" r:id="rId30"/>
    <p:sldId id="278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4660"/>
  </p:normalViewPr>
  <p:slideViewPr>
    <p:cSldViewPr snapToGrid="0">
      <p:cViewPr varScale="1">
        <p:scale>
          <a:sx n="81" d="100"/>
          <a:sy n="81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3DE09-15E4-446A-9C80-223CB53DB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736E2E-22AD-4FBD-9DC7-5DA222325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372E6-7CF3-4135-8D68-0A882CECB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A6A4C-CBB3-49D2-9720-DA170EBA0445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499C9-0D61-4B0E-A128-05E69FB45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4A0BA6-236B-4B2A-B889-7504EBF9F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D6EF-5706-4AB5-BD6A-46EB1F0C6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725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D6E2C-AE75-4A7E-9C51-DA2A1F8BD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3BA085-AB33-46C0-9AED-54B27C031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F043C5-0584-45F7-9144-A05B6DC4C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A6A4C-CBB3-49D2-9720-DA170EBA0445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4B32B4-9ED7-4C5C-BFE8-7BF8FCCAD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E2941B-9E28-4987-9A56-FCD68F01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D6EF-5706-4AB5-BD6A-46EB1F0C6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45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CBF1D45-BE02-4065-A3EF-4C69B0C7CE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E316EC-A7D1-4AEA-9276-D4D4C8729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F9C6EE-6A13-4D42-A855-ABD40BCB7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A6A4C-CBB3-49D2-9720-DA170EBA0445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F4CF03-462C-4D3B-A51A-7FD5F7EF9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63428B-7E45-458B-BE71-3FCBC06A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D6EF-5706-4AB5-BD6A-46EB1F0C6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225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401449-E2FE-42A6-9187-92516F29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343477-311D-4484-9526-20FEFE15E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7E1942-07C2-44F6-A8C5-3CCF5F707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A6A4C-CBB3-49D2-9720-DA170EBA0445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11DC87-8065-4A39-912D-160F54B67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39A2FC-2D45-4005-B8C0-A67ABB97F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D6EF-5706-4AB5-BD6A-46EB1F0C6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687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8E4626-7F06-4D61-BDBE-DE4BB0668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D0B203-347A-4E93-B3E9-C6FD49945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64F440-28F4-47D7-AD06-DE21F893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A6A4C-CBB3-49D2-9720-DA170EBA0445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DDB677-1F4B-40F9-97BE-83B6E7E5C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477906-629A-40E2-B0CA-ACBCDD991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D6EF-5706-4AB5-BD6A-46EB1F0C6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441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1589F-C9D7-4F3C-8A25-12B4FC3E1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99C172-25E7-4DD3-ACC5-543F29CC3D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16DF3A-166D-48DE-B457-8C600A35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8DDB5F-A07A-4208-9DCB-3B33A9060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A6A4C-CBB3-49D2-9720-DA170EBA0445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EEB526-C75F-42E5-AA53-3096BEA82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61979A-A703-4A3C-B055-1D723780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D6EF-5706-4AB5-BD6A-46EB1F0C6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240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F4668-05F6-4E1A-8C41-283299388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23EA35-8360-4392-A628-171EE8D1C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93B442-7BBA-4C94-B81C-A84FE85C8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5416EF-AC32-44C8-8160-A8EDC8744D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960E8-4E32-4FC1-BF2E-BD2A9890F5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9E3EE32-15A1-43E8-AF9D-8099C20D0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A6A4C-CBB3-49D2-9720-DA170EBA0445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D0C682-B6D9-4CE7-9C55-D591633B8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65F34E5-ADCD-4946-8B69-7B8D8277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D6EF-5706-4AB5-BD6A-46EB1F0C6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135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9350F-4D01-4A16-B04E-3B5437D5D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B3F8682-B185-4828-A88F-435F26E52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A6A4C-CBB3-49D2-9720-DA170EBA0445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E188E1-66F6-422E-BB4D-E05E334F2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05D097-5CD3-4ADE-928A-A38F7D50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D6EF-5706-4AB5-BD6A-46EB1F0C6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621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920E745-5C34-4448-BF3F-95226D1A2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A6A4C-CBB3-49D2-9720-DA170EBA0445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01F4E0-89E8-4AB6-BC86-5FF68D26E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57CE8F-74AE-4557-894D-DBD86A991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D6EF-5706-4AB5-BD6A-46EB1F0C6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24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BB055F-6325-438D-A20A-9FA765533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B7EA9E-72F6-4CFF-8EF6-79A7D333E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92D735-92CC-4C33-816E-D6B3EF3A5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5E7533-9417-40DD-8C25-8877252CA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A6A4C-CBB3-49D2-9720-DA170EBA0445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31214D-9EC9-4B9F-986D-01CA0D03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A6FD81-6F57-4E11-8E57-870CE04B9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D6EF-5706-4AB5-BD6A-46EB1F0C6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121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BD5673-DB9E-446D-BB2F-4DC4ABA28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160D13-B235-470A-9F6A-184756A15C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354E9-00D1-4A07-9DE1-ABF36E696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708955-FD7C-475D-8271-6956E5CF8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A6A4C-CBB3-49D2-9720-DA170EBA0445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ACA1C4-6BAC-4A29-8E51-07A93554F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2671FB-749C-467B-B03C-07697A8D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D6EF-5706-4AB5-BD6A-46EB1F0C6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128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1F7D7-F1EF-482A-B6FE-A1F677EBB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BD0C40-3A86-42F6-A800-980558531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B7149F-B9A0-4A71-8D7B-2044BA155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A6A4C-CBB3-49D2-9720-DA170EBA0445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BD4231-50E9-4FEE-9272-62D804A63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E1A40D-47D7-497F-B53B-01D7ED794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AD6EF-5706-4AB5-BD6A-46EB1F0C6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17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obrazovanie/semejnye-tradicii-proekty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maam.ru/obrazovanie/tema-semya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4272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30CAB4-BC37-4548-9BD3-8A9A6E14A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2" y="139344"/>
            <a:ext cx="12078878" cy="65233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76486D-F732-4C2F-8DA3-F6BFC64CACD2}"/>
              </a:ext>
            </a:extLst>
          </p:cNvPr>
          <p:cNvSpPr txBox="1"/>
          <p:nvPr/>
        </p:nvSpPr>
        <p:spPr>
          <a:xfrm>
            <a:off x="565608" y="170218"/>
            <a:ext cx="113404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дошкольное образовательное автономное учреждение «Детский сад комбинированного вида № 71 «Лучик» г. Орска»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BC7B59-2461-4B81-945D-FC71BD0A4A58}"/>
              </a:ext>
            </a:extLst>
          </p:cNvPr>
          <p:cNvSpPr txBox="1"/>
          <p:nvPr/>
        </p:nvSpPr>
        <p:spPr>
          <a:xfrm>
            <a:off x="5329287" y="2309634"/>
            <a:ext cx="68627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проект: </a:t>
            </a:r>
            <a:b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«Солнце семейных традиций».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1B819C-D34E-40F7-84A8-D77D88B7C171}"/>
              </a:ext>
            </a:extLst>
          </p:cNvPr>
          <p:cNvSpPr txBox="1"/>
          <p:nvPr/>
        </p:nvSpPr>
        <p:spPr>
          <a:xfrm>
            <a:off x="9062300" y="5471043"/>
            <a:ext cx="30165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 :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воспитатель первой категории         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Поспелова Г.В.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72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4272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6B8FFA-5DFA-496B-90A6-D00BC7A7E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615" y="958008"/>
            <a:ext cx="7145839" cy="5683175"/>
          </a:xfrm>
          <a:prstGeom prst="rect">
            <a:avLst/>
          </a:prstGeom>
        </p:spPr>
      </p:pic>
      <p:sp>
        <p:nvSpPr>
          <p:cNvPr id="14" name="AutoShape 4">
            <a:extLst>
              <a:ext uri="{FF2B5EF4-FFF2-40B4-BE49-F238E27FC236}">
                <a16:creationId xmlns:a16="http://schemas.microsoft.com/office/drawing/2014/main" id="{1584A8BA-64E6-4A2A-8390-605535680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5615" y="163341"/>
            <a:ext cx="7128790" cy="57785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Генеологическое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древо:</a:t>
            </a:r>
            <a:endParaRPr lang="ru-RU" altLang="ru-RU" sz="2000" b="1" dirty="0">
              <a:solidFill>
                <a:schemeClr val="accent4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24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4272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B6BE21-0563-4391-89AE-37814DFEF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08237">
            <a:off x="439499" y="1467975"/>
            <a:ext cx="4891660" cy="48916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6C6DB8-AA2D-401C-8A38-74442EC0D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43819">
            <a:off x="6740804" y="1707574"/>
            <a:ext cx="4865105" cy="4870589"/>
          </a:xfrm>
          <a:prstGeom prst="rect">
            <a:avLst/>
          </a:prstGeom>
        </p:spPr>
      </p:pic>
      <p:sp>
        <p:nvSpPr>
          <p:cNvPr id="8" name="AutoShape 4">
            <a:extLst>
              <a:ext uri="{FF2B5EF4-FFF2-40B4-BE49-F238E27FC236}">
                <a16:creationId xmlns:a16="http://schemas.microsoft.com/office/drawing/2014/main" id="{5EDFC8D1-53E8-4DAF-9722-8FF9F2F37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1605" y="225314"/>
            <a:ext cx="7128790" cy="57785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Значение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имени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и </a:t>
            </a: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фамилии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:</a:t>
            </a:r>
            <a:endParaRPr lang="ru-RU" altLang="ru-RU" sz="2000" b="1" dirty="0">
              <a:solidFill>
                <a:schemeClr val="accent4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354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36" y="0"/>
            <a:ext cx="12264272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B0EC1E-2FA7-41C7-81A8-B31EF2F97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25" y="838319"/>
            <a:ext cx="5455327" cy="5887705"/>
          </a:xfrm>
          <a:prstGeom prst="rect">
            <a:avLst/>
          </a:prstGeom>
        </p:spPr>
      </p:pic>
      <p:sp>
        <p:nvSpPr>
          <p:cNvPr id="8" name="AutoShape 4">
            <a:extLst>
              <a:ext uri="{FF2B5EF4-FFF2-40B4-BE49-F238E27FC236}">
                <a16:creationId xmlns:a16="http://schemas.microsoft.com/office/drawing/2014/main" id="{4BCDA2E2-E399-45A1-ACE4-83CDCEC51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8483" y="113566"/>
            <a:ext cx="7128790" cy="57785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Значение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имени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и </a:t>
            </a: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фамилии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:</a:t>
            </a:r>
            <a:endParaRPr lang="ru-RU" altLang="ru-RU" sz="2000" b="1" dirty="0">
              <a:solidFill>
                <a:schemeClr val="accent4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898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4272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6B8F19-E29B-434E-AD2F-EBA3A3C62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788" y="4429919"/>
            <a:ext cx="6230696" cy="24046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B20682-FE7B-481F-BF80-E59D24CC1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353" y="89683"/>
            <a:ext cx="4560373" cy="34202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09F3402-3040-46B2-9579-928684C6C7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" y="76277"/>
            <a:ext cx="4470297" cy="3352723"/>
          </a:xfrm>
          <a:prstGeom prst="rect">
            <a:avLst/>
          </a:prstGeom>
        </p:spPr>
      </p:pic>
      <p:sp>
        <p:nvSpPr>
          <p:cNvPr id="13" name="AutoShape 4">
            <a:extLst>
              <a:ext uri="{FF2B5EF4-FFF2-40B4-BE49-F238E27FC236}">
                <a16:creationId xmlns:a16="http://schemas.microsoft.com/office/drawing/2014/main" id="{B80A36C6-5B30-42EF-AA6D-8072DF9A2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441" y="3679031"/>
            <a:ext cx="4282890" cy="57785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Наше </a:t>
            </a: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творчество</a:t>
            </a:r>
            <a:endParaRPr lang="ru-RU" altLang="ru-RU" sz="2000" b="1" dirty="0">
              <a:solidFill>
                <a:schemeClr val="accent4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19BB95A3-669A-4BEF-A2E6-7F989881A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084" y="3505277"/>
            <a:ext cx="1996403" cy="87669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Пластилинография</a:t>
            </a:r>
            <a:endParaRPr lang="uk-UA" altLang="ru-RU" sz="1400" b="1" dirty="0">
              <a:solidFill>
                <a:schemeClr val="accent4">
                  <a:lumMod val="50000"/>
                </a:schemeClr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«</a:t>
            </a:r>
            <a:r>
              <a:rPr lang="uk-UA" altLang="ru-RU" sz="14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Ежиное</a:t>
            </a:r>
            <a:r>
              <a:rPr lang="uk-UA" altLang="ru-RU" sz="14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uk-UA" altLang="ru-RU" sz="14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семейство</a:t>
            </a:r>
            <a:r>
              <a:rPr lang="uk-UA" altLang="ru-RU" sz="14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»</a:t>
            </a:r>
            <a:endParaRPr lang="ru-RU" altLang="ru-RU" sz="1400" b="1" dirty="0">
              <a:solidFill>
                <a:schemeClr val="accent4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5B98555A-18B0-4050-83EB-1E6C70683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3560" y="3648680"/>
            <a:ext cx="2090648" cy="87669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ИЗО « </a:t>
            </a:r>
            <a:r>
              <a:rPr lang="uk-UA" altLang="ru-RU" sz="14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Семья</a:t>
            </a:r>
            <a:r>
              <a:rPr lang="uk-UA" altLang="ru-RU" sz="14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uk-UA" altLang="ru-RU" sz="14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глазами</a:t>
            </a:r>
            <a:endParaRPr lang="uk-UA" altLang="ru-RU" sz="1400" b="1" dirty="0">
              <a:solidFill>
                <a:schemeClr val="accent4">
                  <a:lumMod val="50000"/>
                </a:schemeClr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и руками  </a:t>
            </a:r>
            <a:r>
              <a:rPr lang="uk-UA" altLang="ru-RU" sz="14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детей</a:t>
            </a:r>
            <a:r>
              <a:rPr lang="uk-UA" altLang="ru-RU" sz="14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»</a:t>
            </a:r>
            <a:endParaRPr lang="ru-RU" altLang="ru-RU" sz="1400" b="1" dirty="0">
              <a:solidFill>
                <a:schemeClr val="accent4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9D115560-BA13-4582-97DD-A1923468D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156" y="5905031"/>
            <a:ext cx="2090648" cy="87669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ИЗО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4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« </a:t>
            </a:r>
            <a:r>
              <a:rPr lang="uk-UA" altLang="ru-RU" sz="14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Весёлая</a:t>
            </a:r>
            <a:r>
              <a:rPr lang="uk-UA" altLang="ru-RU" sz="14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uk-UA" altLang="ru-RU" sz="14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семейка</a:t>
            </a:r>
            <a:r>
              <a:rPr lang="uk-UA" altLang="ru-RU" sz="14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»</a:t>
            </a:r>
            <a:endParaRPr lang="ru-RU" altLang="ru-RU" sz="1400" b="1" dirty="0">
              <a:solidFill>
                <a:schemeClr val="accent4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535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4272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AA8B4F-CE43-429C-A8D5-15F7B38EB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3" y="1941922"/>
            <a:ext cx="5617074" cy="47086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C9AF82-5AF3-4AE9-A34A-0C6E089A2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833" y="358219"/>
            <a:ext cx="5473377" cy="4977352"/>
          </a:xfrm>
          <a:prstGeom prst="rect">
            <a:avLst/>
          </a:prstGeom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5D94A0D2-1E31-45DC-9ACC-4D231202D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154" y="844617"/>
            <a:ext cx="4282890" cy="57785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«</a:t>
            </a: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Наши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папы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самые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смелые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»</a:t>
            </a:r>
            <a:endParaRPr lang="ru-RU" altLang="ru-RU" sz="2000" b="1" dirty="0">
              <a:solidFill>
                <a:schemeClr val="accent4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956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4272" cy="6858000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43F146EE-61CA-4BE5-A321-D7D09CDEE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154" y="844617"/>
            <a:ext cx="4282890" cy="57785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«</a:t>
            </a: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Наши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мамы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самые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красивые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»</a:t>
            </a:r>
            <a:endParaRPr lang="ru-RU" altLang="ru-RU" sz="2000" b="1" dirty="0">
              <a:solidFill>
                <a:schemeClr val="accent4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F2DA48-BDFC-49F1-8C80-465BD5387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66" y="230195"/>
            <a:ext cx="5533029" cy="48932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20E881-8588-4737-815E-6C2848A45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21" y="1700213"/>
            <a:ext cx="5709834" cy="504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86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4272" cy="6858000"/>
          </a:xfrm>
          <a:prstGeom prst="rect">
            <a:avLst/>
          </a:prstGeom>
        </p:spPr>
      </p:pic>
      <p:sp>
        <p:nvSpPr>
          <p:cNvPr id="8" name="AutoShape 4">
            <a:extLst>
              <a:ext uri="{FF2B5EF4-FFF2-40B4-BE49-F238E27FC236}">
                <a16:creationId xmlns:a16="http://schemas.microsoft.com/office/drawing/2014/main" id="{FEDD871F-77BF-4112-82EA-CA3270EA2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499" y="261521"/>
            <a:ext cx="4890919" cy="758031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Гордость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моей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семьи</a:t>
            </a:r>
            <a:endParaRPr lang="ru-RU" altLang="ru-RU" sz="2000" b="1" dirty="0">
              <a:solidFill>
                <a:schemeClr val="accent4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A5440E-76F8-4EEB-86BE-CF385C4A578A}"/>
              </a:ext>
            </a:extLst>
          </p:cNvPr>
          <p:cNvSpPr txBox="1"/>
          <p:nvPr/>
        </p:nvSpPr>
        <p:spPr>
          <a:xfrm>
            <a:off x="7418894" y="1875934"/>
            <a:ext cx="2856321" cy="2585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ru-RU" sz="1800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Бабушка и дедушка</a:t>
            </a:r>
            <a:endParaRPr lang="ru-RU" sz="1600" b="0" i="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18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Надо бабушку любить,</a:t>
            </a:r>
            <a:br>
              <a:rPr lang="ru-RU" sz="18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</a:br>
            <a:r>
              <a:rPr lang="ru-RU" sz="18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Надо с дедушкой дружить.</a:t>
            </a:r>
            <a:br>
              <a:rPr lang="ru-RU" sz="18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</a:br>
            <a:r>
              <a:rPr lang="ru-RU" sz="18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Только вместе всей семьёй</a:t>
            </a:r>
            <a:br>
              <a:rPr lang="ru-RU" sz="18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</a:br>
            <a:r>
              <a:rPr lang="ru-RU" sz="18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Можно долго нам прожить.</a:t>
            </a:r>
            <a:br>
              <a:rPr lang="ru-RU" sz="18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</a:br>
            <a:r>
              <a:rPr lang="ru-RU" sz="18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С ними можно поиграть</a:t>
            </a:r>
            <a:br>
              <a:rPr lang="ru-RU" sz="18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</a:br>
            <a:r>
              <a:rPr lang="ru-RU" sz="18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Или книжку почитать,</a:t>
            </a:r>
            <a:br>
              <a:rPr lang="ru-RU" sz="18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</a:br>
            <a:r>
              <a:rPr lang="ru-RU" sz="18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И от них, когда захочешь,</a:t>
            </a:r>
            <a:br>
              <a:rPr lang="ru-RU" sz="18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</a:br>
            <a:r>
              <a:rPr lang="ru-RU" sz="18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Можно новое узнать.</a:t>
            </a:r>
            <a:endParaRPr lang="ru-RU" sz="1600" b="0" i="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6C18FA-BD81-4B49-8596-B9BFF2397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28" y="639838"/>
            <a:ext cx="3909399" cy="557832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82593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2264272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9D5A8F-9D64-4812-9151-1D7114091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7" y="879361"/>
            <a:ext cx="4280116" cy="3210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F9B558-C784-4C23-B793-B3566E0A4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571" y="879361"/>
            <a:ext cx="4111831" cy="3083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E3D842-3F9D-4480-8411-68FAB5CD7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126" y="4150915"/>
            <a:ext cx="4111831" cy="2810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05DA06-37A4-4F96-90B5-2A79786498EA}"/>
              </a:ext>
            </a:extLst>
          </p:cNvPr>
          <p:cNvSpPr txBox="1"/>
          <p:nvPr/>
        </p:nvSpPr>
        <p:spPr>
          <a:xfrm>
            <a:off x="109194" y="4699908"/>
            <a:ext cx="3682738" cy="1200329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dirty="0"/>
              <a:t>Я прадедушкой очень горжусь,</a:t>
            </a:r>
          </a:p>
          <a:p>
            <a:r>
              <a:rPr lang="ru-RU" dirty="0"/>
              <a:t>Мне пример его - в жизни подмога,</a:t>
            </a:r>
          </a:p>
          <a:p>
            <a:r>
              <a:rPr lang="ru-RU" dirty="0"/>
              <a:t>Но из сердца не выкинуть грусть -</a:t>
            </a:r>
          </a:p>
          <a:p>
            <a:r>
              <a:rPr lang="ru-RU" dirty="0"/>
              <a:t>Трудной стала его дорога.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D009AE-1BC6-4200-B658-204059E1F261}"/>
              </a:ext>
            </a:extLst>
          </p:cNvPr>
          <p:cNvSpPr txBox="1"/>
          <p:nvPr/>
        </p:nvSpPr>
        <p:spPr>
          <a:xfrm>
            <a:off x="8400068" y="4667931"/>
            <a:ext cx="3682738" cy="1200329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 меня всё ещё впереди,</a:t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 свой путь выбирать мне надо.</a:t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Но хочу я его пройти,</a:t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Как по жизни прошёл мой прадед!</a:t>
            </a:r>
            <a:endParaRPr lang="ru-RU" dirty="0"/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1F1BA15-92D5-48C2-970F-75B5B7A50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551" y="268901"/>
            <a:ext cx="4706898" cy="541159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Гордость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моей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семьи</a:t>
            </a:r>
            <a:endParaRPr lang="ru-RU" altLang="ru-RU" sz="2000" b="1" dirty="0">
              <a:solidFill>
                <a:schemeClr val="accent4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743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2264272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8999D8-CCDD-4F8D-80C0-10A3B6D9A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12" y="2882950"/>
            <a:ext cx="2578230" cy="3638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093737-D3EA-44CD-9D35-073418747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48" y="263680"/>
            <a:ext cx="2847216" cy="37571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2C9B33-C326-46B5-8B21-3407F9CD6C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10" y="2882950"/>
            <a:ext cx="2728887" cy="3638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BB1745-9D5C-4CCC-A359-4CB828382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005" y="374593"/>
            <a:ext cx="2707747" cy="48406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C0A27FF-E88E-4F12-B56D-019A1FD673D3}"/>
              </a:ext>
            </a:extLst>
          </p:cNvPr>
          <p:cNvSpPr/>
          <p:nvPr/>
        </p:nvSpPr>
        <p:spPr>
          <a:xfrm>
            <a:off x="121980" y="4454663"/>
            <a:ext cx="2828212" cy="1689755"/>
          </a:xfrm>
          <a:prstGeom prst="round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Исаев Артём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гордится своим прадедом ветераном ВОВ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Жадаевым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Иваном Дмитриевичем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67B8CAEE-FD24-4DDA-9D23-2832940C6973}"/>
              </a:ext>
            </a:extLst>
          </p:cNvPr>
          <p:cNvSpPr/>
          <p:nvPr/>
        </p:nvSpPr>
        <p:spPr>
          <a:xfrm>
            <a:off x="9309005" y="5299540"/>
            <a:ext cx="2828212" cy="1689755"/>
          </a:xfrm>
          <a:prstGeom prst="round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Бимагамбетова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Айлин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гордится своим прадедом ветераном ВОВ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Ниязбаевым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Нурмуханом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Нурмухановичем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95CD171D-EB42-485C-B591-9EA72C326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540" y="534898"/>
            <a:ext cx="4890919" cy="758031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Гордость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моей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семьи</a:t>
            </a:r>
            <a:endParaRPr lang="ru-RU" altLang="ru-RU" sz="2000" b="1" dirty="0">
              <a:solidFill>
                <a:schemeClr val="accent4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459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2264272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1678DE-B341-42B2-9CCD-3B542CEC6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98" y="236062"/>
            <a:ext cx="5189580" cy="3440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88AEFC-5DB0-4293-BC83-8538BBA3F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29" y="253798"/>
            <a:ext cx="5435983" cy="34226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A924CD6-21F8-4CE8-8AB4-CE2903DB9228}"/>
              </a:ext>
            </a:extLst>
          </p:cNvPr>
          <p:cNvSpPr/>
          <p:nvPr/>
        </p:nvSpPr>
        <p:spPr>
          <a:xfrm>
            <a:off x="2364420" y="4074901"/>
            <a:ext cx="2940990" cy="2783099"/>
          </a:xfrm>
          <a:prstGeom prst="round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Авдевнин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Андрей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гордится своим прадедом ветераном ВОВ Роговым Александром Александровичем и прапрадедом ветераном ВОВ Киреевым Николаем Максимовичем 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EB9C693-FF74-4FEF-A845-1504AD205E78}"/>
              </a:ext>
            </a:extLst>
          </p:cNvPr>
          <p:cNvSpPr/>
          <p:nvPr/>
        </p:nvSpPr>
        <p:spPr>
          <a:xfrm>
            <a:off x="6096000" y="4074901"/>
            <a:ext cx="2940990" cy="2783099"/>
          </a:xfrm>
          <a:prstGeom prst="round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Авдевнин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Андрей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гордится своим прадедом ветераном ВОВ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Протенко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Михаилом Гавриловичем и прабабушкой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Протенко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Еленой Максимовной</a:t>
            </a:r>
          </a:p>
        </p:txBody>
      </p:sp>
    </p:spTree>
    <p:extLst>
      <p:ext uri="{BB962C8B-B14F-4D97-AF65-F5344CB8AC3E}">
        <p14:creationId xmlns:p14="http://schemas.microsoft.com/office/powerpoint/2010/main" val="1187084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427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2E2E1C-4806-4E7E-8A66-1524629F9FDA}"/>
              </a:ext>
            </a:extLst>
          </p:cNvPr>
          <p:cNvSpPr txBox="1"/>
          <p:nvPr/>
        </p:nvSpPr>
        <p:spPr>
          <a:xfrm>
            <a:off x="4694548" y="330349"/>
            <a:ext cx="4211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1EDF12-81B9-4B78-A9FD-1D972378B894}"/>
              </a:ext>
            </a:extLst>
          </p:cNvPr>
          <p:cNvSpPr txBox="1"/>
          <p:nvPr/>
        </p:nvSpPr>
        <p:spPr>
          <a:xfrm>
            <a:off x="970960" y="1245473"/>
            <a:ext cx="939852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 </a:t>
            </a:r>
            <a:r>
              <a:rPr lang="ru-RU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дети не знают свои корни, историю и традиции своей семьи. Семья - это первый социальный институт, с которым ребенок встречается в жизни. Чувство Родины начинает формироваться у ребёнка с отношения в семье, к самым близким людям – к матери, отцу, бабушке, дедушке; с восхищения тем, что видит перед собой малыш, какое воспитание он получает в семье и что вызывает отклик в его душе. В семье воспитание детей должно строиться на любви, традициях, личном примере родителей и близких. И какую бы сторону развития ребёнка не рассматривали, всегда окажется, что главную роль в становлении его личности на разных возрастных этапах играет семья. Вот почему проблема сохранения </a:t>
            </a:r>
            <a:r>
              <a:rPr lang="ru-RU" sz="2000" b="1" i="0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 tooltip="Семейные традиции. Проекты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семейных ценностей</a:t>
            </a:r>
            <a:r>
              <a:rPr lang="ru-RU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возрождения семейных традиций становится актуальной и определяется той огромной ролью, которую играет </a:t>
            </a:r>
            <a:r>
              <a:rPr lang="ru-RU" sz="2000" b="1" i="0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 tooltip="Семья. Все материалы по теме семь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семья и семейные</a:t>
            </a:r>
            <a:r>
              <a:rPr lang="ru-RU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традиции в развитии и формировании социально-нравственной культуры ребёнка. То, что ребенок получает в семье, он сохраняет в течение всей жизни.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463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2264272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820B3E-0819-4D0A-A381-C802C37FB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58" y="310085"/>
            <a:ext cx="2958837" cy="39451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46ED57-0253-433B-9CEA-BEE405469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503" y="3232592"/>
            <a:ext cx="2640584" cy="3520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BFFE38-5BA6-4BDF-9BDF-249E743598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95" y="3222961"/>
            <a:ext cx="2624916" cy="3530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215D67-C3D0-4AEB-BF2A-17287D8A58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745" y="272019"/>
            <a:ext cx="2919297" cy="42174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5A483AF-C3AC-4C08-A364-4BB1C68664EC}"/>
              </a:ext>
            </a:extLst>
          </p:cNvPr>
          <p:cNvSpPr/>
          <p:nvPr/>
        </p:nvSpPr>
        <p:spPr>
          <a:xfrm>
            <a:off x="292576" y="4861873"/>
            <a:ext cx="2828212" cy="1689755"/>
          </a:xfrm>
          <a:prstGeom prst="round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Шейкин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Артём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гордится своим прадедом ветераном ВОВ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Додукало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Никитой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Савостьяновичем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4A7E3AA-8C33-4450-AAFB-AB289482AA3A}"/>
              </a:ext>
            </a:extLst>
          </p:cNvPr>
          <p:cNvSpPr/>
          <p:nvPr/>
        </p:nvSpPr>
        <p:spPr>
          <a:xfrm>
            <a:off x="9037419" y="4750323"/>
            <a:ext cx="2828212" cy="1689755"/>
          </a:xfrm>
          <a:prstGeom prst="round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Шилова Даша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гордится своим прадедом ветераном ВОВ Поздеевым Дмитрием Сергеевичем</a:t>
            </a:r>
          </a:p>
        </p:txBody>
      </p:sp>
    </p:spTree>
    <p:extLst>
      <p:ext uri="{BB962C8B-B14F-4D97-AF65-F5344CB8AC3E}">
        <p14:creationId xmlns:p14="http://schemas.microsoft.com/office/powerpoint/2010/main" val="3678422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2264272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65984A-7E06-4CEB-B0DC-F52BA72BC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6" y="173038"/>
            <a:ext cx="3085302" cy="4297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F59628-8F50-4A9E-8C2B-CE3F26F58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889" y="2801330"/>
            <a:ext cx="2538588" cy="3841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77C2AE-D0AB-4D08-B4CB-16D9FF7D0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924" y="424777"/>
            <a:ext cx="2830151" cy="4297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035264-0537-4C5E-87BF-D4DB95791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576" y="2843539"/>
            <a:ext cx="2830151" cy="3841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B1E3328-D0C9-4309-9DC7-EBC8AF0F8B5C}"/>
              </a:ext>
            </a:extLst>
          </p:cNvPr>
          <p:cNvSpPr/>
          <p:nvPr/>
        </p:nvSpPr>
        <p:spPr>
          <a:xfrm>
            <a:off x="292576" y="4861873"/>
            <a:ext cx="2828212" cy="1689755"/>
          </a:xfrm>
          <a:prstGeom prst="round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Сагнаева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Менжана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гордится своим прадедом ветераном ВОВ Горлышко Александром Фёдоровичем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01F156AF-7ED6-4D4D-B746-1D10498E47C0}"/>
              </a:ext>
            </a:extLst>
          </p:cNvPr>
          <p:cNvSpPr/>
          <p:nvPr/>
        </p:nvSpPr>
        <p:spPr>
          <a:xfrm>
            <a:off x="9309826" y="4873299"/>
            <a:ext cx="2828212" cy="1689755"/>
          </a:xfrm>
          <a:prstGeom prst="round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Шульгина Полина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гордится своим прадедом ветераном ВОВ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Дьяконовым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Иваном Кузьмичом</a:t>
            </a:r>
          </a:p>
        </p:txBody>
      </p:sp>
    </p:spTree>
    <p:extLst>
      <p:ext uri="{BB962C8B-B14F-4D97-AF65-F5344CB8AC3E}">
        <p14:creationId xmlns:p14="http://schemas.microsoft.com/office/powerpoint/2010/main" val="1509434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2264272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37C2A2-FFBF-4542-AC78-754A594BD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8" y="304510"/>
            <a:ext cx="2950762" cy="42533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5FAF67-5827-4C39-A47E-2D03C11FF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48" y="3506344"/>
            <a:ext cx="3176833" cy="3351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04B8BB-E47F-40C5-AAAC-29D9C608E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889" y="405345"/>
            <a:ext cx="4804165" cy="33516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65790375-C554-4446-B0DB-44419D0F0283}"/>
              </a:ext>
            </a:extLst>
          </p:cNvPr>
          <p:cNvSpPr/>
          <p:nvPr/>
        </p:nvSpPr>
        <p:spPr>
          <a:xfrm>
            <a:off x="838986" y="5257800"/>
            <a:ext cx="2828212" cy="1427162"/>
          </a:xfrm>
          <a:prstGeom prst="round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Патмалникс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Стас гордится своим прадедом ветераном ВОВ Калмыковым Василием Егоровичем</a:t>
            </a:r>
          </a:p>
        </p:txBody>
      </p:sp>
    </p:spTree>
    <p:extLst>
      <p:ext uri="{BB962C8B-B14F-4D97-AF65-F5344CB8AC3E}">
        <p14:creationId xmlns:p14="http://schemas.microsoft.com/office/powerpoint/2010/main" val="315625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82"/>
            <a:ext cx="12264272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607B7B-91FA-4A6C-B31F-54F0690AC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52161"/>
            <a:ext cx="5622955" cy="5246920"/>
          </a:xfrm>
          <a:prstGeom prst="rect">
            <a:avLst/>
          </a:prstGeom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AFB2A295-EB0A-44F4-A358-AE0EBCD74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9567" y="147065"/>
            <a:ext cx="4890919" cy="758031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Дашина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рукодельница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и </a:t>
            </a: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гордость</a:t>
            </a:r>
            <a:endParaRPr lang="ru-RU" altLang="ru-RU" sz="2000" b="1" dirty="0">
              <a:solidFill>
                <a:schemeClr val="accent4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C5B5E3-03BA-4E8B-9F62-A067B2BC8942}"/>
              </a:ext>
            </a:extLst>
          </p:cNvPr>
          <p:cNvSpPr txBox="1"/>
          <p:nvPr/>
        </p:nvSpPr>
        <p:spPr>
          <a:xfrm>
            <a:off x="7870596" y="2184051"/>
            <a:ext cx="3262460" cy="28065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 fontAlgn="base">
              <a:lnSpc>
                <a:spcPts val="1415"/>
              </a:lnSpc>
              <a:spcAft>
                <a:spcPts val="0"/>
              </a:spcAft>
            </a:pP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Знают дети, знают дети:</a:t>
            </a:r>
          </a:p>
          <a:p>
            <a:pPr algn="l" fontAlgn="base">
              <a:lnSpc>
                <a:spcPts val="1415"/>
              </a:lnSpc>
              <a:spcAft>
                <a:spcPts val="0"/>
              </a:spcAft>
            </a:pPr>
            <a:endParaRPr lang="ru-RU" sz="2000" b="0" i="0" dirty="0">
              <a:solidFill>
                <a:schemeClr val="accent2">
                  <a:lumMod val="50000"/>
                </a:schemeClr>
              </a:solidFill>
              <a:effectLst/>
              <a:latin typeface="commissioner"/>
            </a:endParaRPr>
          </a:p>
          <a:p>
            <a:pPr algn="l" fontAlgn="base">
              <a:lnSpc>
                <a:spcPts val="1415"/>
              </a:lnSpc>
              <a:spcAft>
                <a:spcPts val="0"/>
              </a:spcAft>
            </a:pP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Мама может всё на свете!</a:t>
            </a:r>
          </a:p>
          <a:p>
            <a:pPr algn="l" fontAlgn="base">
              <a:lnSpc>
                <a:spcPts val="1415"/>
              </a:lnSpc>
              <a:spcAft>
                <a:spcPts val="0"/>
              </a:spcAft>
            </a:pPr>
            <a:endParaRPr lang="ru-RU" sz="2000" b="0" i="0" dirty="0">
              <a:solidFill>
                <a:schemeClr val="accent2">
                  <a:lumMod val="50000"/>
                </a:schemeClr>
              </a:solidFill>
              <a:effectLst/>
              <a:latin typeface="commissioner"/>
            </a:endParaRPr>
          </a:p>
          <a:p>
            <a:pPr algn="l" fontAlgn="base">
              <a:lnSpc>
                <a:spcPts val="1415"/>
              </a:lnSpc>
              <a:spcAft>
                <a:spcPts val="0"/>
              </a:spcAft>
            </a:pP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Пропоём мы песню эту</a:t>
            </a:r>
          </a:p>
          <a:p>
            <a:pPr algn="l" fontAlgn="base">
              <a:lnSpc>
                <a:spcPts val="1415"/>
              </a:lnSpc>
              <a:spcAft>
                <a:spcPts val="0"/>
              </a:spcAft>
            </a:pPr>
            <a:endParaRPr lang="ru-RU" sz="2000" b="0" i="0" dirty="0">
              <a:solidFill>
                <a:schemeClr val="accent2">
                  <a:lumMod val="50000"/>
                </a:schemeClr>
              </a:solidFill>
              <a:effectLst/>
              <a:latin typeface="commissioner"/>
            </a:endParaRPr>
          </a:p>
          <a:p>
            <a:pPr algn="l" fontAlgn="base">
              <a:lnSpc>
                <a:spcPts val="1415"/>
              </a:lnSpc>
              <a:spcAft>
                <a:spcPts val="0"/>
              </a:spcAft>
            </a:pP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Для планеты всей!</a:t>
            </a:r>
          </a:p>
          <a:p>
            <a:pPr algn="l" fontAlgn="base">
              <a:lnSpc>
                <a:spcPts val="1415"/>
              </a:lnSpc>
              <a:spcAft>
                <a:spcPts val="0"/>
              </a:spcAft>
            </a:pPr>
            <a:endParaRPr lang="ru-RU" sz="2000" b="0" i="0" dirty="0">
              <a:solidFill>
                <a:schemeClr val="accent2">
                  <a:lumMod val="50000"/>
                </a:schemeClr>
              </a:solidFill>
              <a:effectLst/>
              <a:latin typeface="commissioner"/>
            </a:endParaRPr>
          </a:p>
          <a:p>
            <a:pPr algn="l" fontAlgn="base">
              <a:lnSpc>
                <a:spcPts val="1415"/>
              </a:lnSpc>
              <a:spcAft>
                <a:spcPts val="0"/>
              </a:spcAft>
            </a:pP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Нет мудрее и добрее,</a:t>
            </a:r>
          </a:p>
          <a:p>
            <a:pPr algn="l" fontAlgn="base">
              <a:lnSpc>
                <a:spcPts val="1415"/>
              </a:lnSpc>
              <a:spcAft>
                <a:spcPts val="0"/>
              </a:spcAft>
            </a:pPr>
            <a:endParaRPr lang="ru-RU" sz="2000" b="0" i="0" dirty="0">
              <a:solidFill>
                <a:schemeClr val="accent2">
                  <a:lumMod val="50000"/>
                </a:schemeClr>
              </a:solidFill>
              <a:effectLst/>
              <a:latin typeface="commissioner"/>
            </a:endParaRPr>
          </a:p>
          <a:p>
            <a:pPr algn="l" fontAlgn="base">
              <a:lnSpc>
                <a:spcPts val="1415"/>
              </a:lnSpc>
              <a:spcAft>
                <a:spcPts val="0"/>
              </a:spcAft>
            </a:pP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Нет дороже и милее,</a:t>
            </a:r>
          </a:p>
          <a:p>
            <a:pPr algn="l" fontAlgn="base">
              <a:lnSpc>
                <a:spcPts val="1415"/>
              </a:lnSpc>
              <a:spcAft>
                <a:spcPts val="0"/>
              </a:spcAft>
            </a:pPr>
            <a:endParaRPr lang="ru-RU" sz="2000" b="0" i="0" dirty="0">
              <a:solidFill>
                <a:schemeClr val="accent2">
                  <a:lumMod val="50000"/>
                </a:schemeClr>
              </a:solidFill>
              <a:effectLst/>
              <a:latin typeface="commissioner"/>
            </a:endParaRPr>
          </a:p>
          <a:p>
            <a:pPr algn="l" fontAlgn="base">
              <a:lnSpc>
                <a:spcPts val="1415"/>
              </a:lnSpc>
              <a:spcAft>
                <a:spcPts val="0"/>
              </a:spcAft>
            </a:pP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Нет на свете красивее</a:t>
            </a:r>
          </a:p>
          <a:p>
            <a:pPr algn="l" fontAlgn="base">
              <a:lnSpc>
                <a:spcPts val="1415"/>
              </a:lnSpc>
              <a:spcAft>
                <a:spcPts val="0"/>
              </a:spcAft>
            </a:pPr>
            <a:endParaRPr lang="ru-RU" sz="2000" b="0" i="0" dirty="0">
              <a:solidFill>
                <a:schemeClr val="accent2">
                  <a:lumMod val="50000"/>
                </a:schemeClr>
              </a:solidFill>
              <a:effectLst/>
              <a:latin typeface="commissioner"/>
            </a:endParaRPr>
          </a:p>
          <a:p>
            <a:pPr algn="l" fontAlgn="base">
              <a:lnSpc>
                <a:spcPts val="1415"/>
              </a:lnSpc>
              <a:spcAft>
                <a:spcPts val="0"/>
              </a:spcAft>
            </a:pP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Мамочки моей!</a:t>
            </a:r>
            <a:endParaRPr lang="ru-RU" sz="2000" b="0" i="0" dirty="0">
              <a:solidFill>
                <a:schemeClr val="accent2">
                  <a:lumMod val="50000"/>
                </a:schemeClr>
              </a:solidFill>
              <a:effectLst/>
              <a:latin typeface="commissioner"/>
            </a:endParaRPr>
          </a:p>
        </p:txBody>
      </p:sp>
    </p:spTree>
    <p:extLst>
      <p:ext uri="{BB962C8B-B14F-4D97-AF65-F5344CB8AC3E}">
        <p14:creationId xmlns:p14="http://schemas.microsoft.com/office/powerpoint/2010/main" val="1516073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4272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12" name="Объект 6">
            <a:extLst>
              <a:ext uri="{FF2B5EF4-FFF2-40B4-BE49-F238E27FC236}">
                <a16:creationId xmlns:a16="http://schemas.microsoft.com/office/drawing/2014/main" id="{225E783A-76A8-44D8-A097-7F6FD232DC10}"/>
              </a:ext>
            </a:extLst>
          </p:cNvPr>
          <p:cNvSpPr txBox="1">
            <a:spLocks/>
          </p:cNvSpPr>
          <p:nvPr/>
        </p:nvSpPr>
        <p:spPr bwMode="auto">
          <a:xfrm>
            <a:off x="1842711" y="186122"/>
            <a:ext cx="8578850" cy="864096"/>
          </a:xfrm>
          <a:prstGeom prst="roundRect">
            <a:avLst>
              <a:gd name="adj" fmla="val 41977"/>
            </a:avLst>
          </a:prstGeom>
          <a:gradFill rotWithShape="1">
            <a:gsLst>
              <a:gs pos="0">
                <a:srgbClr val="968C8C">
                  <a:tint val="50000"/>
                  <a:satMod val="300000"/>
                </a:srgbClr>
              </a:gs>
              <a:gs pos="35000">
                <a:srgbClr val="968C8C">
                  <a:tint val="37000"/>
                  <a:satMod val="300000"/>
                </a:srgbClr>
              </a:gs>
              <a:gs pos="100000">
                <a:srgbClr val="968C8C">
                  <a:tint val="15000"/>
                  <a:satMod val="350000"/>
                </a:srgbClr>
              </a:gs>
            </a:gsLst>
            <a:lin ang="16200000" scaled="1"/>
          </a:gradFill>
          <a:ln w="6350" cap="flat" cmpd="sng" algn="ctr">
            <a:solidFill>
              <a:srgbClr val="968C8C"/>
            </a:solidFill>
            <a:prstDash val="solid"/>
            <a:miter lim="800000"/>
            <a:headEnd/>
            <a:tailEnd/>
          </a:ln>
          <a:effectLst>
            <a:glow rad="139700">
              <a:srgbClr val="DD8047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Участие детей в семейных мероприятиях и развлечениях детского сада.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968C8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BF354C-3BD2-497F-B5D5-BE6573EA2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3" y="1200629"/>
            <a:ext cx="3808200" cy="380820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823C87E-0B02-424A-8808-61784CFD9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26" y="3198446"/>
            <a:ext cx="3620765" cy="3620765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ADDC148-D8ED-425B-BD52-2CE6C0E82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886" y="1246225"/>
            <a:ext cx="4064055" cy="4064055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06140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4272" cy="6858000"/>
          </a:xfrm>
          <a:prstGeom prst="rect">
            <a:avLst/>
          </a:prstGeom>
        </p:spPr>
      </p:pic>
      <p:sp>
        <p:nvSpPr>
          <p:cNvPr id="9" name="Объект 6">
            <a:extLst>
              <a:ext uri="{FF2B5EF4-FFF2-40B4-BE49-F238E27FC236}">
                <a16:creationId xmlns:a16="http://schemas.microsoft.com/office/drawing/2014/main" id="{CCE133A3-C26E-4E6B-91A4-9A74F2DF1376}"/>
              </a:ext>
            </a:extLst>
          </p:cNvPr>
          <p:cNvSpPr txBox="1">
            <a:spLocks/>
          </p:cNvSpPr>
          <p:nvPr/>
        </p:nvSpPr>
        <p:spPr bwMode="auto">
          <a:xfrm>
            <a:off x="1277561" y="186122"/>
            <a:ext cx="9144000" cy="864096"/>
          </a:xfrm>
          <a:prstGeom prst="roundRect">
            <a:avLst>
              <a:gd name="adj" fmla="val 41977"/>
            </a:avLst>
          </a:prstGeom>
          <a:gradFill rotWithShape="1">
            <a:gsLst>
              <a:gs pos="0">
                <a:srgbClr val="968C8C">
                  <a:tint val="50000"/>
                  <a:satMod val="300000"/>
                </a:srgbClr>
              </a:gs>
              <a:gs pos="35000">
                <a:srgbClr val="968C8C">
                  <a:tint val="37000"/>
                  <a:satMod val="300000"/>
                </a:srgbClr>
              </a:gs>
              <a:gs pos="100000">
                <a:srgbClr val="968C8C">
                  <a:tint val="15000"/>
                  <a:satMod val="350000"/>
                </a:srgbClr>
              </a:gs>
            </a:gsLst>
            <a:lin ang="16200000" scaled="1"/>
          </a:gradFill>
          <a:ln w="6350" cap="flat" cmpd="sng" algn="ctr">
            <a:solidFill>
              <a:srgbClr val="968C8C"/>
            </a:solidFill>
            <a:prstDash val="solid"/>
            <a:miter lim="800000"/>
            <a:headEnd/>
            <a:tailEnd/>
          </a:ln>
          <a:effectLst>
            <a:glow rad="139700">
              <a:srgbClr val="DD8047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Участие родителей в </a:t>
            </a:r>
            <a:r>
              <a:rPr lang="ru-RU" sz="2800" b="1" i="1" dirty="0">
                <a:solidFill>
                  <a:srgbClr val="775F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детского сада.  Субботник.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968C8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BE7EE8-7CE5-4CBC-A97D-101B6E012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064" y="1142293"/>
            <a:ext cx="3569618" cy="2677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8B0812A-B7BC-4AE1-8D4A-91AD2FE71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32" y="1113773"/>
            <a:ext cx="3569618" cy="2677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54AD20-21C0-4A87-BDE6-34DAFC53A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951" y="4052579"/>
            <a:ext cx="3569618" cy="2677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5B16FB0-9348-4D6F-89E0-5132F65687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07" y="4052580"/>
            <a:ext cx="3569618" cy="2677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08070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4272" cy="6858000"/>
          </a:xfrm>
          <a:prstGeom prst="rect">
            <a:avLst/>
          </a:prstGeom>
        </p:spPr>
      </p:pic>
      <p:sp>
        <p:nvSpPr>
          <p:cNvPr id="5" name="Объект 6">
            <a:extLst>
              <a:ext uri="{FF2B5EF4-FFF2-40B4-BE49-F238E27FC236}">
                <a16:creationId xmlns:a16="http://schemas.microsoft.com/office/drawing/2014/main" id="{2E19B648-2CC4-4C05-8DBE-B3777B3BFA82}"/>
              </a:ext>
            </a:extLst>
          </p:cNvPr>
          <p:cNvSpPr txBox="1">
            <a:spLocks/>
          </p:cNvSpPr>
          <p:nvPr/>
        </p:nvSpPr>
        <p:spPr bwMode="auto">
          <a:xfrm>
            <a:off x="1842711" y="186122"/>
            <a:ext cx="8578850" cy="864096"/>
          </a:xfrm>
          <a:prstGeom prst="roundRect">
            <a:avLst>
              <a:gd name="adj" fmla="val 41977"/>
            </a:avLst>
          </a:prstGeom>
          <a:gradFill rotWithShape="1">
            <a:gsLst>
              <a:gs pos="0">
                <a:srgbClr val="968C8C">
                  <a:tint val="50000"/>
                  <a:satMod val="300000"/>
                </a:srgbClr>
              </a:gs>
              <a:gs pos="35000">
                <a:srgbClr val="968C8C">
                  <a:tint val="37000"/>
                  <a:satMod val="300000"/>
                </a:srgbClr>
              </a:gs>
              <a:gs pos="100000">
                <a:srgbClr val="968C8C">
                  <a:tint val="15000"/>
                  <a:satMod val="350000"/>
                </a:srgbClr>
              </a:gs>
            </a:gsLst>
            <a:lin ang="16200000" scaled="1"/>
          </a:gradFill>
          <a:ln w="6350" cap="flat" cmpd="sng" algn="ctr">
            <a:solidFill>
              <a:srgbClr val="968C8C"/>
            </a:solidFill>
            <a:prstDash val="solid"/>
            <a:miter lim="800000"/>
            <a:headEnd/>
            <a:tailEnd/>
          </a:ln>
          <a:effectLst>
            <a:glow rad="139700">
              <a:srgbClr val="DD8047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Участие семей в проекте. Семейный праздник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968C8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05DFFD-B797-4B51-938B-E00FF7DFC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8" y="1236339"/>
            <a:ext cx="4969341" cy="4969341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C0B064-C271-45E0-8359-7D025313B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970" y="1236339"/>
            <a:ext cx="4969342" cy="496934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Объект 6">
            <a:extLst>
              <a:ext uri="{FF2B5EF4-FFF2-40B4-BE49-F238E27FC236}">
                <a16:creationId xmlns:a16="http://schemas.microsoft.com/office/drawing/2014/main" id="{D00D7BA7-5411-4B1D-BA4E-D7578F87F557}"/>
              </a:ext>
            </a:extLst>
          </p:cNvPr>
          <p:cNvSpPr txBox="1">
            <a:spLocks/>
          </p:cNvSpPr>
          <p:nvPr/>
        </p:nvSpPr>
        <p:spPr bwMode="auto">
          <a:xfrm>
            <a:off x="113122" y="186122"/>
            <a:ext cx="11858919" cy="864096"/>
          </a:xfrm>
          <a:prstGeom prst="roundRect">
            <a:avLst>
              <a:gd name="adj" fmla="val 41977"/>
            </a:avLst>
          </a:prstGeom>
          <a:gradFill rotWithShape="1">
            <a:gsLst>
              <a:gs pos="0">
                <a:srgbClr val="968C8C">
                  <a:tint val="50000"/>
                  <a:satMod val="300000"/>
                </a:srgbClr>
              </a:gs>
              <a:gs pos="35000">
                <a:srgbClr val="968C8C">
                  <a:tint val="37000"/>
                  <a:satMod val="300000"/>
                </a:srgbClr>
              </a:gs>
              <a:gs pos="100000">
                <a:srgbClr val="968C8C">
                  <a:tint val="15000"/>
                  <a:satMod val="350000"/>
                </a:srgbClr>
              </a:gs>
            </a:gsLst>
            <a:lin ang="16200000" scaled="1"/>
          </a:gradFill>
          <a:ln w="6350" cap="flat" cmpd="sng" algn="ctr">
            <a:solidFill>
              <a:srgbClr val="968C8C"/>
            </a:solidFill>
            <a:prstDash val="solid"/>
            <a:miter lim="800000"/>
            <a:headEnd/>
            <a:tailEnd/>
          </a:ln>
          <a:effectLst>
            <a:glow rad="139700">
              <a:srgbClr val="DD8047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Участие семей в проекте. Семейный праздник «Новый год»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968C8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488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9" y="20206"/>
            <a:ext cx="12339639" cy="6900143"/>
          </a:xfrm>
          <a:prstGeom prst="rect">
            <a:avLst/>
          </a:prstGeom>
        </p:spPr>
      </p:pic>
      <p:sp>
        <p:nvSpPr>
          <p:cNvPr id="5" name="Объект 6">
            <a:extLst>
              <a:ext uri="{FF2B5EF4-FFF2-40B4-BE49-F238E27FC236}">
                <a16:creationId xmlns:a16="http://schemas.microsoft.com/office/drawing/2014/main" id="{2E19B648-2CC4-4C05-8DBE-B3777B3BFA82}"/>
              </a:ext>
            </a:extLst>
          </p:cNvPr>
          <p:cNvSpPr txBox="1">
            <a:spLocks/>
          </p:cNvSpPr>
          <p:nvPr/>
        </p:nvSpPr>
        <p:spPr bwMode="auto">
          <a:xfrm>
            <a:off x="113122" y="186122"/>
            <a:ext cx="11858919" cy="864096"/>
          </a:xfrm>
          <a:prstGeom prst="roundRect">
            <a:avLst>
              <a:gd name="adj" fmla="val 41977"/>
            </a:avLst>
          </a:prstGeom>
          <a:gradFill rotWithShape="1">
            <a:gsLst>
              <a:gs pos="0">
                <a:srgbClr val="968C8C">
                  <a:tint val="50000"/>
                  <a:satMod val="300000"/>
                </a:srgbClr>
              </a:gs>
              <a:gs pos="35000">
                <a:srgbClr val="968C8C">
                  <a:tint val="37000"/>
                  <a:satMod val="300000"/>
                </a:srgbClr>
              </a:gs>
              <a:gs pos="100000">
                <a:srgbClr val="968C8C">
                  <a:tint val="15000"/>
                  <a:satMod val="350000"/>
                </a:srgbClr>
              </a:gs>
            </a:gsLst>
            <a:lin ang="16200000" scaled="1"/>
          </a:gradFill>
          <a:ln w="6350" cap="flat" cmpd="sng" algn="ctr">
            <a:solidFill>
              <a:srgbClr val="968C8C"/>
            </a:solidFill>
            <a:prstDash val="solid"/>
            <a:miter lim="800000"/>
            <a:headEnd/>
            <a:tailEnd/>
          </a:ln>
          <a:effectLst>
            <a:glow rad="139700">
              <a:srgbClr val="DD8047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Участие семей в проекте. Семейный праздник «Новый год»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968C8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35B445-5E50-446E-95B7-4D0B76FDD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9" y="1280802"/>
            <a:ext cx="5391076" cy="5391076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B8F6C647-7A0A-4187-BEBD-DD30B756E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853" y="1919451"/>
            <a:ext cx="5878397" cy="330659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011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2264272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6" name="Объект 6">
            <a:extLst>
              <a:ext uri="{FF2B5EF4-FFF2-40B4-BE49-F238E27FC236}">
                <a16:creationId xmlns:a16="http://schemas.microsoft.com/office/drawing/2014/main" id="{715D6EA8-AC22-48D2-9FD3-8727D4762849}"/>
              </a:ext>
            </a:extLst>
          </p:cNvPr>
          <p:cNvSpPr txBox="1">
            <a:spLocks/>
          </p:cNvSpPr>
          <p:nvPr/>
        </p:nvSpPr>
        <p:spPr bwMode="auto">
          <a:xfrm>
            <a:off x="1963792" y="430804"/>
            <a:ext cx="8578850" cy="864096"/>
          </a:xfrm>
          <a:prstGeom prst="roundRect">
            <a:avLst>
              <a:gd name="adj" fmla="val 41977"/>
            </a:avLst>
          </a:prstGeom>
          <a:gradFill rotWithShape="1">
            <a:gsLst>
              <a:gs pos="0">
                <a:srgbClr val="968C8C">
                  <a:tint val="50000"/>
                  <a:satMod val="300000"/>
                </a:srgbClr>
              </a:gs>
              <a:gs pos="35000">
                <a:srgbClr val="968C8C">
                  <a:tint val="37000"/>
                  <a:satMod val="300000"/>
                </a:srgbClr>
              </a:gs>
              <a:gs pos="100000">
                <a:srgbClr val="968C8C">
                  <a:tint val="15000"/>
                  <a:satMod val="350000"/>
                </a:srgbClr>
              </a:gs>
            </a:gsLst>
            <a:lin ang="16200000" scaled="1"/>
          </a:gradFill>
          <a:ln w="6350" cap="flat" cmpd="sng" algn="ctr">
            <a:solidFill>
              <a:srgbClr val="968C8C"/>
            </a:solidFill>
            <a:prstDash val="solid"/>
            <a:miter lim="800000"/>
            <a:headEnd/>
            <a:tailEnd/>
          </a:ln>
          <a:effectLst>
            <a:glow rad="139700">
              <a:srgbClr val="DD8047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Итоговая работа с детьми над проектом.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EC4EA4-DDF6-4E0A-A2EF-6F58BAAA6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90" y="1742787"/>
            <a:ext cx="3578016" cy="2155196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F9B306-8CF0-4FA2-BFE9-D973A7937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726" y="1600200"/>
            <a:ext cx="3277385" cy="2458039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97AB026-0F20-4E98-B565-8AA7318151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144" y="4174488"/>
            <a:ext cx="3578016" cy="268351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35455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36" y="-26186"/>
            <a:ext cx="12264272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6" name="Объект 6">
            <a:extLst>
              <a:ext uri="{FF2B5EF4-FFF2-40B4-BE49-F238E27FC236}">
                <a16:creationId xmlns:a16="http://schemas.microsoft.com/office/drawing/2014/main" id="{715D6EA8-AC22-48D2-9FD3-8727D4762849}"/>
              </a:ext>
            </a:extLst>
          </p:cNvPr>
          <p:cNvSpPr txBox="1">
            <a:spLocks/>
          </p:cNvSpPr>
          <p:nvPr/>
        </p:nvSpPr>
        <p:spPr bwMode="auto">
          <a:xfrm>
            <a:off x="1963792" y="430804"/>
            <a:ext cx="8578850" cy="864096"/>
          </a:xfrm>
          <a:prstGeom prst="roundRect">
            <a:avLst>
              <a:gd name="adj" fmla="val 41977"/>
            </a:avLst>
          </a:prstGeom>
          <a:gradFill rotWithShape="1">
            <a:gsLst>
              <a:gs pos="0">
                <a:srgbClr val="968C8C">
                  <a:tint val="50000"/>
                  <a:satMod val="300000"/>
                </a:srgbClr>
              </a:gs>
              <a:gs pos="35000">
                <a:srgbClr val="968C8C">
                  <a:tint val="37000"/>
                  <a:satMod val="300000"/>
                </a:srgbClr>
              </a:gs>
              <a:gs pos="100000">
                <a:srgbClr val="968C8C">
                  <a:tint val="15000"/>
                  <a:satMod val="350000"/>
                </a:srgbClr>
              </a:gs>
            </a:gsLst>
            <a:lin ang="16200000" scaled="1"/>
          </a:gradFill>
          <a:ln w="6350" cap="flat" cmpd="sng" algn="ctr">
            <a:solidFill>
              <a:srgbClr val="968C8C"/>
            </a:solidFill>
            <a:prstDash val="solid"/>
            <a:miter lim="800000"/>
            <a:headEnd/>
            <a:tailEnd/>
          </a:ln>
          <a:effectLst>
            <a:glow rad="139700">
              <a:srgbClr val="DD8047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Итоговая работа с детьми над проектом.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3E8DC-7F55-4759-9951-53877C9A82B7}"/>
              </a:ext>
            </a:extLst>
          </p:cNvPr>
          <p:cNvSpPr txBox="1"/>
          <p:nvPr/>
        </p:nvSpPr>
        <p:spPr>
          <a:xfrm>
            <a:off x="4675695" y="2309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601224-4E63-4311-9FC8-3361AC977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93" y="1795970"/>
            <a:ext cx="3829783" cy="278840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B29DB4-106A-4C77-A84B-6E1221B81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695" y="3402814"/>
            <a:ext cx="3217092" cy="3582984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9A5EAD-15AE-4DA7-BAC0-D2E4F5105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716" y="1750523"/>
            <a:ext cx="3363284" cy="4058239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61773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427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51186D-0084-4874-80EF-BA9CB1877C94}"/>
              </a:ext>
            </a:extLst>
          </p:cNvPr>
          <p:cNvSpPr txBox="1"/>
          <p:nvPr/>
        </p:nvSpPr>
        <p:spPr>
          <a:xfrm>
            <a:off x="2177592" y="311085"/>
            <a:ext cx="7058319" cy="666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Цель проекта: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роли семейных ценностей в становлении личности ребенка, его нравственном воспитании.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Задачи: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уважительного отношения к истории своей семьи;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Организовать мероприятия для обмена традициями между семьями.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чувство гордости за свою семью, чувство собственного достоинства.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осознать свой статус в семье, оценить значимость семьи в своей жизни;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ru-RU" b="1" i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b="1" i="0" u="sng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 детей заботливое отношение к близким людям</a:t>
            </a: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к маме, папе, бабушке, дедушке, близким родственника и желание помочь им.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активному вовлечению родителей в совместную деятельность с ребенком в условиях семьи и детского сада.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379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2264272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6" name="Объект 6">
            <a:extLst>
              <a:ext uri="{FF2B5EF4-FFF2-40B4-BE49-F238E27FC236}">
                <a16:creationId xmlns:a16="http://schemas.microsoft.com/office/drawing/2014/main" id="{715D6EA8-AC22-48D2-9FD3-8727D4762849}"/>
              </a:ext>
            </a:extLst>
          </p:cNvPr>
          <p:cNvSpPr txBox="1">
            <a:spLocks/>
          </p:cNvSpPr>
          <p:nvPr/>
        </p:nvSpPr>
        <p:spPr bwMode="auto">
          <a:xfrm>
            <a:off x="1524000" y="1800100"/>
            <a:ext cx="8921232" cy="2911723"/>
          </a:xfrm>
          <a:prstGeom prst="roundRect">
            <a:avLst>
              <a:gd name="adj" fmla="val 41977"/>
            </a:avLst>
          </a:prstGeom>
          <a:gradFill rotWithShape="1">
            <a:gsLst>
              <a:gs pos="0">
                <a:srgbClr val="968C8C">
                  <a:tint val="50000"/>
                  <a:satMod val="300000"/>
                </a:srgbClr>
              </a:gs>
              <a:gs pos="35000">
                <a:srgbClr val="968C8C">
                  <a:tint val="37000"/>
                  <a:satMod val="300000"/>
                </a:srgbClr>
              </a:gs>
              <a:gs pos="100000">
                <a:srgbClr val="968C8C">
                  <a:tint val="15000"/>
                  <a:satMod val="350000"/>
                </a:srgbClr>
              </a:gs>
            </a:gsLst>
            <a:lin ang="16200000" scaled="1"/>
          </a:gradFill>
          <a:ln w="6350" cap="flat" cmpd="sng" algn="ctr">
            <a:solidFill>
              <a:srgbClr val="968C8C"/>
            </a:solidFill>
            <a:prstDash val="solid"/>
            <a:miter lim="800000"/>
            <a:headEnd/>
            <a:tailEnd/>
          </a:ln>
          <a:effectLst>
            <a:glow rad="139700">
              <a:srgbClr val="DD8047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Спасибо 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3106222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427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F5C555-9915-4358-A58E-D5000AC030BC}"/>
              </a:ext>
            </a:extLst>
          </p:cNvPr>
          <p:cNvSpPr txBox="1"/>
          <p:nvPr/>
        </p:nvSpPr>
        <p:spPr>
          <a:xfrm>
            <a:off x="3490274" y="614259"/>
            <a:ext cx="6207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algn="l"/>
            <a:r>
              <a:rPr lang="ru-RU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</a:t>
            </a:r>
            <a:endParaRPr lang="ru-RU" sz="2800" b="0" i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18D6E8-0D69-48AA-9222-5AEF47EF82ED}"/>
              </a:ext>
            </a:extLst>
          </p:cNvPr>
          <p:cNvSpPr txBox="1"/>
          <p:nvPr/>
        </p:nvSpPr>
        <p:spPr>
          <a:xfrm>
            <a:off x="3028361" y="2184738"/>
            <a:ext cx="62075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детей сформируются знания о семье, ее ценностях, традициях; появится желание и стремление к общению с родными и близкими; понимание детьми значимости семьи в жизни каждого человека; получение положительного эмоционального отклика от совместной деятельности; повышение степени участия родителей в воспитании своих детей.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722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132"/>
            <a:ext cx="12264272" cy="6858000"/>
          </a:xfrm>
          <a:prstGeom prst="rect">
            <a:avLst/>
          </a:prstGeom>
        </p:spPr>
      </p:pic>
      <p:sp>
        <p:nvSpPr>
          <p:cNvPr id="5" name="AutoShape 17">
            <a:extLst>
              <a:ext uri="{FF2B5EF4-FFF2-40B4-BE49-F238E27FC236}">
                <a16:creationId xmlns:a16="http://schemas.microsoft.com/office/drawing/2014/main" id="{7F070BDA-56E5-4E81-B986-1F62AD11B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633" y="3109643"/>
            <a:ext cx="4070292" cy="1425411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Картотека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Игр</a:t>
            </a:r>
            <a:r>
              <a:rPr lang="uk-UA" alt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- </a:t>
            </a:r>
            <a:r>
              <a:rPr lang="uk-UA" altLang="ru-RU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упражнений</a:t>
            </a:r>
            <a:r>
              <a:rPr lang="uk-UA" alt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литературных</a:t>
            </a:r>
            <a:r>
              <a:rPr lang="uk-UA" alt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uk-UA" altLang="ru-RU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произведений</a:t>
            </a:r>
            <a:r>
              <a:rPr lang="uk-UA" alt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стихов</a:t>
            </a:r>
            <a:r>
              <a:rPr lang="uk-UA" alt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, </a:t>
            </a:r>
            <a:r>
              <a:rPr lang="uk-UA" altLang="ru-RU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потешек</a:t>
            </a:r>
            <a:r>
              <a:rPr lang="uk-UA" alt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, </a:t>
            </a:r>
            <a:r>
              <a:rPr lang="uk-UA" altLang="ru-RU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скороговорок</a:t>
            </a:r>
            <a:r>
              <a:rPr lang="uk-UA" alt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uk-UA" altLang="ru-RU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пальчиковых</a:t>
            </a:r>
            <a:r>
              <a:rPr lang="uk-UA" alt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uk-UA" altLang="ru-RU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игр</a:t>
            </a:r>
            <a:r>
              <a:rPr lang="uk-UA" alt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uk-UA" altLang="ru-RU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6" name="Line 22">
            <a:extLst>
              <a:ext uri="{FF2B5EF4-FFF2-40B4-BE49-F238E27FC236}">
                <a16:creationId xmlns:a16="http://schemas.microsoft.com/office/drawing/2014/main" id="{F6144CDE-280C-4390-BFB4-B4E40A9B81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06015" y="2671721"/>
            <a:ext cx="503237" cy="288925"/>
          </a:xfrm>
          <a:prstGeom prst="line">
            <a:avLst/>
          </a:prstGeom>
          <a:noFill/>
          <a:ln w="9525">
            <a:solidFill>
              <a:srgbClr val="775F55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Line 23">
            <a:extLst>
              <a:ext uri="{FF2B5EF4-FFF2-40B4-BE49-F238E27FC236}">
                <a16:creationId xmlns:a16="http://schemas.microsoft.com/office/drawing/2014/main" id="{6E6A0A5D-E7F7-41F5-A396-4BE060F8D8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31969" y="2545442"/>
            <a:ext cx="504825" cy="287337"/>
          </a:xfrm>
          <a:prstGeom prst="line">
            <a:avLst/>
          </a:prstGeom>
          <a:noFill/>
          <a:ln w="9525">
            <a:solidFill>
              <a:srgbClr val="775F55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Line 25">
            <a:extLst>
              <a:ext uri="{FF2B5EF4-FFF2-40B4-BE49-F238E27FC236}">
                <a16:creationId xmlns:a16="http://schemas.microsoft.com/office/drawing/2014/main" id="{6996BB26-AB18-42D4-8E04-7C4BECAAFA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06015" y="4535055"/>
            <a:ext cx="296928" cy="193227"/>
          </a:xfrm>
          <a:prstGeom prst="line">
            <a:avLst/>
          </a:prstGeom>
          <a:noFill/>
          <a:ln w="9525">
            <a:solidFill>
              <a:srgbClr val="775F55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" name="Line 26">
            <a:extLst>
              <a:ext uri="{FF2B5EF4-FFF2-40B4-BE49-F238E27FC236}">
                <a16:creationId xmlns:a16="http://schemas.microsoft.com/office/drawing/2014/main" id="{619C68F5-3A32-44F8-8632-1D54367826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6125" y="4578844"/>
            <a:ext cx="296928" cy="193227"/>
          </a:xfrm>
          <a:prstGeom prst="line">
            <a:avLst/>
          </a:prstGeom>
          <a:noFill/>
          <a:ln w="9525">
            <a:solidFill>
              <a:srgbClr val="775F55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E73FBDEF-CF37-4C32-BA78-C97F4D72C999}"/>
              </a:ext>
            </a:extLst>
          </p:cNvPr>
          <p:cNvCxnSpPr>
            <a:cxnSpLocks/>
          </p:cNvCxnSpPr>
          <p:nvPr/>
        </p:nvCxnSpPr>
        <p:spPr>
          <a:xfrm flipV="1">
            <a:off x="5488585" y="2539298"/>
            <a:ext cx="0" cy="253182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740A66-49B8-480E-8619-02E372454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74" y="1122363"/>
            <a:ext cx="1893774" cy="26940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87ABB0-23C4-4978-A90C-3A2D49771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69" y="72894"/>
            <a:ext cx="1868385" cy="24911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803238D-10B2-4CCD-8BE7-53A3ED37A0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04" y="4216701"/>
            <a:ext cx="1820452" cy="24272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6FA2114-9663-408C-B0D9-0B8D4194EE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794" y="43132"/>
            <a:ext cx="1601472" cy="24272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02FD43F-8444-4EB7-A0A0-700BEF50F0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110" y="1538704"/>
            <a:ext cx="1792461" cy="249118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EBADDFE-605B-45CF-868A-F734A9B549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310" y="4318697"/>
            <a:ext cx="1630838" cy="23011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18982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42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B6C99-BC1B-4CBD-BC70-D48F51E5EC09}"/>
              </a:ext>
            </a:extLst>
          </p:cNvPr>
          <p:cNvSpPr txBox="1"/>
          <p:nvPr/>
        </p:nvSpPr>
        <p:spPr>
          <a:xfrm>
            <a:off x="4977353" y="1376313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Игры свои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A80B7B-10FE-4A40-9CC7-B2CD43B23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47081" y="-146437"/>
            <a:ext cx="3511288" cy="46817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4EB095-2141-4B32-B284-745E7CCBC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49" y="216997"/>
            <a:ext cx="4048616" cy="53981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AutoShape 17">
            <a:extLst>
              <a:ext uri="{FF2B5EF4-FFF2-40B4-BE49-F238E27FC236}">
                <a16:creationId xmlns:a16="http://schemas.microsoft.com/office/drawing/2014/main" id="{FE027BEF-3975-4784-8722-AA0E70FCC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466" y="5832149"/>
            <a:ext cx="3444726" cy="944233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11" name="AutoShape 17">
            <a:extLst>
              <a:ext uri="{FF2B5EF4-FFF2-40B4-BE49-F238E27FC236}">
                <a16:creationId xmlns:a16="http://schemas.microsoft.com/office/drawing/2014/main" id="{B33C7227-80BB-4875-A79F-8F06D5A88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893" y="4743559"/>
            <a:ext cx="2686639" cy="8586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B47D12-D127-4B18-9B2A-51FCC0D7D599}"/>
              </a:ext>
            </a:extLst>
          </p:cNvPr>
          <p:cNvSpPr txBox="1"/>
          <p:nvPr/>
        </p:nvSpPr>
        <p:spPr>
          <a:xfrm>
            <a:off x="900466" y="5929313"/>
            <a:ext cx="3532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Настольная игра « Мама, папа, я 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–дружная семья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54A6EF-681C-4943-83FC-40BB6B524727}"/>
              </a:ext>
            </a:extLst>
          </p:cNvPr>
          <p:cNvSpPr txBox="1"/>
          <p:nvPr/>
        </p:nvSpPr>
        <p:spPr>
          <a:xfrm>
            <a:off x="8433330" y="4818572"/>
            <a:ext cx="2138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Кубики Блума 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« Интересы семьи»</a:t>
            </a:r>
          </a:p>
        </p:txBody>
      </p:sp>
      <p:sp>
        <p:nvSpPr>
          <p:cNvPr id="14" name="AutoShape 17">
            <a:extLst>
              <a:ext uri="{FF2B5EF4-FFF2-40B4-BE49-F238E27FC236}">
                <a16:creationId xmlns:a16="http://schemas.microsoft.com/office/drawing/2014/main" id="{8FDF757B-8C0F-4ADE-9792-192543007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6323" y="1251027"/>
            <a:ext cx="1809340" cy="698345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145267-C50C-4657-B478-2FDD9E99544F}"/>
              </a:ext>
            </a:extLst>
          </p:cNvPr>
          <p:cNvSpPr txBox="1"/>
          <p:nvPr/>
        </p:nvSpPr>
        <p:spPr>
          <a:xfrm>
            <a:off x="4883932" y="1363827"/>
            <a:ext cx="177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Авторские игры</a:t>
            </a:r>
          </a:p>
        </p:txBody>
      </p:sp>
    </p:spTree>
    <p:extLst>
      <p:ext uri="{BB962C8B-B14F-4D97-AF65-F5344CB8AC3E}">
        <p14:creationId xmlns:p14="http://schemas.microsoft.com/office/powerpoint/2010/main" val="171285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48" y="-65988"/>
            <a:ext cx="12264272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287203CB-58FF-41C4-894B-24F248102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1605" y="96127"/>
            <a:ext cx="7128790" cy="57785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Работа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с родителями :</a:t>
            </a:r>
            <a:endParaRPr lang="ru-RU" altLang="ru-RU" sz="2000" b="1" dirty="0">
              <a:solidFill>
                <a:schemeClr val="accent4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AB8D74F2-6C5B-44E5-A297-226E9DB87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7818" y="1641524"/>
            <a:ext cx="2799760" cy="815752"/>
          </a:xfrm>
          <a:prstGeom prst="flowChartProcess">
            <a:avLst/>
          </a:prstGeom>
          <a:gradFill rotWithShape="1">
            <a:gsLst>
              <a:gs pos="0">
                <a:srgbClr val="FFCC66"/>
              </a:gs>
              <a:gs pos="50000">
                <a:srgbClr val="FFFF66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Родительские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 собрания</a:t>
            </a: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C44A689A-6C7A-482C-AEB5-03C3DEF404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01289" y="2603617"/>
            <a:ext cx="436415" cy="408559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C097BC21-FD10-49D5-B8F7-76C54F379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9981" y="2603618"/>
            <a:ext cx="436415" cy="408558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209B65A-8B6B-4413-AEEC-8800371DB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81" y="4052855"/>
            <a:ext cx="4005625" cy="22659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35AB43D-9616-48FA-9D6B-E2F000445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4" y="4055219"/>
            <a:ext cx="1723433" cy="22659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4" name="AutoShape 6">
            <a:extLst>
              <a:ext uri="{FF2B5EF4-FFF2-40B4-BE49-F238E27FC236}">
                <a16:creationId xmlns:a16="http://schemas.microsoft.com/office/drawing/2014/main" id="{7BC1F566-475C-4E1E-BF47-E7ABA6117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6" y="3103439"/>
            <a:ext cx="2920377" cy="732576"/>
          </a:xfrm>
          <a:prstGeom prst="flowChartProcess">
            <a:avLst/>
          </a:prstGeom>
          <a:gradFill rotWithShape="1">
            <a:gsLst>
              <a:gs pos="0">
                <a:srgbClr val="FFCC66"/>
              </a:gs>
              <a:gs pos="50000">
                <a:srgbClr val="FFFF66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Род собрание проведённое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 в сентябре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( подготовка к проекту)</a:t>
            </a:r>
          </a:p>
        </p:txBody>
      </p:sp>
      <p:sp>
        <p:nvSpPr>
          <p:cNvPr id="26" name="AutoShape 6">
            <a:extLst>
              <a:ext uri="{FF2B5EF4-FFF2-40B4-BE49-F238E27FC236}">
                <a16:creationId xmlns:a16="http://schemas.microsoft.com/office/drawing/2014/main" id="{F876DA1B-739A-409A-85E4-D43404BBE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396" y="3128629"/>
            <a:ext cx="2699208" cy="718504"/>
          </a:xfrm>
          <a:prstGeom prst="flowChartProcess">
            <a:avLst/>
          </a:prstGeom>
          <a:gradFill rotWithShape="1">
            <a:gsLst>
              <a:gs pos="0">
                <a:srgbClr val="FFCC66"/>
              </a:gs>
              <a:gs pos="50000">
                <a:srgbClr val="FFFF66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Род собрание в феврале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( итоги по  проекту)</a:t>
            </a:r>
          </a:p>
        </p:txBody>
      </p:sp>
      <p:sp>
        <p:nvSpPr>
          <p:cNvPr id="15" name="Line 8">
            <a:extLst>
              <a:ext uri="{FF2B5EF4-FFF2-40B4-BE49-F238E27FC236}">
                <a16:creationId xmlns:a16="http://schemas.microsoft.com/office/drawing/2014/main" id="{33146988-E3CC-4BB3-A0F2-11E315E09D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41163" y="838845"/>
            <a:ext cx="436415" cy="408559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9D90B53D-D4D2-4F46-94E4-7C8714C50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0515" y="1768087"/>
            <a:ext cx="2799760" cy="815752"/>
          </a:xfrm>
          <a:prstGeom prst="flowChartProcess">
            <a:avLst/>
          </a:prstGeom>
          <a:gradFill rotWithShape="1">
            <a:gsLst>
              <a:gs pos="0">
                <a:srgbClr val="FFCC66"/>
              </a:gs>
              <a:gs pos="50000">
                <a:srgbClr val="FFFF66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Мастер-класс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По ИЗО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16B543-1549-4CA8-A72D-BD3B404D0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515" y="4088519"/>
            <a:ext cx="2920871" cy="21906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0" name="Line 8">
            <a:extLst>
              <a:ext uri="{FF2B5EF4-FFF2-40B4-BE49-F238E27FC236}">
                <a16:creationId xmlns:a16="http://schemas.microsoft.com/office/drawing/2014/main" id="{241F355E-CDC4-46D1-B3A2-4396C82E8969}"/>
              </a:ext>
            </a:extLst>
          </p:cNvPr>
          <p:cNvSpPr>
            <a:spLocks noChangeShapeType="1"/>
          </p:cNvSpPr>
          <p:nvPr/>
        </p:nvSpPr>
        <p:spPr bwMode="auto">
          <a:xfrm>
            <a:off x="8515907" y="974867"/>
            <a:ext cx="436415" cy="408558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" name="Line 8">
            <a:extLst>
              <a:ext uri="{FF2B5EF4-FFF2-40B4-BE49-F238E27FC236}">
                <a16:creationId xmlns:a16="http://schemas.microsoft.com/office/drawing/2014/main" id="{3AC7E4D4-F796-425F-A975-FA414FA1AB34}"/>
              </a:ext>
            </a:extLst>
          </p:cNvPr>
          <p:cNvSpPr>
            <a:spLocks noChangeShapeType="1"/>
          </p:cNvSpPr>
          <p:nvPr/>
        </p:nvSpPr>
        <p:spPr bwMode="auto">
          <a:xfrm>
            <a:off x="9753666" y="3022828"/>
            <a:ext cx="23795" cy="664156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7B218F-A0E8-4D92-82F0-282BDB3A6B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95" y="4048839"/>
            <a:ext cx="2270012" cy="22700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51729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36" y="0"/>
            <a:ext cx="12264272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287203CB-58FF-41C4-894B-24F248102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5934" y="305727"/>
            <a:ext cx="7128790" cy="57785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Работа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с родителями:</a:t>
            </a:r>
            <a:endParaRPr lang="ru-RU" altLang="ru-RU" sz="2000" b="1" dirty="0">
              <a:solidFill>
                <a:schemeClr val="accent4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63C18667-1BC6-4D3B-AB11-F704047B66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79251" y="1018030"/>
            <a:ext cx="5058" cy="395879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9CF97F67-6B22-4429-84AF-8B62BC1365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0539" y="918083"/>
            <a:ext cx="0" cy="408559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0215DA69-24C7-4EBA-87C3-E0A8283EE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0293" y="1443591"/>
            <a:ext cx="3509913" cy="519076"/>
          </a:xfrm>
          <a:prstGeom prst="flowChartProcess">
            <a:avLst/>
          </a:prstGeom>
          <a:gradFill rotWithShape="1">
            <a:gsLst>
              <a:gs pos="0">
                <a:srgbClr val="FFCC66"/>
              </a:gs>
              <a:gs pos="50000">
                <a:srgbClr val="FFFF66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500" b="1" i="1" dirty="0">
                <a:solidFill>
                  <a:srgbClr val="775F55"/>
                </a:solidFill>
                <a:latin typeface="Arial" charset="0"/>
              </a:rPr>
              <a:t>Онлайн -</a:t>
            </a:r>
            <a:r>
              <a:rPr lang="uk-UA" altLang="ru-RU" sz="1500" b="1" i="1" dirty="0" err="1">
                <a:solidFill>
                  <a:srgbClr val="775F55"/>
                </a:solidFill>
                <a:latin typeface="Arial" charset="0"/>
              </a:rPr>
              <a:t>консультации</a:t>
            </a:r>
            <a:endParaRPr lang="ru-RU" altLang="ru-RU" sz="1500" b="1" i="1" dirty="0">
              <a:solidFill>
                <a:srgbClr val="775F55"/>
              </a:solidFill>
              <a:latin typeface="Arial" charset="0"/>
            </a:endParaRPr>
          </a:p>
        </p:txBody>
      </p:sp>
      <p:sp>
        <p:nvSpPr>
          <p:cNvPr id="14" name="AutoShape 5">
            <a:extLst>
              <a:ext uri="{FF2B5EF4-FFF2-40B4-BE49-F238E27FC236}">
                <a16:creationId xmlns:a16="http://schemas.microsoft.com/office/drawing/2014/main" id="{B94090AF-EADA-43B8-BE78-F27893CBF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394" y="1512809"/>
            <a:ext cx="3782710" cy="577850"/>
          </a:xfrm>
          <a:prstGeom prst="flowChartProcess">
            <a:avLst/>
          </a:prstGeom>
          <a:gradFill rotWithShape="1">
            <a:gsLst>
              <a:gs pos="0">
                <a:srgbClr val="FFCC66"/>
              </a:gs>
              <a:gs pos="50000">
                <a:srgbClr val="FFFF66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500" b="1" i="1" dirty="0" err="1">
                <a:solidFill>
                  <a:srgbClr val="775F55"/>
                </a:solidFill>
                <a:latin typeface="Arial" charset="0"/>
              </a:rPr>
              <a:t>Консультации</a:t>
            </a:r>
            <a:r>
              <a:rPr lang="uk-UA" altLang="ru-RU" sz="1500" b="1" i="1" dirty="0">
                <a:solidFill>
                  <a:srgbClr val="775F55"/>
                </a:solidFill>
                <a:latin typeface="Arial" charset="0"/>
              </a:rPr>
              <a:t> </a:t>
            </a:r>
            <a:endParaRPr lang="ru-RU" altLang="ru-RU" sz="1500" b="1" i="1" dirty="0">
              <a:solidFill>
                <a:srgbClr val="775F55"/>
              </a:solidFill>
              <a:latin typeface="Arial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009B458-E033-4A91-9B46-55A414526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" y="2234084"/>
            <a:ext cx="1600834" cy="19855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859B62-8744-46DD-96F5-37C66F612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45" y="2293308"/>
            <a:ext cx="2927126" cy="20704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6A0CA7-03AB-442A-B8CF-D5D7CCA71B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293" y="4617386"/>
            <a:ext cx="2903777" cy="205389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336F400-1A9C-4C11-ADF7-2396520AE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749" y="2259002"/>
            <a:ext cx="2927127" cy="20704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12E1BCC-216C-4857-ACE4-B0546C13F0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7" y="4524292"/>
            <a:ext cx="1568698" cy="20422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FA292A5-87E4-46E0-A0D2-46D087EA27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49" y="2222060"/>
            <a:ext cx="1506246" cy="20146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6D8D47A-6B9F-4C0E-AF7D-D02E2CE659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09" y="4524292"/>
            <a:ext cx="1506246" cy="20422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10639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2A3C3-EB30-43B1-9E08-ECAA902A6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02064-DD54-484C-9458-631F73AA2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08354-CB8E-4E9F-8F62-8D27A142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1"/>
            <a:ext cx="12264272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287203CB-58FF-41C4-894B-24F248102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741" y="297471"/>
            <a:ext cx="7128790" cy="57785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Работа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с родителями </a:t>
            </a:r>
            <a:r>
              <a:rPr lang="uk-UA" altLang="ru-RU" sz="20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взаимосвязь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:</a:t>
            </a:r>
            <a:endParaRPr lang="ru-RU" altLang="ru-RU" sz="2000" b="1" dirty="0">
              <a:solidFill>
                <a:schemeClr val="accent4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63C18667-1BC6-4D3B-AB11-F704047B66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33150" y="1029052"/>
            <a:ext cx="5058" cy="395879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9CF97F67-6B22-4429-84AF-8B62BC136590}"/>
              </a:ext>
            </a:extLst>
          </p:cNvPr>
          <p:cNvSpPr>
            <a:spLocks noChangeShapeType="1"/>
          </p:cNvSpPr>
          <p:nvPr/>
        </p:nvSpPr>
        <p:spPr bwMode="auto">
          <a:xfrm>
            <a:off x="9130220" y="1016372"/>
            <a:ext cx="0" cy="408559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0215DA69-24C7-4EBA-87C3-E0A8283EE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59" y="1441003"/>
            <a:ext cx="3320440" cy="1026443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Работа воспитателя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с группой родителей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 в социальных  сетях </a:t>
            </a: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AB8D74F2-6C5B-44E5-A297-226E9DB87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8007" y="1513266"/>
            <a:ext cx="3515648" cy="945479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Работа родителей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 с воспитателям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в социальных сетях </a:t>
            </a:r>
          </a:p>
        </p:txBody>
      </p:sp>
      <p:sp>
        <p:nvSpPr>
          <p:cNvPr id="21" name="AutoShape 6">
            <a:extLst>
              <a:ext uri="{FF2B5EF4-FFF2-40B4-BE49-F238E27FC236}">
                <a16:creationId xmlns:a16="http://schemas.microsoft.com/office/drawing/2014/main" id="{246B3B77-3643-4E33-A98D-65155749D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32" y="3175599"/>
            <a:ext cx="1913641" cy="1486059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Фотоотчёт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работа ребят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в течении недели</a:t>
            </a:r>
          </a:p>
        </p:txBody>
      </p:sp>
      <p:sp>
        <p:nvSpPr>
          <p:cNvPr id="22" name="AutoShape 6">
            <a:extLst>
              <a:ext uri="{FF2B5EF4-FFF2-40B4-BE49-F238E27FC236}">
                <a16:creationId xmlns:a16="http://schemas.microsoft.com/office/drawing/2014/main" id="{7F417834-1C6B-44AB-BA39-5D0F2055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636" y="3198167"/>
            <a:ext cx="2009479" cy="1495653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Задания на неделю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по проекту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 ( индивидуальное,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общее)</a:t>
            </a:r>
          </a:p>
        </p:txBody>
      </p:sp>
      <p:sp>
        <p:nvSpPr>
          <p:cNvPr id="25" name="AutoShape 6">
            <a:extLst>
              <a:ext uri="{FF2B5EF4-FFF2-40B4-BE49-F238E27FC236}">
                <a16:creationId xmlns:a16="http://schemas.microsoft.com/office/drawing/2014/main" id="{3C50F01B-F793-46D9-A3A8-3793F9A45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8382" y="3175599"/>
            <a:ext cx="2899102" cy="1663645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Выполнение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общих заданий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( фото,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 err="1">
                <a:solidFill>
                  <a:srgbClr val="775F55"/>
                </a:solidFill>
                <a:latin typeface="Arial" charset="0"/>
              </a:rPr>
              <a:t>генеологическое</a:t>
            </a: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 древо,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описание значения имени,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описание значения  фамилии,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гордость семьи  </a:t>
            </a:r>
          </a:p>
        </p:txBody>
      </p:sp>
      <p:sp>
        <p:nvSpPr>
          <p:cNvPr id="26" name="AutoShape 6">
            <a:extLst>
              <a:ext uri="{FF2B5EF4-FFF2-40B4-BE49-F238E27FC236}">
                <a16:creationId xmlns:a16="http://schemas.microsoft.com/office/drawing/2014/main" id="{BCFAB280-C8F0-498F-B76E-304AC4899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7122" y="3175599"/>
            <a:ext cx="2724346" cy="1640323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Выполнение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 индивидуальных заданий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(видеоролики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по традициям)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 </a:t>
            </a:r>
          </a:p>
        </p:txBody>
      </p:sp>
      <p:sp>
        <p:nvSpPr>
          <p:cNvPr id="27" name="Line 8">
            <a:extLst>
              <a:ext uri="{FF2B5EF4-FFF2-40B4-BE49-F238E27FC236}">
                <a16:creationId xmlns:a16="http://schemas.microsoft.com/office/drawing/2014/main" id="{C7875B79-BF78-4DF1-B308-B71049858F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22738" y="2634512"/>
            <a:ext cx="5058" cy="395879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28" name="Line 8">
            <a:extLst>
              <a:ext uri="{FF2B5EF4-FFF2-40B4-BE49-F238E27FC236}">
                <a16:creationId xmlns:a16="http://schemas.microsoft.com/office/drawing/2014/main" id="{54ADF376-4390-427F-8449-EAD8873198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35913" y="2559521"/>
            <a:ext cx="5058" cy="395879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29" name="Line 8">
            <a:extLst>
              <a:ext uri="{FF2B5EF4-FFF2-40B4-BE49-F238E27FC236}">
                <a16:creationId xmlns:a16="http://schemas.microsoft.com/office/drawing/2014/main" id="{A3916EB7-4373-4698-93C8-D78E3307A8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74938" y="2634512"/>
            <a:ext cx="5058" cy="395879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30" name="Line 8">
            <a:extLst>
              <a:ext uri="{FF2B5EF4-FFF2-40B4-BE49-F238E27FC236}">
                <a16:creationId xmlns:a16="http://schemas.microsoft.com/office/drawing/2014/main" id="{0F47CC03-7BE4-4652-8D24-F74203B573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75856" y="2634512"/>
            <a:ext cx="5058" cy="395879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31" name="AutoShape 6">
            <a:extLst>
              <a:ext uri="{FF2B5EF4-FFF2-40B4-BE49-F238E27FC236}">
                <a16:creationId xmlns:a16="http://schemas.microsoft.com/office/drawing/2014/main" id="{E8A040D8-BE42-4DA1-9DA6-F7571F3E0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738" y="4968059"/>
            <a:ext cx="2491423" cy="1486059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Работа в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Группе детского сада 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i="1" dirty="0">
                <a:solidFill>
                  <a:srgbClr val="775F55"/>
                </a:solidFill>
                <a:latin typeface="Arial" charset="0"/>
              </a:rPr>
              <a:t> ВК</a:t>
            </a:r>
          </a:p>
        </p:txBody>
      </p:sp>
    </p:spTree>
    <p:extLst>
      <p:ext uri="{BB962C8B-B14F-4D97-AF65-F5344CB8AC3E}">
        <p14:creationId xmlns:p14="http://schemas.microsoft.com/office/powerpoint/2010/main" val="482909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2048</TotalTime>
  <Words>884</Words>
  <Application>Microsoft Office PowerPoint</Application>
  <PresentationFormat>Широкоэкранный</PresentationFormat>
  <Paragraphs>175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commissioner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53</cp:revision>
  <dcterms:created xsi:type="dcterms:W3CDTF">2025-01-19T05:34:43Z</dcterms:created>
  <dcterms:modified xsi:type="dcterms:W3CDTF">2025-06-26T15:34:21Z</dcterms:modified>
</cp:coreProperties>
</file>