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>
        <p:scale>
          <a:sx n="75" d="100"/>
          <a:sy n="75" d="100"/>
        </p:scale>
        <p:origin x="166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A632075-72AB-4A21-8B2C-953F08F5F9C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9ED7E6B-610B-43C0-8DB4-A7CAA0408E26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3BF0038-BD09-4739-93BA-09859AF3BD3F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25C7B33-0A22-43D1-9758-C7414F8DB713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35D315-9CB7-420E-975F-E0D3FF92DA3B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451160-6916-4AF0-BC2A-B778FCE5276B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B899067-E953-48D1-9D80-503B57496839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974A94-F5CC-4AD1-BB51-373B385D4E92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757DB3-53D4-4227-A2B6-04F46C04A74F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BD1844-454C-4201-AD63-081D60E55DA1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928A30-7931-4A00-B1E3-827026E2887A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E653296-2561-46E6-AC6F-1649A8204313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23A7913-4B14-4958-B834-D40CA951CE6E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F8E323D-15F2-4F6F-B05B-E7AEE4D5F6A8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C26CC96-534C-4059-BEE4-2A86D123B694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DE93F2-7E3D-40EB-BC97-33D682302C75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AED1027-9D7D-40C9-9511-7B2C1C4EFC73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2FA529-AAA8-4A83-AE3F-E5E168E1E124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A6B410-3848-4106-81FD-2233015C0D1F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B4D669-1210-480A-AB95-CA3E8B467806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D4F2CC-2759-484F-AA49-78B2DA7FB0A8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244022-ADE8-4C96-BD0F-899EE5909907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C4314D-74F4-4199-ADCB-6C81AE89551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FC2A24-D6DA-4C0B-9F9C-4E060756403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D9294D-A3B4-44E0-A2FB-04A9551376D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325EEA8-9139-47EB-99FD-EA2E0EEC278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677096-9906-4BBF-8CFE-64F47A8B873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311085-FB7B-4C81-9C15-E8046D04484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A88C45-A3C0-48BC-80B4-158F2977EF1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0039B7-3319-4AA2-AECE-793F054394D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8834E6-431D-49AA-95C9-DA650FD3252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839EDE-A123-415F-B69C-F820E81334F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CD4957-8070-4DC8-ACD2-BE28A2CD5A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069D2E-648E-40A4-871E-E0DCC132EEA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AC909D-D707-41F1-8AA7-40B27F26A2CB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76" y="0"/>
            <a:ext cx="122583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Box 1"/>
          <p:cNvSpPr/>
          <p:nvPr/>
        </p:nvSpPr>
        <p:spPr>
          <a:xfrm>
            <a:off x="617760" y="2099880"/>
            <a:ext cx="4735440" cy="204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1" strike="noStrike" spc="-1">
                <a:solidFill>
                  <a:schemeClr val="dk1"/>
                </a:solidFill>
                <a:latin typeface="Calibri"/>
                <a:ea typeface="Microsoft YaHei"/>
              </a:rPr>
              <a:t>Какой химический процесс используется при защите корпуса корабля от коррозии?</a:t>
            </a:r>
            <a:endParaRPr lang="ru-RU" sz="3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xtBox 4"/>
          <p:cNvSpPr/>
          <p:nvPr/>
        </p:nvSpPr>
        <p:spPr>
          <a:xfrm>
            <a:off x="4664175" y="5707080"/>
            <a:ext cx="549900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0" i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Электрохимическая </a:t>
            </a:r>
            <a:r>
              <a:rPr lang="ru-RU" sz="3200" b="0" i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защита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45" name="Рисунок 221"/>
          <p:cNvPicPr/>
          <p:nvPr/>
        </p:nvPicPr>
        <p:blipFill>
          <a:blip r:embed="rId3"/>
          <a:stretch/>
        </p:blipFill>
        <p:spPr>
          <a:xfrm>
            <a:off x="5715000" y="1146600"/>
            <a:ext cx="5771880" cy="391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4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1"/>
          <p:cNvSpPr/>
          <p:nvPr/>
        </p:nvSpPr>
        <p:spPr>
          <a:xfrm>
            <a:off x="490320" y="2137680"/>
            <a:ext cx="5262840" cy="20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1" strike="noStrike" spc="-1">
                <a:solidFill>
                  <a:schemeClr val="dk1"/>
                </a:solidFill>
                <a:latin typeface="Calibri"/>
                <a:ea typeface="Microsoft YaHei"/>
              </a:rPr>
              <a:t>Какие химические вещества используются в красках для защиты корабельного корпуса от биообрастания?</a:t>
            </a:r>
            <a:endParaRPr lang="ru-RU" sz="3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Box 4"/>
          <p:cNvSpPr/>
          <p:nvPr/>
        </p:nvSpPr>
        <p:spPr>
          <a:xfrm>
            <a:off x="5213520" y="5707080"/>
            <a:ext cx="4735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 err="1">
                <a:solidFill>
                  <a:schemeClr val="dk1"/>
                </a:solidFill>
                <a:latin typeface="Calibri"/>
              </a:rPr>
              <a:t>биоциды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50" name="Рисунок 249"/>
          <p:cNvPicPr/>
          <p:nvPr/>
        </p:nvPicPr>
        <p:blipFill>
          <a:blip r:embed="rId3"/>
          <a:stretch/>
        </p:blipFill>
        <p:spPr>
          <a:xfrm>
            <a:off x="6181920" y="1290600"/>
            <a:ext cx="5559120" cy="377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47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Box 1"/>
          <p:cNvSpPr/>
          <p:nvPr/>
        </p:nvSpPr>
        <p:spPr>
          <a:xfrm>
            <a:off x="642960" y="2175840"/>
            <a:ext cx="4735440" cy="204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1" strike="noStrike" spc="-1">
                <a:solidFill>
                  <a:schemeClr val="dk1"/>
                </a:solidFill>
                <a:latin typeface="Calibri"/>
                <a:ea typeface="Microsoft YaHei"/>
              </a:rPr>
              <a:t>Какой химический процесс лежит в основе работы топливных элементов на кораблях?</a:t>
            </a:r>
            <a:endParaRPr lang="ru-RU" sz="3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Box 4"/>
          <p:cNvSpPr/>
          <p:nvPr/>
        </p:nvSpPr>
        <p:spPr>
          <a:xfrm>
            <a:off x="5213520" y="5707080"/>
            <a:ext cx="603864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>
                <a:solidFill>
                  <a:schemeClr val="dk1"/>
                </a:solidFill>
                <a:latin typeface="Calibri"/>
              </a:rPr>
              <a:t>окисление-восстановление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55" name="Рисунок 254"/>
          <p:cNvPicPr/>
          <p:nvPr/>
        </p:nvPicPr>
        <p:blipFill>
          <a:blip r:embed="rId3"/>
          <a:stretch/>
        </p:blipFill>
        <p:spPr>
          <a:xfrm>
            <a:off x="5727960" y="1813320"/>
            <a:ext cx="5903280" cy="247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5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1"/>
          <p:cNvSpPr/>
          <p:nvPr/>
        </p:nvSpPr>
        <p:spPr>
          <a:xfrm>
            <a:off x="515820" y="2252280"/>
            <a:ext cx="111938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Главное, что </a:t>
            </a:r>
            <a:r>
              <a:rPr lang="ru-RU" sz="3200" b="1" u="sng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нельзя</a:t>
            </a:r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 делать при любой опасной ситуации, в том числе при кораблекрушении.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Box 4"/>
          <p:cNvSpPr/>
          <p:nvPr/>
        </p:nvSpPr>
        <p:spPr>
          <a:xfrm>
            <a:off x="5213520" y="5707080"/>
            <a:ext cx="4735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 smtClean="0">
                <a:solidFill>
                  <a:schemeClr val="dk1"/>
                </a:solidFill>
                <a:latin typeface="Calibri"/>
              </a:rPr>
              <a:t>нельзя паниковать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77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Box 1"/>
          <p:cNvSpPr/>
          <p:nvPr/>
        </p:nvSpPr>
        <p:spPr>
          <a:xfrm>
            <a:off x="506295" y="2491067"/>
            <a:ext cx="447528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</a:rPr>
              <a:t>Какую информацию содержит данный знак?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Box 4"/>
          <p:cNvSpPr/>
          <p:nvPr/>
        </p:nvSpPr>
        <p:spPr>
          <a:xfrm>
            <a:off x="5213519" y="5707080"/>
            <a:ext cx="595930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 smtClean="0">
                <a:solidFill>
                  <a:schemeClr val="dk1"/>
                </a:solidFill>
                <a:latin typeface="Calibri"/>
              </a:rPr>
              <a:t>путь эвакуации при пожаре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890" y="1671637"/>
            <a:ext cx="5984410" cy="2957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57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Box 1"/>
          <p:cNvSpPr/>
          <p:nvPr/>
        </p:nvSpPr>
        <p:spPr>
          <a:xfrm>
            <a:off x="744120" y="2534655"/>
            <a:ext cx="10965240" cy="106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Что для сотрудников является основным документом, регламентирующим безопасность труда на предприятии?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Box 4"/>
          <p:cNvSpPr/>
          <p:nvPr/>
        </p:nvSpPr>
        <p:spPr>
          <a:xfrm>
            <a:off x="4203720" y="5707080"/>
            <a:ext cx="750564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0" i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инструкция </a:t>
            </a:r>
            <a:r>
              <a:rPr lang="ru-RU" sz="3200" b="0" i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по технике безопасности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61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1"/>
          <p:cNvSpPr/>
          <p:nvPr/>
        </p:nvSpPr>
        <p:spPr>
          <a:xfrm>
            <a:off x="523702" y="959655"/>
            <a:ext cx="11269898" cy="40304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На заводе «Янтарь» сварщики используют: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специальную одежду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каску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респиратор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защитные очки и рукавицы.</a:t>
            </a:r>
          </a:p>
          <a:p>
            <a:endParaRPr lang="ru-RU" sz="3200" b="1" spc="-1" dirty="0">
              <a:solidFill>
                <a:schemeClr val="dk1"/>
              </a:solidFill>
              <a:latin typeface="Calibri"/>
              <a:ea typeface="Microsoft YaHei"/>
            </a:endParaRPr>
          </a:p>
          <a:p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Какой короткой аббревиатурой обозначают все перечисленные средства?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Box 4"/>
          <p:cNvSpPr/>
          <p:nvPr/>
        </p:nvSpPr>
        <p:spPr>
          <a:xfrm>
            <a:off x="3705225" y="5707080"/>
            <a:ext cx="859155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 smtClean="0">
                <a:solidFill>
                  <a:srgbClr val="000000"/>
                </a:solidFill>
              </a:rPr>
              <a:t>СИЗ – средства индивидуальной защиты</a:t>
            </a:r>
            <a:endParaRPr lang="ru-RU" sz="3200" b="0" i="1" strike="noStrike" spc="-1" dirty="0">
              <a:solidFill>
                <a:srgbClr val="000000"/>
              </a:solidFill>
            </a:endParaRPr>
          </a:p>
        </p:txBody>
      </p:sp>
      <p:sp>
        <p:nvSpPr>
          <p:cNvPr id="267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65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Box 1"/>
          <p:cNvSpPr/>
          <p:nvPr/>
        </p:nvSpPr>
        <p:spPr>
          <a:xfrm>
            <a:off x="630000" y="2366095"/>
            <a:ext cx="7615695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Какое средство индивидуальной защиты представлено на изображении? 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TextBox 4"/>
          <p:cNvSpPr/>
          <p:nvPr/>
        </p:nvSpPr>
        <p:spPr>
          <a:xfrm>
            <a:off x="3086100" y="5707080"/>
            <a:ext cx="87629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0" i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Система предотвращения </a:t>
            </a:r>
            <a:r>
              <a:rPr lang="ru-RU" sz="3200" b="0" i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падений с высоты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5" y="437805"/>
            <a:ext cx="2991067" cy="493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69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1"/>
          <p:cNvSpPr/>
          <p:nvPr/>
        </p:nvSpPr>
        <p:spPr>
          <a:xfrm>
            <a:off x="1042830" y="2721282"/>
            <a:ext cx="463407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Что изображено на фотографии?</a:t>
            </a:r>
            <a:endParaRPr lang="ru-RU" sz="3200" b="1" spc="-1" dirty="0">
              <a:solidFill>
                <a:schemeClr val="dk1"/>
              </a:solidFill>
              <a:latin typeface="Calibri"/>
              <a:ea typeface="Microsoft YaHei"/>
            </a:endParaRPr>
          </a:p>
        </p:txBody>
      </p:sp>
      <p:sp>
        <p:nvSpPr>
          <p:cNvPr id="273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Box 4"/>
          <p:cNvSpPr/>
          <p:nvPr/>
        </p:nvSpPr>
        <p:spPr>
          <a:xfrm>
            <a:off x="4000501" y="5701199"/>
            <a:ext cx="797242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 smtClean="0">
                <a:solidFill>
                  <a:schemeClr val="dk1"/>
                </a:solidFill>
                <a:latin typeface="Calibri"/>
              </a:rPr>
              <a:t>Контейнеры для раздельного сбора мусора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675" y="1492276"/>
            <a:ext cx="5324475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73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1"/>
          <p:cNvSpPr/>
          <p:nvPr/>
        </p:nvSpPr>
        <p:spPr>
          <a:xfrm>
            <a:off x="630000" y="1258078"/>
            <a:ext cx="6311127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dirty="0"/>
              <a:t>Оказавшись на корпусе корабля они </a:t>
            </a:r>
            <a:r>
              <a:rPr lang="ru-RU" sz="3200" b="1" dirty="0" smtClean="0"/>
              <a:t>ухудшают его ходовые качества. </a:t>
            </a:r>
            <a:r>
              <a:rPr lang="ru-RU" sz="3200" b="1" dirty="0"/>
              <a:t>Для предотвращения этого </a:t>
            </a:r>
            <a:r>
              <a:rPr lang="ru-RU" sz="3200" b="1" dirty="0" smtClean="0"/>
              <a:t>корпус </a:t>
            </a:r>
            <a:r>
              <a:rPr lang="ru-RU" sz="3200" b="1" dirty="0"/>
              <a:t>покрывают </a:t>
            </a:r>
            <a:r>
              <a:rPr lang="ru-RU" sz="3200" b="1" dirty="0" smtClean="0"/>
              <a:t>специальной краской. Правда, помогает это слабо</a:t>
            </a:r>
            <a:r>
              <a:rPr lang="ru-RU" sz="3200" b="1" dirty="0"/>
              <a:t>. </a:t>
            </a:r>
            <a:r>
              <a:rPr lang="ru-RU" sz="3200" b="1" dirty="0" smtClean="0"/>
              <a:t>О каком животном идет речь?</a:t>
            </a:r>
            <a:endParaRPr lang="ru-RU" sz="3200" b="1" dirty="0"/>
          </a:p>
        </p:txBody>
      </p:sp>
      <p:sp>
        <p:nvSpPr>
          <p:cNvPr id="281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Box 4"/>
          <p:cNvSpPr/>
          <p:nvPr/>
        </p:nvSpPr>
        <p:spPr>
          <a:xfrm>
            <a:off x="6655942" y="5689123"/>
            <a:ext cx="513765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i="1" dirty="0" err="1"/>
              <a:t>Балянус</a:t>
            </a:r>
            <a:r>
              <a:rPr lang="ru-RU" sz="3200" i="1" dirty="0"/>
              <a:t> (морской желудь)</a:t>
            </a:r>
          </a:p>
        </p:txBody>
      </p:sp>
      <p:sp>
        <p:nvSpPr>
          <p:cNvPr id="283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61" y="1045807"/>
            <a:ext cx="4002419" cy="4196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81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"/>
          <p:cNvSpPr/>
          <p:nvPr/>
        </p:nvSpPr>
        <p:spPr>
          <a:xfrm>
            <a:off x="2722585" y="32670"/>
            <a:ext cx="6354496" cy="523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C00000"/>
                </a:solidFill>
                <a:latin typeface="Calibri"/>
              </a:rPr>
              <a:t>«ЯНТАРЬ» - на волне кораблестроения</a:t>
            </a:r>
            <a:endParaRPr lang="ru-RU" sz="2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Скругленный прямоугольник 6"/>
          <p:cNvSpPr/>
          <p:nvPr/>
        </p:nvSpPr>
        <p:spPr>
          <a:xfrm>
            <a:off x="609480" y="594561"/>
            <a:ext cx="3755160" cy="848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0" strike="noStrike" spc="-1">
                <a:solidFill>
                  <a:schemeClr val="lt1"/>
                </a:solidFill>
                <a:latin typeface="Calibri"/>
              </a:rPr>
              <a:t>ФИЗИКА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Скругленный прямоугольник 7"/>
          <p:cNvSpPr/>
          <p:nvPr/>
        </p:nvSpPr>
        <p:spPr>
          <a:xfrm>
            <a:off x="609480" y="1766861"/>
            <a:ext cx="3755160" cy="848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0" strike="noStrike" spc="-1">
                <a:solidFill>
                  <a:schemeClr val="lt1"/>
                </a:solidFill>
                <a:latin typeface="Calibri"/>
              </a:rPr>
              <a:t>ХИМИЯ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Скругленный прямоугольник 8"/>
          <p:cNvSpPr/>
          <p:nvPr/>
        </p:nvSpPr>
        <p:spPr>
          <a:xfrm>
            <a:off x="609480" y="2880696"/>
            <a:ext cx="3755160" cy="848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0" strike="noStrike" spc="-1">
                <a:solidFill>
                  <a:schemeClr val="lt1"/>
                </a:solidFill>
                <a:latin typeface="Calibri"/>
              </a:rPr>
              <a:t>ОБЗР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Скругленный прямоугольник 9"/>
          <p:cNvSpPr/>
          <p:nvPr/>
        </p:nvSpPr>
        <p:spPr>
          <a:xfrm>
            <a:off x="609480" y="4052996"/>
            <a:ext cx="3755160" cy="848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0" strike="noStrike" spc="-1">
                <a:solidFill>
                  <a:schemeClr val="lt1"/>
                </a:solidFill>
                <a:latin typeface="Calibri"/>
              </a:rPr>
              <a:t>БИОЛОГИЯ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746240" y="583761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1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Скругленный прямоугольник 12">
            <a:hlinkClick r:id="rId4" action="ppaction://hlinksldjump"/>
          </p:cNvPr>
          <p:cNvSpPr/>
          <p:nvPr/>
        </p:nvSpPr>
        <p:spPr>
          <a:xfrm>
            <a:off x="6002947" y="583761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2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Скругленный прямоугольник 13">
            <a:hlinkClick r:id="rId5" action="ppaction://hlinksldjump"/>
          </p:cNvPr>
          <p:cNvSpPr/>
          <p:nvPr/>
        </p:nvSpPr>
        <p:spPr>
          <a:xfrm>
            <a:off x="7201143" y="594561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Скругленный прямоугольник 14">
            <a:hlinkClick r:id="rId6" action="ppaction://hlinksldjump"/>
          </p:cNvPr>
          <p:cNvSpPr/>
          <p:nvPr/>
        </p:nvSpPr>
        <p:spPr>
          <a:xfrm>
            <a:off x="8402572" y="580394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 dirty="0">
                <a:solidFill>
                  <a:schemeClr val="lt1"/>
                </a:solidFill>
                <a:latin typeface="Calibri"/>
              </a:rPr>
              <a:t>4</a:t>
            </a:r>
            <a:endParaRPr lang="ru-RU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Скругленный прямоугольник 15">
            <a:hlinkClick r:id="rId7" action="ppaction://hlinksldjump"/>
          </p:cNvPr>
          <p:cNvSpPr/>
          <p:nvPr/>
        </p:nvSpPr>
        <p:spPr>
          <a:xfrm>
            <a:off x="9573005" y="580394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5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Скругленный прямоугольник 19">
            <a:hlinkClick r:id="rId8" action="ppaction://hlinksldjump"/>
          </p:cNvPr>
          <p:cNvSpPr/>
          <p:nvPr/>
        </p:nvSpPr>
        <p:spPr>
          <a:xfrm>
            <a:off x="4707229" y="1756061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1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Скругленный прямоугольник 20">
            <a:hlinkClick r:id="rId9" action="ppaction://hlinksldjump"/>
          </p:cNvPr>
          <p:cNvSpPr/>
          <p:nvPr/>
        </p:nvSpPr>
        <p:spPr>
          <a:xfrm>
            <a:off x="6002947" y="1755244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2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Скругленный прямоугольник 21">
            <a:hlinkClick r:id="rId10" action="ppaction://hlinksldjump"/>
          </p:cNvPr>
          <p:cNvSpPr/>
          <p:nvPr/>
        </p:nvSpPr>
        <p:spPr>
          <a:xfrm>
            <a:off x="7201143" y="1755244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Скругленный прямоугольник 22">
            <a:hlinkClick r:id="rId11" action="ppaction://hlinksldjump"/>
          </p:cNvPr>
          <p:cNvSpPr/>
          <p:nvPr/>
        </p:nvSpPr>
        <p:spPr>
          <a:xfrm>
            <a:off x="8416151" y="1742544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4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Скругленный прямоугольник 23">
            <a:hlinkClick r:id="rId12" action="ppaction://hlinksldjump"/>
          </p:cNvPr>
          <p:cNvSpPr/>
          <p:nvPr/>
        </p:nvSpPr>
        <p:spPr>
          <a:xfrm>
            <a:off x="9593402" y="1744444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5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Скругленный прямоугольник 26">
            <a:hlinkClick r:id="rId13" action="ppaction://hlinksldjump"/>
          </p:cNvPr>
          <p:cNvSpPr/>
          <p:nvPr/>
        </p:nvSpPr>
        <p:spPr>
          <a:xfrm>
            <a:off x="4707229" y="2869896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1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Скругленный прямоугольник 27">
            <a:hlinkClick r:id="rId14" action="ppaction://hlinksldjump"/>
          </p:cNvPr>
          <p:cNvSpPr/>
          <p:nvPr/>
        </p:nvSpPr>
        <p:spPr>
          <a:xfrm>
            <a:off x="6011330" y="2881591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2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Скругленный прямоугольник 28">
            <a:hlinkClick r:id="rId15" action="ppaction://hlinksldjump"/>
          </p:cNvPr>
          <p:cNvSpPr/>
          <p:nvPr/>
        </p:nvSpPr>
        <p:spPr>
          <a:xfrm>
            <a:off x="7205335" y="2869896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Скругленный прямоугольник 29">
            <a:hlinkClick r:id="rId16" action="ppaction://hlinksldjump"/>
          </p:cNvPr>
          <p:cNvSpPr/>
          <p:nvPr/>
        </p:nvSpPr>
        <p:spPr>
          <a:xfrm>
            <a:off x="8402220" y="2880046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4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Скругленный прямоугольник 30">
            <a:hlinkClick r:id="rId17" action="ppaction://hlinksldjump"/>
          </p:cNvPr>
          <p:cNvSpPr/>
          <p:nvPr/>
        </p:nvSpPr>
        <p:spPr>
          <a:xfrm>
            <a:off x="9573005" y="2863922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5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Скругленный прямоугольник 33">
            <a:hlinkClick r:id="rId18" action="ppaction://hlinksldjump"/>
          </p:cNvPr>
          <p:cNvSpPr/>
          <p:nvPr/>
        </p:nvSpPr>
        <p:spPr>
          <a:xfrm>
            <a:off x="4746240" y="4042196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1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Скругленный прямоугольник 34">
            <a:hlinkClick r:id="rId19" action="ppaction://hlinksldjump"/>
          </p:cNvPr>
          <p:cNvSpPr/>
          <p:nvPr/>
        </p:nvSpPr>
        <p:spPr>
          <a:xfrm>
            <a:off x="6017580" y="4042196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 dirty="0">
                <a:solidFill>
                  <a:schemeClr val="lt1"/>
                </a:solidFill>
                <a:latin typeface="Calibri"/>
              </a:rPr>
              <a:t>2</a:t>
            </a:r>
            <a:endParaRPr lang="ru-RU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Скругленный прямоугольник 35">
            <a:hlinkClick r:id="rId20" action="ppaction://hlinksldjump"/>
          </p:cNvPr>
          <p:cNvSpPr/>
          <p:nvPr/>
        </p:nvSpPr>
        <p:spPr>
          <a:xfrm>
            <a:off x="7205335" y="4042196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Скругленный прямоугольник 36">
            <a:hlinkClick r:id="rId21" action="ppaction://hlinksldjump"/>
          </p:cNvPr>
          <p:cNvSpPr/>
          <p:nvPr/>
        </p:nvSpPr>
        <p:spPr>
          <a:xfrm>
            <a:off x="8393090" y="4042196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 dirty="0">
                <a:solidFill>
                  <a:schemeClr val="lt1"/>
                </a:solidFill>
                <a:latin typeface="Calibri"/>
              </a:rPr>
              <a:t>4</a:t>
            </a:r>
            <a:endParaRPr lang="ru-RU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Скругленный прямоугольник 37">
            <a:hlinkClick r:id="rId22" action="ppaction://hlinksldjump"/>
          </p:cNvPr>
          <p:cNvSpPr/>
          <p:nvPr/>
        </p:nvSpPr>
        <p:spPr>
          <a:xfrm>
            <a:off x="9573005" y="4052996"/>
            <a:ext cx="870480" cy="85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400" b="0" strike="noStrike" spc="-1" dirty="0">
                <a:solidFill>
                  <a:schemeClr val="lt1"/>
                </a:solidFill>
                <a:latin typeface="Calibri"/>
              </a:rPr>
              <a:t>5</a:t>
            </a:r>
            <a:endParaRPr lang="ru-RU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Прямоугольник 47"/>
          <p:cNvSpPr/>
          <p:nvPr/>
        </p:nvSpPr>
        <p:spPr>
          <a:xfrm>
            <a:off x="980280" y="5281560"/>
            <a:ext cx="1736280" cy="6328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lt1"/>
                </a:solidFill>
                <a:latin typeface="Calibri"/>
              </a:rPr>
              <a:t>КОМАНДА1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Овал 48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4" name="Овал 50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Овал 51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Овал 52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Овал 53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Овал 54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Овал 55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Овал 56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Овал 57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Овал 58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Овал 59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Овал 60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Овал 61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Овал 62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Овал 63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Овал 64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Овал 65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Овал 66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Овал 67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Овал 68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Овал 69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Овал 70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Овал 71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Овал 72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Овал 73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Овал 74"/>
          <p:cNvSpPr/>
          <p:nvPr/>
        </p:nvSpPr>
        <p:spPr>
          <a:xfrm>
            <a:off x="1404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chemeClr val="lt1"/>
                </a:solidFill>
                <a:latin typeface="Calibri"/>
              </a:rPr>
              <a:t>25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Прямоугольник 77"/>
          <p:cNvSpPr/>
          <p:nvPr/>
        </p:nvSpPr>
        <p:spPr>
          <a:xfrm>
            <a:off x="2918160" y="5301720"/>
            <a:ext cx="1736280" cy="6328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Calibri"/>
              </a:rPr>
              <a:t>КОМАНДА</a:t>
            </a:r>
            <a:r>
              <a:rPr lang="en-US" sz="2400" b="0" strike="noStrike" spc="-1">
                <a:solidFill>
                  <a:schemeClr val="lt1"/>
                </a:solidFill>
                <a:latin typeface="Calibri"/>
              </a:rPr>
              <a:t>2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Овал 78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1" name="Овал 79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Овал 80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Овал 81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Овал 82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Овал 83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Овал 84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Овал 85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Овал 86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Овал 87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Овал 88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Овал 89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Овал 90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Овал 91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Овал 92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Овал 93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Овал 94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Овал 95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Овал 96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Овал 97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Овал 98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Овал 99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Овал 100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Овал 101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Овал 102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Овал 103"/>
          <p:cNvSpPr/>
          <p:nvPr/>
        </p:nvSpPr>
        <p:spPr>
          <a:xfrm>
            <a:off x="3240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Прямоугольник 104"/>
          <p:cNvSpPr/>
          <p:nvPr/>
        </p:nvSpPr>
        <p:spPr>
          <a:xfrm>
            <a:off x="4902120" y="5330160"/>
            <a:ext cx="1736280" cy="6328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Calibri"/>
              </a:rPr>
              <a:t>КОМАНДА</a:t>
            </a:r>
            <a:r>
              <a:rPr lang="en-US" sz="2400" b="0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Овал 105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8" name="Овал 106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Овал 107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Овал 108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Овал 109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Овал 110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Овал 111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Овал 112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Овал 113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Овал 114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Овал 115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Овал 116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Овал 117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Овал 118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Овал 119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Овал 120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Овал 121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Овал 122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Овал 123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Овал 124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Овал 125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Овал 126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Овал 127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Овал 128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Овал 129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Овал 130"/>
          <p:cNvSpPr/>
          <p:nvPr/>
        </p:nvSpPr>
        <p:spPr>
          <a:xfrm>
            <a:off x="525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Прямоугольник 131"/>
          <p:cNvSpPr/>
          <p:nvPr/>
        </p:nvSpPr>
        <p:spPr>
          <a:xfrm>
            <a:off x="6823440" y="5330160"/>
            <a:ext cx="1736280" cy="6328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Calibri"/>
              </a:rPr>
              <a:t>КОМАНДА</a:t>
            </a:r>
            <a:r>
              <a:rPr lang="en-US" sz="2400" b="0" strike="noStrike" spc="-1">
                <a:solidFill>
                  <a:schemeClr val="lt1"/>
                </a:solidFill>
                <a:latin typeface="Calibri"/>
              </a:rPr>
              <a:t>4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Овал 132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5" name="Овал 133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Овал 134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Овал 135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Овал 136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Овал 137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Овал 138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Овал 139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Овал 140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Овал 141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Овал 142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Овал 143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Овал 144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Овал 145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Овал 146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Овал 147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Овал 148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Овал 149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Овал 150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Овал 151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Овал 152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Овал 153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Овал 154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Овал 155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Овал 156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Овал 157"/>
          <p:cNvSpPr/>
          <p:nvPr/>
        </p:nvSpPr>
        <p:spPr>
          <a:xfrm>
            <a:off x="723600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Прямоугольник 158"/>
          <p:cNvSpPr/>
          <p:nvPr/>
        </p:nvSpPr>
        <p:spPr>
          <a:xfrm>
            <a:off x="8763120" y="5330160"/>
            <a:ext cx="1736280" cy="6328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Calibri"/>
              </a:rPr>
              <a:t>КОМАНДА5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Овал 180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2" name="Овал 181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Овал 182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Овал 183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Овал 185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Овал 186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Овал 187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Овал 188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Овал 189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Овал 190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Овал 191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Овал 192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Овал 193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Овал 194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Овал 195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16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17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18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19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20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21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22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23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24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Овал 205"/>
          <p:cNvSpPr/>
          <p:nvPr/>
        </p:nvSpPr>
        <p:spPr>
          <a:xfrm>
            <a:off x="9146880" y="6048000"/>
            <a:ext cx="760320" cy="712080"/>
          </a:xfrm>
          <a:prstGeom prst="ellipse">
            <a:avLst/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lt1"/>
                </a:solidFill>
                <a:latin typeface="Calibri"/>
              </a:rPr>
              <a:t>25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5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9" restart="whenNotActive" fill="hold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childTnLst>
                  <p:par>
                    <p:cTn id="10" fill="hold">
                      <p:stCondLst>
                        <p:cond evt="onClick" delay="0">
                          <p:tgtEl>
                            <p:spTgt spid="53"/>
                          </p:tgtEl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6" restart="whenNotActive" fill="hold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childTnLst>
                  <p:par>
                    <p:cTn id="17" fill="hold">
                      <p:stCondLst>
                        <p:cond evt="onClick" delay="0">
                          <p:tgtEl>
                            <p:spTgt spid="54"/>
                          </p:tgtEl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3" restart="whenNotActive" fill="hold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childTnLst>
                  <p:par>
                    <p:cTn id="24" fill="hold">
                      <p:stCondLst>
                        <p:cond evt="onClick" delay="0">
                          <p:tgtEl>
                            <p:spTgt spid="55"/>
                          </p:tgtEl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30" restart="whenNotActive" fill="hold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childTnLst>
                  <p:par>
                    <p:cTn id="31" fill="hold">
                      <p:stCondLst>
                        <p:cond evt="onClick" delay="0">
                          <p:tgtEl>
                            <p:spTgt spid="56"/>
                          </p:tgtEl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37" restart="whenNotActive" fill="hold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childTnLst>
                  <p:par>
                    <p:cTn id="38" fill="hold">
                      <p:stCondLst>
                        <p:cond evt="onClick" delay="0">
                          <p:tgtEl>
                            <p:spTgt spid="57"/>
                          </p:tgtEl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44" restart="whenNotActive" fill="hold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childTnLst>
                  <p:par>
                    <p:cTn id="45" fill="hold">
                      <p:stCondLst>
                        <p:cond evt="onClick" delay="0">
                          <p:tgtEl>
                            <p:spTgt spid="58"/>
                          </p:tgtEl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1" restart="whenNotActive" fill="hold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childTnLst>
                  <p:par>
                    <p:cTn id="52" fill="hold">
                      <p:stCondLst>
                        <p:cond evt="onClick" delay="0">
                          <p:tgtEl>
                            <p:spTgt spid="59"/>
                          </p:tgtEl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8" restart="whenNotActive" fill="hold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childTnLst>
                  <p:par>
                    <p:cTn id="59" fill="hold">
                      <p:stCondLst>
                        <p:cond evt="onClick" delay="0">
                          <p:tgtEl>
                            <p:spTgt spid="60"/>
                          </p:tgtEl>
                        </p:cond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65" restart="whenNotActive" fill="hold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childTnLst>
                  <p:par>
                    <p:cTn id="66" fill="hold">
                      <p:stCondLst>
                        <p:cond evt="onClick" delay="0">
                          <p:tgtEl>
                            <p:spTgt spid="61"/>
                          </p:tgtEl>
                        </p:cond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2" restart="whenNotActive" fill="hold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childTnLst>
                  <p:par>
                    <p:cTn id="73" fill="hold">
                      <p:stCondLst>
                        <p:cond evt="onClick" delay="0">
                          <p:tgtEl>
                            <p:spTgt spid="62"/>
                          </p:tgtEl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9" restart="whenNotActive" fill="hold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childTnLst>
                  <p:par>
                    <p:cTn id="80" fill="hold">
                      <p:stCondLst>
                        <p:cond evt="onClick" delay="0">
                          <p:tgtEl>
                            <p:spTgt spid="63"/>
                          </p:tgtEl>
                        </p:cond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86" restart="whenNotActive" fill="hold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childTnLst>
                  <p:par>
                    <p:cTn id="87" fill="hold">
                      <p:stCondLst>
                        <p:cond evt="onClick" delay="0">
                          <p:tgtEl>
                            <p:spTgt spid="64"/>
                          </p:tgtEl>
                        </p:cond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93" restart="whenNotActive" fill="hold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childTnLst>
                  <p:par>
                    <p:cTn id="94" fill="hold">
                      <p:stCondLst>
                        <p:cond evt="onClick" delay="0">
                          <p:tgtEl>
                            <p:spTgt spid="65"/>
                          </p:tgtEl>
                        </p:cond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00" restart="whenNotActive" fill="hold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childTnLst>
                  <p:par>
                    <p:cTn id="101" fill="hold">
                      <p:stCondLst>
                        <p:cond evt="onClick" delay="0">
                          <p:tgtEl>
                            <p:spTgt spid="66"/>
                          </p:tgtEl>
                        </p:cond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07" restart="whenNotActive" fill="hold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childTnLst>
                  <p:par>
                    <p:cTn id="108" fill="hold">
                      <p:stCondLst>
                        <p:cond evt="onClick" delay="0">
                          <p:tgtEl>
                            <p:spTgt spid="67"/>
                          </p:tgtEl>
                        </p:cond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14" restart="whenNotActive" fill="hold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childTnLst>
                  <p:par>
                    <p:cTn id="115" fill="hold">
                      <p:stCondLst>
                        <p:cond evt="onClick" delay="0">
                          <p:tgtEl>
                            <p:spTgt spid="68"/>
                          </p:tgtEl>
                        </p:cond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21" restart="whenNotActive" fill="hold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childTnLst>
                  <p:par>
                    <p:cTn id="122" fill="hold">
                      <p:stCondLst>
                        <p:cond evt="onClick" delay="0">
                          <p:tgtEl>
                            <p:spTgt spid="69"/>
                          </p:tgtEl>
                        </p:cond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28" restart="whenNotActive" fill="hold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childTnLst>
                  <p:par>
                    <p:cTn id="129" fill="hold">
                      <p:stCondLst>
                        <p:cond evt="onClick" delay="0">
                          <p:tgtEl>
                            <p:spTgt spid="70"/>
                          </p:tgtEl>
                        </p:cond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35" restart="whenNotActive" fill="hold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childTnLst>
                  <p:par>
                    <p:cTn id="136" fill="hold">
                      <p:stCondLst>
                        <p:cond evt="onClick" delay="0">
                          <p:tgtEl>
                            <p:spTgt spid="71"/>
                          </p:tgtEl>
                        </p:cond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42" restart="whenNotActive" fill="hold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childTnLst>
                  <p:par>
                    <p:cTn id="14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evt="onClick" delay="0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68" restart="whenNotActive" fill="hold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childTnLst>
                  <p:par>
                    <p:cTn id="26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394" restart="whenNotActive" fill="hold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childTnLst>
                  <p:par>
                    <p:cTn id="39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evt="onClick" delay="0">
                          <p:tgtEl>
                            <p:spTgt spid="126"/>
                          </p:tgtEl>
                        </p:cond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20" restart="whenNotActive" fill="hold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childTnLst>
                  <p:par>
                    <p:cTn id="52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evt="onClick" delay="0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646" restart="whenNotActive" fill="hold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childTnLst>
                  <p:par>
                    <p:cTn id="64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5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evt="onClick" delay="0">
                          <p:tgtEl>
                            <p:spTgt spid="180"/>
                          </p:tgtEl>
                        </p:cond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Box 1"/>
          <p:cNvSpPr/>
          <p:nvPr/>
        </p:nvSpPr>
        <p:spPr>
          <a:xfrm>
            <a:off x="630000" y="1541040"/>
            <a:ext cx="660894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dirty="0" smtClean="0"/>
              <a:t>Какой термин используют для обозначения поселения </a:t>
            </a:r>
            <a:r>
              <a:rPr lang="ru-RU" sz="3200" b="1" dirty="0"/>
              <a:t>живых организмов на </a:t>
            </a:r>
            <a:r>
              <a:rPr lang="ru-RU" sz="3200" b="1" dirty="0" smtClean="0"/>
              <a:t>подводных </a:t>
            </a:r>
            <a:r>
              <a:rPr lang="ru-RU" sz="3200" b="1" dirty="0"/>
              <a:t>частях судов, </a:t>
            </a:r>
            <a:r>
              <a:rPr lang="ru-RU" sz="3200" b="1" dirty="0" smtClean="0"/>
              <a:t>портовых сооружений и других погруженных в воду объектах?</a:t>
            </a:r>
            <a:endParaRPr lang="ru-RU" sz="3200" b="1" strike="noStrike" spc="-1" dirty="0" smtClean="0">
              <a:solidFill>
                <a:srgbClr val="000000"/>
              </a:solidFill>
            </a:endParaRPr>
          </a:p>
        </p:txBody>
      </p:sp>
      <p:sp>
        <p:nvSpPr>
          <p:cNvPr id="285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xtBox 4"/>
          <p:cNvSpPr/>
          <p:nvPr/>
        </p:nvSpPr>
        <p:spPr>
          <a:xfrm>
            <a:off x="5213520" y="5707080"/>
            <a:ext cx="4735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i="1" spc="-1" dirty="0" smtClean="0">
                <a:solidFill>
                  <a:schemeClr val="dk1"/>
                </a:solidFill>
                <a:latin typeface="Calibri"/>
              </a:rPr>
              <a:t>биообрастание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58" y="1679726"/>
            <a:ext cx="4858242" cy="2768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85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Box 1"/>
          <p:cNvSpPr/>
          <p:nvPr/>
        </p:nvSpPr>
        <p:spPr>
          <a:xfrm>
            <a:off x="553920" y="1819079"/>
            <a:ext cx="527538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spc="-1" dirty="0" smtClean="0">
                <a:solidFill>
                  <a:schemeClr val="dk1"/>
                </a:solidFill>
                <a:latin typeface="Calibri"/>
                <a:ea typeface="Microsoft YaHei"/>
              </a:rPr>
              <a:t>Попадание этих продуктов может вызвать сильнейшее загрязнение среды, г</a:t>
            </a:r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ибель </a:t>
            </a:r>
            <a:r>
              <a:rPr lang="ru-RU" sz="3200" b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морских </a:t>
            </a:r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организмов и разрушение экосистем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TextBox 4"/>
          <p:cNvSpPr/>
          <p:nvPr/>
        </p:nvSpPr>
        <p:spPr>
          <a:xfrm>
            <a:off x="5213520" y="5707080"/>
            <a:ext cx="4735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 smtClean="0">
                <a:solidFill>
                  <a:schemeClr val="dk1"/>
                </a:solidFill>
                <a:latin typeface="Calibri"/>
              </a:rPr>
              <a:t>нефтепродукты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48" y="1457325"/>
            <a:ext cx="5250752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89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Box 1"/>
          <p:cNvSpPr/>
          <p:nvPr/>
        </p:nvSpPr>
        <p:spPr>
          <a:xfrm>
            <a:off x="553920" y="837069"/>
            <a:ext cx="7123230" cy="40304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</a:rPr>
              <a:t>Это может вызвать у морских животных повреждение слуха, изменение поведения и даже нарушение размножения. </a:t>
            </a:r>
          </a:p>
          <a:p>
            <a:endParaRPr lang="ru-RU" sz="3200" b="1" spc="-1" dirty="0">
              <a:solidFill>
                <a:schemeClr val="dk1"/>
              </a:solidFill>
              <a:latin typeface="Calibri"/>
            </a:endParaRPr>
          </a:p>
          <a:p>
            <a:r>
              <a:rPr lang="ru-RU" sz="3200" b="1" spc="-1" dirty="0" smtClean="0">
                <a:solidFill>
                  <a:schemeClr val="dk1"/>
                </a:solidFill>
              </a:rPr>
              <a:t>О </a:t>
            </a:r>
            <a:r>
              <a:rPr lang="ru-RU" sz="3200" b="1" spc="-1" dirty="0">
                <a:solidFill>
                  <a:schemeClr val="dk1"/>
                </a:solidFill>
              </a:rPr>
              <a:t>каком </a:t>
            </a:r>
            <a:r>
              <a:rPr lang="ru-RU" sz="3200" b="1" spc="-1" dirty="0" smtClean="0">
                <a:solidFill>
                  <a:schemeClr val="dk1"/>
                </a:solidFill>
              </a:rPr>
              <a:t>воздействии от </a:t>
            </a:r>
            <a:r>
              <a:rPr lang="ru-RU" sz="3200" b="1" spc="-1" dirty="0">
                <a:solidFill>
                  <a:schemeClr val="dk1"/>
                </a:solidFill>
              </a:rPr>
              <a:t>работы кораблестроительного завода </a:t>
            </a:r>
            <a:r>
              <a:rPr lang="ru-RU" sz="3200" b="1" spc="-1" dirty="0" smtClean="0">
                <a:solidFill>
                  <a:schemeClr val="dk1"/>
                </a:solidFill>
              </a:rPr>
              <a:t>идет речь?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TextBox 4"/>
          <p:cNvSpPr/>
          <p:nvPr/>
        </p:nvSpPr>
        <p:spPr>
          <a:xfrm>
            <a:off x="6423195" y="5701199"/>
            <a:ext cx="4735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i="1" spc="-1" dirty="0" smtClean="0">
                <a:solidFill>
                  <a:schemeClr val="dk1"/>
                </a:solidFill>
                <a:latin typeface="Calibri"/>
              </a:rPr>
              <a:t>шум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418" y="1237332"/>
            <a:ext cx="4118831" cy="3630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93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1"/>
          <p:cNvSpPr/>
          <p:nvPr/>
        </p:nvSpPr>
        <p:spPr>
          <a:xfrm>
            <a:off x="630000" y="1588102"/>
            <a:ext cx="6031922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Какая физическая величина, учитывающая сопротивление воды, является ключевым фактором при проектировании корпуса корабля?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Box 4"/>
          <p:cNvSpPr/>
          <p:nvPr/>
        </p:nvSpPr>
        <p:spPr>
          <a:xfrm>
            <a:off x="4368960" y="5707080"/>
            <a:ext cx="702684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 smtClean="0">
                <a:solidFill>
                  <a:schemeClr val="dk1"/>
                </a:solidFill>
                <a:latin typeface="Calibri"/>
              </a:rPr>
              <a:t>гидродинамическое </a:t>
            </a:r>
            <a:r>
              <a:rPr lang="ru-RU" sz="3200" b="0" i="1" strike="noStrike" spc="-1" dirty="0">
                <a:solidFill>
                  <a:schemeClr val="dk1"/>
                </a:solidFill>
                <a:latin typeface="Calibri"/>
              </a:rPr>
              <a:t>сопротивление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2288364"/>
            <a:ext cx="4840778" cy="1152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08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1"/>
          <p:cNvSpPr/>
          <p:nvPr/>
        </p:nvSpPr>
        <p:spPr>
          <a:xfrm>
            <a:off x="875640" y="2061360"/>
            <a:ext cx="7074720" cy="204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Принцип </a:t>
            </a:r>
            <a:r>
              <a:rPr lang="ru-RU" sz="3200" b="1" spc="-1" dirty="0" smtClean="0">
                <a:solidFill>
                  <a:schemeClr val="dk1"/>
                </a:solidFill>
                <a:latin typeface="Calibri"/>
                <a:ea typeface="Microsoft YaHei"/>
              </a:rPr>
              <a:t>какого</a:t>
            </a:r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 </a:t>
            </a:r>
            <a:r>
              <a:rPr lang="ru-RU" sz="3200" b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физического устройства используется в системах стабилизации корабля, компенсирующих крен и рыскание?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xtBox 4"/>
          <p:cNvSpPr/>
          <p:nvPr/>
        </p:nvSpPr>
        <p:spPr>
          <a:xfrm>
            <a:off x="6013800" y="5707080"/>
            <a:ext cx="4735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>
                <a:solidFill>
                  <a:schemeClr val="dk1"/>
                </a:solidFill>
                <a:latin typeface="Calibri"/>
              </a:rPr>
              <a:t>гироскоп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5" name="Рисунок 214"/>
          <p:cNvPicPr/>
          <p:nvPr/>
        </p:nvPicPr>
        <p:blipFill>
          <a:blip r:embed="rId3"/>
          <a:stretch/>
        </p:blipFill>
        <p:spPr>
          <a:xfrm>
            <a:off x="8465835" y="753300"/>
            <a:ext cx="3206520" cy="465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1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1"/>
          <p:cNvSpPr/>
          <p:nvPr/>
        </p:nvSpPr>
        <p:spPr>
          <a:xfrm>
            <a:off x="630000" y="1811646"/>
            <a:ext cx="532116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Какой физический процесс играет главную роль в процессе соединения металлических конструкций корабля?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Box 4"/>
          <p:cNvSpPr/>
          <p:nvPr/>
        </p:nvSpPr>
        <p:spPr>
          <a:xfrm>
            <a:off x="5213520" y="5707080"/>
            <a:ext cx="4735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>
                <a:solidFill>
                  <a:schemeClr val="dk1"/>
                </a:solidFill>
                <a:latin typeface="Calibri"/>
              </a:rPr>
              <a:t>электродуговая сварка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0" name="Рисунок 217"/>
          <p:cNvPicPr/>
          <p:nvPr/>
        </p:nvPicPr>
        <p:blipFill>
          <a:blip r:embed="rId3"/>
          <a:stretch/>
        </p:blipFill>
        <p:spPr>
          <a:xfrm>
            <a:off x="6457949" y="1423410"/>
            <a:ext cx="5022825" cy="332956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17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1"/>
          <p:cNvSpPr/>
          <p:nvPr/>
        </p:nvSpPr>
        <p:spPr>
          <a:xfrm>
            <a:off x="865169" y="2259720"/>
            <a:ext cx="5926155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1" spc="-1" dirty="0" smtClean="0">
                <a:solidFill>
                  <a:schemeClr val="dk1"/>
                </a:solidFill>
                <a:latin typeface="Calibri"/>
                <a:ea typeface="Microsoft YaHei"/>
              </a:rPr>
              <a:t>Плавучесть </a:t>
            </a:r>
            <a:r>
              <a:rPr lang="ru-RU" sz="3200" b="1" strike="noStrike" spc="-1" dirty="0" smtClean="0">
                <a:solidFill>
                  <a:schemeClr val="dk1"/>
                </a:solidFill>
                <a:latin typeface="Calibri"/>
                <a:ea typeface="Microsoft YaHei"/>
              </a:rPr>
              <a:t>корабля определяется именно этой физической величиной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Box 4"/>
          <p:cNvSpPr/>
          <p:nvPr/>
        </p:nvSpPr>
        <p:spPr>
          <a:xfrm>
            <a:off x="5213519" y="5707080"/>
            <a:ext cx="557830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3200" b="0" i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объём вытесненной воды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5" name="Рисунок 224"/>
          <p:cNvPicPr/>
          <p:nvPr/>
        </p:nvPicPr>
        <p:blipFill>
          <a:blip r:embed="rId3"/>
          <a:stretch/>
        </p:blipFill>
        <p:spPr>
          <a:xfrm>
            <a:off x="7096965" y="1070629"/>
            <a:ext cx="4298835" cy="394638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2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Box 1"/>
          <p:cNvSpPr/>
          <p:nvPr/>
        </p:nvSpPr>
        <p:spPr>
          <a:xfrm>
            <a:off x="571680" y="1934280"/>
            <a:ext cx="6769080" cy="20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1" strike="noStrike" spc="-1">
                <a:solidFill>
                  <a:schemeClr val="dk1"/>
                </a:solidFill>
                <a:latin typeface="Calibri"/>
                <a:ea typeface="Microsoft YaHei"/>
              </a:rPr>
              <a:t>Какие виды теплопередачи учитываются при проектировании систем охлаждения судовых двигателей?</a:t>
            </a:r>
            <a:endParaRPr lang="ru-RU" sz="3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4"/>
          <p:cNvSpPr/>
          <p:nvPr/>
        </p:nvSpPr>
        <p:spPr>
          <a:xfrm>
            <a:off x="5213520" y="5707080"/>
            <a:ext cx="672444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0" i="1" strike="noStrike" spc="-1" dirty="0">
                <a:solidFill>
                  <a:schemeClr val="dk1"/>
                </a:solidFill>
                <a:latin typeface="Calibri"/>
                <a:ea typeface="Microsoft YaHei"/>
              </a:rPr>
              <a:t>конвекция и теплопроводность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30" name="Рисунок 229"/>
          <p:cNvPicPr/>
          <p:nvPr/>
        </p:nvPicPr>
        <p:blipFill>
          <a:blip r:embed="rId3"/>
          <a:stretch/>
        </p:blipFill>
        <p:spPr>
          <a:xfrm>
            <a:off x="7340760" y="925695"/>
            <a:ext cx="3997440" cy="430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27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Box 1"/>
          <p:cNvSpPr/>
          <p:nvPr/>
        </p:nvSpPr>
        <p:spPr>
          <a:xfrm>
            <a:off x="668520" y="1871280"/>
            <a:ext cx="4735440" cy="252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strike="noStrike" spc="-1">
                <a:solidFill>
                  <a:schemeClr val="dk1"/>
                </a:solidFill>
                <a:latin typeface="Calibri"/>
              </a:rPr>
              <a:t>Для резки и сварки металлов используют смесь газов, один из которых — кислород. Назовите второй газ?</a:t>
            </a:r>
            <a:endParaRPr lang="ru-RU" sz="3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Box 4"/>
          <p:cNvSpPr/>
          <p:nvPr/>
        </p:nvSpPr>
        <p:spPr>
          <a:xfrm>
            <a:off x="5213520" y="5707080"/>
            <a:ext cx="4735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>
                <a:solidFill>
                  <a:schemeClr val="dk1"/>
                </a:solidFill>
                <a:latin typeface="Calibri"/>
              </a:rPr>
              <a:t>водород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35" name="Рисунок 234"/>
          <p:cNvPicPr/>
          <p:nvPr/>
        </p:nvPicPr>
        <p:blipFill>
          <a:blip r:embed="rId3"/>
          <a:stretch/>
        </p:blipFill>
        <p:spPr>
          <a:xfrm>
            <a:off x="5650200" y="1603440"/>
            <a:ext cx="6124320" cy="3066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3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1"/>
          <p:cNvSpPr/>
          <p:nvPr/>
        </p:nvSpPr>
        <p:spPr>
          <a:xfrm>
            <a:off x="782280" y="1820520"/>
            <a:ext cx="6659640" cy="20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3200" b="1" strike="noStrike" spc="-1">
                <a:solidFill>
                  <a:schemeClr val="dk1"/>
                </a:solidFill>
                <a:latin typeface="Calibri"/>
                <a:ea typeface="Microsoft YaHei"/>
              </a:rPr>
              <a:t>Какой материал является основным компонентом в корпусах большинства кораблей, строящихся на заводе «Янтарь»?</a:t>
            </a:r>
            <a:endParaRPr lang="ru-RU" sz="3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Box 3"/>
          <p:cNvSpPr/>
          <p:nvPr/>
        </p:nvSpPr>
        <p:spPr>
          <a:xfrm>
            <a:off x="630000" y="5707080"/>
            <a:ext cx="1512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ОТВЕТ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Box 4"/>
          <p:cNvSpPr/>
          <p:nvPr/>
        </p:nvSpPr>
        <p:spPr>
          <a:xfrm>
            <a:off x="6166020" y="5707080"/>
            <a:ext cx="4735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i="1" strike="noStrike" spc="-1" dirty="0">
                <a:solidFill>
                  <a:schemeClr val="dk1"/>
                </a:solidFill>
                <a:latin typeface="Calibri"/>
              </a:rPr>
              <a:t>сталь</a:t>
            </a: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Управляющая кнопка: домой 5">
            <a:hlinkClick r:id="" action="ppaction://hlinkshowjump?jump=firstslide"/>
          </p:cNvPr>
          <p:cNvSpPr/>
          <p:nvPr/>
        </p:nvSpPr>
        <p:spPr>
          <a:xfrm>
            <a:off x="11395800" y="6114240"/>
            <a:ext cx="795600" cy="74340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40" name="Рисунок 239"/>
          <p:cNvPicPr/>
          <p:nvPr/>
        </p:nvPicPr>
        <p:blipFill>
          <a:blip r:embed="rId3"/>
          <a:stretch/>
        </p:blipFill>
        <p:spPr>
          <a:xfrm>
            <a:off x="8181720" y="620640"/>
            <a:ext cx="3295440" cy="467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37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548</Words>
  <Application>Microsoft Office PowerPoint</Application>
  <PresentationFormat>Широкоэкранный</PresentationFormat>
  <Paragraphs>244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subject/>
  <dc:creator>Георгий Аствацатуров</dc:creator>
  <dc:description/>
  <cp:lastModifiedBy>User</cp:lastModifiedBy>
  <cp:revision>37</cp:revision>
  <dcterms:created xsi:type="dcterms:W3CDTF">2017-08-05T04:53:38Z</dcterms:created>
  <dcterms:modified xsi:type="dcterms:W3CDTF">2024-12-20T10:22:34Z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36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36</vt:i4>
  </property>
</Properties>
</file>