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326" r:id="rId3"/>
    <p:sldId id="325" r:id="rId4"/>
    <p:sldId id="345" r:id="rId5"/>
    <p:sldId id="347" r:id="rId6"/>
  </p:sldIdLst>
  <p:sldSz cx="9144000" cy="5143500" type="screen16x9"/>
  <p:notesSz cx="6797675" cy="9928225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48" y="6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5CCB2-A959-F645-B54C-F39E2095B0A7}" type="datetimeFigureOut">
              <a:rPr lang="ru-RU" smtClean="0"/>
              <a:t>29.11.2024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03AAD-1529-8B41-8AED-D96E1C2B01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9405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03AAD-1529-8B41-8AED-D96E1C2B016F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5006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B779D-AEF9-8444-B305-31239620A1E5}" type="datetimeFigureOut">
              <a:rPr lang="ru-RU" smtClean="0"/>
              <a:t>29.11.2024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92EEC-7EE7-C94B-AB84-B461DACD1DE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3494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B779D-AEF9-8444-B305-31239620A1E5}" type="datetimeFigureOut">
              <a:rPr lang="ru-RU" smtClean="0"/>
              <a:t>29.11.2024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92EEC-7EE7-C94B-AB84-B461DACD1DE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120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B779D-AEF9-8444-B305-31239620A1E5}" type="datetimeFigureOut">
              <a:rPr lang="ru-RU" smtClean="0"/>
              <a:t>29.11.2024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92EEC-7EE7-C94B-AB84-B461DACD1DE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1118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B779D-AEF9-8444-B305-31239620A1E5}" type="datetimeFigureOut">
              <a:rPr lang="ru-RU" smtClean="0"/>
              <a:t>29.11.2024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92EEC-7EE7-C94B-AB84-B461DACD1DE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5849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B779D-AEF9-8444-B305-31239620A1E5}" type="datetimeFigureOut">
              <a:rPr lang="ru-RU" smtClean="0"/>
              <a:t>29.11.2024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92EEC-7EE7-C94B-AB84-B461DACD1DE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298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B779D-AEF9-8444-B305-31239620A1E5}" type="datetimeFigureOut">
              <a:rPr lang="ru-RU" smtClean="0"/>
              <a:t>29.11.2024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92EEC-7EE7-C94B-AB84-B461DACD1DE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2552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B779D-AEF9-8444-B305-31239620A1E5}" type="datetimeFigureOut">
              <a:rPr lang="ru-RU" smtClean="0"/>
              <a:t>29.11.2024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92EEC-7EE7-C94B-AB84-B461DACD1DE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9844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B779D-AEF9-8444-B305-31239620A1E5}" type="datetimeFigureOut">
              <a:rPr lang="ru-RU" smtClean="0"/>
              <a:t>29.11.2024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92EEC-7EE7-C94B-AB84-B461DACD1DE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3862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B779D-AEF9-8444-B305-31239620A1E5}" type="datetimeFigureOut">
              <a:rPr lang="ru-RU" smtClean="0"/>
              <a:t>29.11.2024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92EEC-7EE7-C94B-AB84-B461DACD1DE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9227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B779D-AEF9-8444-B305-31239620A1E5}" type="datetimeFigureOut">
              <a:rPr lang="ru-RU" smtClean="0"/>
              <a:t>29.11.2024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92EEC-7EE7-C94B-AB84-B461DACD1DE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6223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B779D-AEF9-8444-B305-31239620A1E5}" type="datetimeFigureOut">
              <a:rPr lang="ru-RU" smtClean="0"/>
              <a:t>29.11.2024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92EEC-7EE7-C94B-AB84-B461DACD1DE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1636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B779D-AEF9-8444-B305-31239620A1E5}" type="datetimeFigureOut">
              <a:rPr lang="ru-RU" smtClean="0"/>
              <a:t>29.11.2024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92EEC-7EE7-C94B-AB84-B461DACD1DE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8445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6.jpeg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ctrTitle"/>
          </p:nvPr>
        </p:nvSpPr>
        <p:spPr>
          <a:xfrm>
            <a:off x="-1" y="1881554"/>
            <a:ext cx="9144001" cy="2260140"/>
          </a:xfrm>
          <a:noFill/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cs typeface="Aharoni" panose="02010803020104030203" pitchFamily="2" charset="-79"/>
              </a:rPr>
              <a:t>Команда «ШЕЛЬФ»</a:t>
            </a:r>
            <a:b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cs typeface="Aharoni" panose="02010803020104030203" pitchFamily="2" charset="-79"/>
              </a:rPr>
            </a:b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haroni" panose="02010803020104030203" pitchFamily="2" charset="-79"/>
              </a:rPr>
              <a:t>участников креативного марафона «Естественные науки на службе Отечеству»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haroni" panose="02010803020104030203" pitchFamily="2" charset="-79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809" y="4141692"/>
            <a:ext cx="88344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Нахимовцы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класса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sz="2000" b="1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команды -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Козлова О. В.(преподаватель ОД(физика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химия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биология)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31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>
        <p:wipe/>
        <p:sndAc>
          <p:stSnd loop="1">
            <p:snd r:embed="rId2" name="priboy.wav"/>
          </p:stSnd>
        </p:sndAc>
      </p:transition>
    </mc:Choice>
    <mc:Fallback xmlns="">
      <p:transition spd="slow" advTm="15000">
        <p:wipe/>
        <p:sndAc>
          <p:stSnd loop="1">
            <p:snd r:embed="rId4" name="priboy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азвание 1"/>
          <p:cNvSpPr txBox="1">
            <a:spLocks/>
          </p:cNvSpPr>
          <p:nvPr/>
        </p:nvSpPr>
        <p:spPr>
          <a:xfrm>
            <a:off x="846085" y="12333"/>
            <a:ext cx="7772400" cy="579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" name="Название 1"/>
          <p:cNvSpPr txBox="1">
            <a:spLocks/>
          </p:cNvSpPr>
          <p:nvPr/>
        </p:nvSpPr>
        <p:spPr>
          <a:xfrm>
            <a:off x="921516" y="12333"/>
            <a:ext cx="7772400" cy="5795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itchFamily="34" charset="0"/>
                <a:cs typeface="Arial"/>
              </a:rPr>
              <a:t>Команда «ШЕЛЬФ»</a:t>
            </a:r>
            <a:endParaRPr lang="ru-RU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 Black" pitchFamily="34" charset="0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3723" y="781668"/>
            <a:ext cx="837027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buClr>
                <a:srgbClr val="0000FF"/>
              </a:buClr>
              <a:buSzPct val="100000"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cs typeface="Arial"/>
              </a:rPr>
              <a:t>Девиз команды: «ЭНЕРГЕТИКА – НАША СИЛА»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8"/>
          <a:stretch/>
        </p:blipFill>
        <p:spPr>
          <a:xfrm>
            <a:off x="273810" y="1345797"/>
            <a:ext cx="4997437" cy="31965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1"/>
          <a:stretch/>
        </p:blipFill>
        <p:spPr bwMode="auto">
          <a:xfrm>
            <a:off x="208429" y="1222617"/>
            <a:ext cx="5143499" cy="343006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178" y="1243333"/>
            <a:ext cx="3528324" cy="337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422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00">
        <p:wipe/>
        <p:sndAc>
          <p:stSnd loop="1">
            <p:snd r:embed="rId2" name="volni.wav"/>
          </p:stSnd>
        </p:sndAc>
      </p:transition>
    </mc:Choice>
    <mc:Fallback xmlns="">
      <p:transition spd="slow" advTm="23500">
        <p:wipe/>
        <p:sndAc>
          <p:stSnd loop="1">
            <p:snd r:embed="rId6" name="volni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азвание 1"/>
          <p:cNvSpPr txBox="1">
            <a:spLocks/>
          </p:cNvSpPr>
          <p:nvPr/>
        </p:nvSpPr>
        <p:spPr>
          <a:xfrm>
            <a:off x="1993805" y="172224"/>
            <a:ext cx="5795784" cy="579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0703" y="1326310"/>
            <a:ext cx="2778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"/>
                <a:cs typeface="Arial"/>
              </a:rPr>
              <a:t>Текст к фото Текст к фото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Arial"/>
                <a:cs typeface="Arial"/>
              </a:rPr>
              <a:t>Текст к фото Текст к фото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0705" y="3397917"/>
            <a:ext cx="2725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/>
                <a:cs typeface="Arial"/>
              </a:rPr>
              <a:t>Текст к фото Текст к фото</a:t>
            </a:r>
          </a:p>
          <a:p>
            <a:r>
              <a:rPr lang="ru-RU" sz="1400" dirty="0">
                <a:solidFill>
                  <a:schemeClr val="bg1"/>
                </a:solidFill>
                <a:latin typeface="Arial"/>
                <a:cs typeface="Arial"/>
              </a:rPr>
              <a:t>Текст к фото Текст к фото</a:t>
            </a:r>
          </a:p>
        </p:txBody>
      </p:sp>
      <p:sp>
        <p:nvSpPr>
          <p:cNvPr id="14" name="Название 1"/>
          <p:cNvSpPr txBox="1">
            <a:spLocks/>
          </p:cNvSpPr>
          <p:nvPr/>
        </p:nvSpPr>
        <p:spPr>
          <a:xfrm>
            <a:off x="2090057" y="82501"/>
            <a:ext cx="5699532" cy="570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0" b="29367"/>
          <a:stretch/>
        </p:blipFill>
        <p:spPr>
          <a:xfrm>
            <a:off x="912629" y="966117"/>
            <a:ext cx="3447628" cy="18003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6" descr="http://sevnvmu.ru/wp-content/uploads/2018/06/DSC_0690-web-800x5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852" y="1354183"/>
            <a:ext cx="2061782" cy="128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Название 1"/>
          <p:cNvSpPr txBox="1">
            <a:spLocks/>
          </p:cNvSpPr>
          <p:nvPr/>
        </p:nvSpPr>
        <p:spPr>
          <a:xfrm>
            <a:off x="1073916" y="133880"/>
            <a:ext cx="7772400" cy="5795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itchFamily="34" charset="0"/>
                <a:cs typeface="Arial"/>
              </a:rPr>
              <a:t>АО «ЦКБ «Коралл»</a:t>
            </a:r>
            <a:endParaRPr lang="ru-RU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 Black" pitchFamily="34" charset="0"/>
              <a:cs typeface="Arial"/>
            </a:endParaRPr>
          </a:p>
        </p:txBody>
      </p:sp>
      <p:pic>
        <p:nvPicPr>
          <p:cNvPr id="18" name="Рисунок 17" descr="https://www.aoosk.ru/upload/iblock/360/Korall_TSKB-logotip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726" y="423655"/>
            <a:ext cx="632518" cy="641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/>
          <p:cNvPicPr/>
          <p:nvPr/>
        </p:nvPicPr>
        <p:blipFill>
          <a:blip r:embed="rId6"/>
          <a:stretch>
            <a:fillRect/>
          </a:stretch>
        </p:blipFill>
        <p:spPr>
          <a:xfrm>
            <a:off x="833844" y="1040578"/>
            <a:ext cx="3490266" cy="180032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4672986" y="777707"/>
            <a:ext cx="423725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Black" panose="020B0A04020102020204" pitchFamily="34" charset="0"/>
              </a:rPr>
              <a:t>   </a:t>
            </a:r>
            <a:r>
              <a:rPr lang="ru-RU" sz="1600" dirty="0" smtClean="0">
                <a:solidFill>
                  <a:srgbClr val="0070C0"/>
                </a:solidFill>
                <a:latin typeface="Arial Black" pitchFamily="34" charset="0"/>
              </a:rPr>
              <a:t>Образовано</a:t>
            </a:r>
            <a:r>
              <a:rPr lang="ru-RU" sz="1600" dirty="0" smtClean="0">
                <a:latin typeface="Arial Black" pitchFamily="34" charset="0"/>
              </a:rPr>
              <a:t>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в 1965 году.</a:t>
            </a:r>
          </a:p>
          <a:p>
            <a:r>
              <a:rPr lang="ru-RU" sz="1600" dirty="0" smtClean="0">
                <a:latin typeface="Arial Black" pitchFamily="34" charset="0"/>
              </a:rPr>
              <a:t>   </a:t>
            </a:r>
            <a:r>
              <a:rPr lang="ru-RU" sz="1600" dirty="0" smtClean="0">
                <a:solidFill>
                  <a:srgbClr val="0070C0"/>
                </a:solidFill>
                <a:latin typeface="Arial Black" pitchFamily="34" charset="0"/>
              </a:rPr>
              <a:t>Входит</a:t>
            </a:r>
            <a:r>
              <a:rPr lang="ru-RU" sz="1600" dirty="0" smtClean="0">
                <a:latin typeface="Arial Black" pitchFamily="34" charset="0"/>
              </a:rPr>
              <a:t>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в объединенную судостроительную корпорацию «Строим флот сильной страны»</a:t>
            </a:r>
          </a:p>
          <a:p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</a:rPr>
              <a:t>(Указ Президента РФ </a:t>
            </a:r>
            <a:r>
              <a:rPr lang="ru-RU" sz="1600" i="1" dirty="0">
                <a:solidFill>
                  <a:schemeClr val="tx2">
                    <a:lumMod val="75000"/>
                  </a:schemeClr>
                </a:solidFill>
              </a:rPr>
              <a:t> </a:t>
            </a:r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</a:rPr>
              <a:t>21.03.2007 г</a:t>
            </a:r>
            <a:r>
              <a:rPr lang="ru-RU" sz="1600" i="1" dirty="0">
                <a:solidFill>
                  <a:schemeClr val="tx2">
                    <a:lumMod val="75000"/>
                  </a:schemeClr>
                </a:solidFill>
              </a:rPr>
              <a:t>. </a:t>
            </a:r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</a:rPr>
              <a:t>№ </a:t>
            </a:r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</a:rPr>
              <a:t>394)</a:t>
            </a:r>
            <a:endParaRPr lang="ru-RU" sz="1600" b="1" i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600" b="1" dirty="0" smtClean="0">
                <a:latin typeface="Arial Black" pitchFamily="34" charset="0"/>
              </a:rPr>
              <a:t>   </a:t>
            </a:r>
            <a:r>
              <a:rPr lang="ru-RU" sz="1600" dirty="0" smtClean="0">
                <a:solidFill>
                  <a:srgbClr val="0070C0"/>
                </a:solidFill>
                <a:latin typeface="Arial Black" pitchFamily="34" charset="0"/>
              </a:rPr>
              <a:t>Миссия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- проектирование средств освоения шельфа для процветания общества, России и людей.</a:t>
            </a:r>
          </a:p>
        </p:txBody>
      </p:sp>
      <p:pic>
        <p:nvPicPr>
          <p:cNvPr id="28" name="Рисунок 27" descr="https://www.aoosk.ru/upload/iblock/360/Korall_TSKB-logotip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424" y="922338"/>
            <a:ext cx="117244" cy="11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Рисунок 28" descr="https://www.aoosk.ru/upload/iblock/360/Korall_TSKB-logotip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424" y="1203350"/>
            <a:ext cx="117244" cy="11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Рисунок 29" descr="https://www.aoosk.ru/upload/iblock/360/Korall_TSKB-logotip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424" y="2147863"/>
            <a:ext cx="117244" cy="1182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610566" y="2997807"/>
            <a:ext cx="536155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  </a:t>
            </a:r>
            <a:r>
              <a:rPr lang="en-US" dirty="0" smtClean="0">
                <a:latin typeface="Arial Black" pitchFamily="34" charset="0"/>
              </a:rPr>
              <a:t> </a:t>
            </a:r>
            <a:r>
              <a:rPr lang="ru-RU" sz="1600" dirty="0" smtClean="0">
                <a:solidFill>
                  <a:srgbClr val="0070C0"/>
                </a:solidFill>
                <a:latin typeface="Arial Black" pitchFamily="34" charset="0"/>
              </a:rPr>
              <a:t>Стратегия</a:t>
            </a:r>
            <a:r>
              <a:rPr lang="ru-RU" sz="1600" dirty="0" smtClean="0">
                <a:latin typeface="Arial Black" pitchFamily="34" charset="0"/>
              </a:rPr>
              <a:t>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– удовлетворение запросов общества в научно-технической продукции, работах и услугах. Применение безопасных решений для людей и природы. </a:t>
            </a:r>
          </a:p>
          <a:p>
            <a:r>
              <a:rPr lang="ru-RU" sz="1600" dirty="0" smtClean="0">
                <a:solidFill>
                  <a:srgbClr val="0070C0"/>
                </a:solidFill>
                <a:latin typeface="Arial Black" pitchFamily="34" charset="0"/>
              </a:rPr>
              <a:t>   </a:t>
            </a:r>
            <a:r>
              <a:rPr lang="en-US" sz="1600" dirty="0" smtClean="0">
                <a:solidFill>
                  <a:srgbClr val="0070C0"/>
                </a:solidFill>
                <a:latin typeface="Arial Black" pitchFamily="34" charset="0"/>
              </a:rPr>
              <a:t> </a:t>
            </a:r>
            <a:r>
              <a:rPr lang="ru-RU" sz="1600" dirty="0" smtClean="0">
                <a:solidFill>
                  <a:srgbClr val="0070C0"/>
                </a:solidFill>
                <a:latin typeface="Arial Black" pitchFamily="34" charset="0"/>
              </a:rPr>
              <a:t>Видение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–</a:t>
            </a:r>
            <a:r>
              <a:rPr lang="ru-RU" sz="1600" dirty="0" smtClean="0">
                <a:solidFill>
                  <a:srgbClr val="0070C0"/>
                </a:solidFill>
                <a:latin typeface="Arial Black" pitchFamily="34" charset="0"/>
              </a:rPr>
              <a:t>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д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остижение лидерства в области проектирования средств освоения шельфа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.</a:t>
            </a:r>
          </a:p>
        </p:txBody>
      </p:sp>
      <p:pic>
        <p:nvPicPr>
          <p:cNvPr id="31" name="Рисунок 30" descr="https://www.aoosk.ru/upload/iblock/360/Korall_TSKB-logotip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774" y="3130784"/>
            <a:ext cx="117244" cy="11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 descr="https://www.aoosk.ru/upload/iblock/360/Korall_TSKB-logotip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193" y="4113165"/>
            <a:ext cx="117244" cy="1182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69991" y="3103284"/>
            <a:ext cx="2691444" cy="1477328"/>
          </a:xfrm>
          <a:prstGeom prst="rect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500" b="1" dirty="0" smtClean="0"/>
              <a:t>ул. Репина, 1, г. Севастополь,</a:t>
            </a:r>
          </a:p>
          <a:p>
            <a:r>
              <a:rPr lang="ru-RU" sz="1500" b="1" dirty="0" smtClean="0"/>
              <a:t>Россия, 299045</a:t>
            </a:r>
          </a:p>
          <a:p>
            <a:r>
              <a:rPr lang="ru-RU" sz="1500" b="1" dirty="0" smtClean="0"/>
              <a:t>Телефон:+7(8692)53-07-53</a:t>
            </a:r>
          </a:p>
          <a:p>
            <a:r>
              <a:rPr lang="ru-RU" sz="1500" b="1" dirty="0" smtClean="0"/>
              <a:t>Факс</a:t>
            </a:r>
            <a:r>
              <a:rPr lang="ru-RU" sz="1500" b="1" dirty="0"/>
              <a:t>:+</a:t>
            </a:r>
            <a:r>
              <a:rPr lang="ru-RU" sz="1500" b="1" dirty="0" smtClean="0"/>
              <a:t>7(8692)53-07-65</a:t>
            </a:r>
          </a:p>
          <a:p>
            <a:r>
              <a:rPr lang="ru-RU" sz="1500" b="1" dirty="0" smtClean="0"/>
              <a:t>Эл.</a:t>
            </a:r>
            <a:r>
              <a:rPr lang="en-US" sz="1500" b="1" dirty="0" smtClean="0"/>
              <a:t> </a:t>
            </a:r>
            <a:r>
              <a:rPr lang="ru-RU" sz="1500" b="1" dirty="0" smtClean="0"/>
              <a:t>почта:</a:t>
            </a:r>
            <a:r>
              <a:rPr lang="en-US" sz="1500" b="1" u="sng" dirty="0" smtClean="0">
                <a:solidFill>
                  <a:srgbClr val="FF0000"/>
                </a:solidFill>
              </a:rPr>
              <a:t>office@cdbcorall.ru</a:t>
            </a:r>
          </a:p>
          <a:p>
            <a:r>
              <a:rPr lang="ru-RU" sz="1500" b="1" dirty="0" smtClean="0"/>
              <a:t>Сайт: </a:t>
            </a:r>
            <a:r>
              <a:rPr lang="en-US" sz="1500" b="1" u="sng" dirty="0" smtClean="0">
                <a:solidFill>
                  <a:srgbClr val="FF0000"/>
                </a:solidFill>
              </a:rPr>
              <a:t>www.cdbcorall.ru</a:t>
            </a:r>
          </a:p>
        </p:txBody>
      </p:sp>
    </p:spTree>
    <p:extLst>
      <p:ext uri="{BB962C8B-B14F-4D97-AF65-F5344CB8AC3E}">
        <p14:creationId xmlns:p14="http://schemas.microsoft.com/office/powerpoint/2010/main" val="249513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>
        <p:wipe/>
        <p:sndAc>
          <p:stSnd loop="1">
            <p:snd r:embed="rId2" name="priboy.wav"/>
          </p:stSnd>
        </p:sndAc>
      </p:transition>
    </mc:Choice>
    <mc:Fallback xmlns="">
      <p:transition spd="slow" advTm="25000">
        <p:wipe/>
        <p:sndAc>
          <p:stSnd loop="1">
            <p:snd r:embed="rId7" name="priboy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азвание 1"/>
          <p:cNvSpPr txBox="1">
            <a:spLocks/>
          </p:cNvSpPr>
          <p:nvPr/>
        </p:nvSpPr>
        <p:spPr>
          <a:xfrm>
            <a:off x="1993805" y="172224"/>
            <a:ext cx="5795784" cy="579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0703" y="1326310"/>
            <a:ext cx="2778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"/>
                <a:cs typeface="Arial"/>
              </a:rPr>
              <a:t>Текст к фото Текст к фото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Arial"/>
                <a:cs typeface="Arial"/>
              </a:rPr>
              <a:t>Текст к фото Текст к фото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0705" y="3397917"/>
            <a:ext cx="2725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/>
                <a:cs typeface="Arial"/>
              </a:rPr>
              <a:t>Текст к фото Текст к фото</a:t>
            </a:r>
          </a:p>
          <a:p>
            <a:r>
              <a:rPr lang="ru-RU" sz="1400" dirty="0">
                <a:solidFill>
                  <a:schemeClr val="bg1"/>
                </a:solidFill>
                <a:latin typeface="Arial"/>
                <a:cs typeface="Arial"/>
              </a:rPr>
              <a:t>Текст к фото Текст к фото</a:t>
            </a:r>
          </a:p>
        </p:txBody>
      </p:sp>
      <p:sp>
        <p:nvSpPr>
          <p:cNvPr id="14" name="Название 1"/>
          <p:cNvSpPr txBox="1">
            <a:spLocks/>
          </p:cNvSpPr>
          <p:nvPr/>
        </p:nvSpPr>
        <p:spPr>
          <a:xfrm>
            <a:off x="2090057" y="82501"/>
            <a:ext cx="5699532" cy="570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6" name="Picture 6" descr="http://sevnvmu.ru/wp-content/uploads/2018/06/DSC_0690-web-800x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852" y="1354183"/>
            <a:ext cx="2061782" cy="128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Название 1"/>
          <p:cNvSpPr txBox="1">
            <a:spLocks/>
          </p:cNvSpPr>
          <p:nvPr/>
        </p:nvSpPr>
        <p:spPr>
          <a:xfrm>
            <a:off x="1483306" y="133880"/>
            <a:ext cx="6045025" cy="5795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itchFamily="34" charset="0"/>
                <a:cs typeface="Arial"/>
              </a:rPr>
              <a:t>АО «ЦКБ «Коралл»</a:t>
            </a:r>
            <a:endParaRPr lang="ru-RU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 Black" pitchFamily="34" charset="0"/>
              <a:cs typeface="Arial"/>
            </a:endParaRPr>
          </a:p>
        </p:txBody>
      </p:sp>
      <p:pic>
        <p:nvPicPr>
          <p:cNvPr id="18" name="Рисунок 17" descr="https://www.aoosk.ru/upload/iblock/360/Korall_TSKB-logotip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726" y="423655"/>
            <a:ext cx="632518" cy="64125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101544" y="4738156"/>
            <a:ext cx="6836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   Основные типы проектируемых объектов</a:t>
            </a:r>
            <a:endParaRPr lang="ru-RU" sz="1600" b="1" dirty="0" smtClean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9" name="Рисунок 18"/>
          <p:cNvPicPr/>
          <p:nvPr/>
        </p:nvPicPr>
        <p:blipFill rotWithShape="1">
          <a:blip r:embed="rId5"/>
          <a:srcRect t="11551"/>
          <a:stretch/>
        </p:blipFill>
        <p:spPr>
          <a:xfrm>
            <a:off x="953508" y="917442"/>
            <a:ext cx="7132154" cy="3675731"/>
          </a:xfrm>
          <a:prstGeom prst="rect">
            <a:avLst/>
          </a:prstGeom>
          <a:ln w="762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776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>
        <p:wipe/>
        <p:sndAc>
          <p:stSnd loop="1">
            <p:snd r:embed="rId2" name="volni.wav"/>
          </p:stSnd>
        </p:sndAc>
      </p:transition>
    </mc:Choice>
    <mc:Fallback xmlns="">
      <p:transition spd="slow" advTm="25000">
        <p:wipe/>
        <p:sndAc>
          <p:stSnd loop="1">
            <p:snd r:embed="rId6" name="volni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азвание 1"/>
          <p:cNvSpPr txBox="1">
            <a:spLocks/>
          </p:cNvSpPr>
          <p:nvPr/>
        </p:nvSpPr>
        <p:spPr>
          <a:xfrm>
            <a:off x="1993805" y="172224"/>
            <a:ext cx="5795784" cy="579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0703" y="1326310"/>
            <a:ext cx="2778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"/>
                <a:cs typeface="Arial"/>
              </a:rPr>
              <a:t>Текст к фото Текст к фото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Arial"/>
                <a:cs typeface="Arial"/>
              </a:rPr>
              <a:t>Текст к фото Текст к фото</a:t>
            </a:r>
          </a:p>
        </p:txBody>
      </p:sp>
      <p:sp>
        <p:nvSpPr>
          <p:cNvPr id="14" name="Название 1"/>
          <p:cNvSpPr txBox="1">
            <a:spLocks/>
          </p:cNvSpPr>
          <p:nvPr/>
        </p:nvSpPr>
        <p:spPr>
          <a:xfrm>
            <a:off x="2090057" y="82501"/>
            <a:ext cx="5699532" cy="570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6" name="Picture 6" descr="http://sevnvmu.ru/wp-content/uploads/2018/06/DSC_0690-web-800x5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852" y="1354183"/>
            <a:ext cx="2061782" cy="128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Название 1"/>
          <p:cNvSpPr txBox="1">
            <a:spLocks/>
          </p:cNvSpPr>
          <p:nvPr/>
        </p:nvSpPr>
        <p:spPr>
          <a:xfrm>
            <a:off x="120703" y="133880"/>
            <a:ext cx="8954545" cy="6595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itchFamily="34" charset="0"/>
                <a:cs typeface="Arial"/>
              </a:rPr>
              <a:t>АО «ЦКБ «Коралл» и </a:t>
            </a:r>
          </a:p>
          <a:p>
            <a:r>
              <a:rPr lang="ru-RU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itchFamily="34" charset="0"/>
                <a:cs typeface="Arial"/>
              </a:rPr>
              <a:t>команда «Шельф»</a:t>
            </a:r>
            <a:endParaRPr lang="ru-RU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 Black" pitchFamily="34" charset="0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1263" y="889916"/>
            <a:ext cx="78239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00000"/>
                </a:solidFill>
                <a:latin typeface="Arial Black" pitchFamily="34" charset="0"/>
              </a:rPr>
              <a:t>   Ценности - </a:t>
            </a:r>
            <a:r>
              <a:rPr lang="ru-RU" sz="1400" dirty="0">
                <a:solidFill>
                  <a:srgbClr val="C00000"/>
                </a:solidFill>
                <a:latin typeface="Arial Black" pitchFamily="34" charset="0"/>
              </a:rPr>
              <a:t>л</a:t>
            </a:r>
            <a:r>
              <a:rPr lang="ru-RU" sz="1400" dirty="0" smtClean="0">
                <a:solidFill>
                  <a:srgbClr val="C00000"/>
                </a:solidFill>
                <a:latin typeface="Arial Black" pitchFamily="34" charset="0"/>
              </a:rPr>
              <a:t>юди.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Профессионализм. Ответственность. Оперативность. Уникальные компетенции. Знания. </a:t>
            </a:r>
            <a:r>
              <a:rPr lang="ru-RU" sz="1400" dirty="0" smtClean="0">
                <a:solidFill>
                  <a:srgbClr val="C00000"/>
                </a:solidFill>
                <a:latin typeface="Arial Black" pitchFamily="34" charset="0"/>
              </a:rPr>
              <a:t>Общество.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Качество. Безопасность. Экологичность. Социальная ответственность.</a:t>
            </a: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3" name="Рисунок 12" descr="D:\КРЕАТИВ ПОЛИГОН\фото команды\IMG_5037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6" r="3205" b="14663"/>
          <a:stretch/>
        </p:blipFill>
        <p:spPr bwMode="auto">
          <a:xfrm>
            <a:off x="1721536" y="1743043"/>
            <a:ext cx="5753100" cy="2505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2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4" t="32920" r="81250"/>
          <a:stretch/>
        </p:blipFill>
        <p:spPr bwMode="auto">
          <a:xfrm>
            <a:off x="288471" y="1694082"/>
            <a:ext cx="990600" cy="931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5" t="35406" r="63861" b="5679"/>
          <a:stretch/>
        </p:blipFill>
        <p:spPr bwMode="auto">
          <a:xfrm>
            <a:off x="288471" y="2792143"/>
            <a:ext cx="990599" cy="900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74" t="33853" r="47721" b="3681"/>
          <a:stretch/>
        </p:blipFill>
        <p:spPr bwMode="auto">
          <a:xfrm>
            <a:off x="288471" y="3855614"/>
            <a:ext cx="990598" cy="867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86" t="35979" r="32936" b="3960"/>
          <a:stretch/>
        </p:blipFill>
        <p:spPr bwMode="auto">
          <a:xfrm>
            <a:off x="7936111" y="1694082"/>
            <a:ext cx="969401" cy="931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226" y="565297"/>
            <a:ext cx="770021" cy="736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49" t="36717" r="16827"/>
          <a:stretch/>
        </p:blipFill>
        <p:spPr bwMode="auto">
          <a:xfrm>
            <a:off x="7936112" y="2792144"/>
            <a:ext cx="974131" cy="900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95" t="37485" r="1402"/>
          <a:stretch/>
        </p:blipFill>
        <p:spPr bwMode="auto">
          <a:xfrm>
            <a:off x="7936110" y="3855614"/>
            <a:ext cx="1029133" cy="868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10080" y="4421665"/>
            <a:ext cx="6134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C00000"/>
                </a:solidFill>
                <a:latin typeface="Arial Black" pitchFamily="34" charset="0"/>
              </a:rPr>
              <a:t>Состав команды</a:t>
            </a:r>
            <a:r>
              <a:rPr lang="en-US" sz="1200" dirty="0" smtClean="0">
                <a:solidFill>
                  <a:srgbClr val="C00000"/>
                </a:solidFill>
                <a:latin typeface="Arial Black" pitchFamily="34" charset="0"/>
              </a:rPr>
              <a:t>: </a:t>
            </a:r>
            <a:r>
              <a:rPr lang="ru-RU" sz="1200" i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Егор Орел</a:t>
            </a:r>
            <a:r>
              <a:rPr lang="en-US" sz="1200" i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,</a:t>
            </a:r>
            <a:r>
              <a:rPr lang="ru-RU" sz="1200" i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Елисей Истомин</a:t>
            </a:r>
            <a:r>
              <a:rPr lang="en-US" sz="1200" i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,</a:t>
            </a:r>
            <a:r>
              <a:rPr lang="ru-RU" sz="1200" i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Семен Орел</a:t>
            </a:r>
            <a:r>
              <a:rPr lang="en-US" sz="1200" i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,</a:t>
            </a:r>
            <a:endParaRPr lang="ru-RU" sz="1200" i="1" dirty="0" smtClean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ru-RU" sz="1200" i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Кирилл</a:t>
            </a:r>
            <a:r>
              <a:rPr lang="ru-RU" sz="1200" i="1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sz="1200" i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Шерстюк</a:t>
            </a:r>
            <a:r>
              <a:rPr lang="en-US" sz="1200" i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,</a:t>
            </a:r>
            <a:r>
              <a:rPr lang="ru-RU" sz="1200" i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Виктор Шевченко – </a:t>
            </a:r>
            <a:r>
              <a:rPr lang="ru-RU" sz="1200" i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нахимовцы </a:t>
            </a:r>
            <a:r>
              <a:rPr lang="ru-RU" sz="1200" i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9-Б класса.</a:t>
            </a:r>
            <a:endParaRPr lang="ru-RU" sz="1200" i="1" dirty="0"/>
          </a:p>
        </p:txBody>
      </p:sp>
    </p:spTree>
    <p:extLst>
      <p:ext uri="{BB962C8B-B14F-4D97-AF65-F5344CB8AC3E}">
        <p14:creationId xmlns:p14="http://schemas.microsoft.com/office/powerpoint/2010/main" val="235527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  <p:sndAc>
          <p:stSnd loop="1">
            <p:snd r:embed="rId3" name="priboy.wav"/>
          </p:stSnd>
        </p:sndAc>
      </p:transition>
    </mc:Choice>
    <mc:Fallback xmlns="">
      <p:transition spd="slow">
        <p:wipe/>
        <p:sndAc>
          <p:stSnd loop="1">
            <p:snd r:embed="rId9" name="priboy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2300</TotalTime>
  <Words>256</Words>
  <Application>Microsoft Office PowerPoint</Application>
  <PresentationFormat>Экран (16:9)</PresentationFormat>
  <Paragraphs>36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Aharoni</vt:lpstr>
      <vt:lpstr>Arial</vt:lpstr>
      <vt:lpstr>Arial Black</vt:lpstr>
      <vt:lpstr>Calibri</vt:lpstr>
      <vt:lpstr>Тема Office</vt:lpstr>
      <vt:lpstr>Команда «ШЕЛЬФ» участников креативного марафона «Естественные науки на службе Отечеству»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Sevpku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НАПРАВЛЕНИЯ РАБОТЫ</dc:title>
  <dc:creator>Irina Kot</dc:creator>
  <cp:lastModifiedBy>Козлова Ольга Васильевна</cp:lastModifiedBy>
  <cp:revision>166</cp:revision>
  <cp:lastPrinted>2017-08-25T14:51:54Z</cp:lastPrinted>
  <dcterms:created xsi:type="dcterms:W3CDTF">2017-08-25T12:02:29Z</dcterms:created>
  <dcterms:modified xsi:type="dcterms:W3CDTF">2024-11-29T13:17:57Z</dcterms:modified>
</cp:coreProperties>
</file>