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8" r:id="rId18"/>
    <p:sldId id="279" r:id="rId19"/>
    <p:sldId id="280" r:id="rId20"/>
    <p:sldId id="281" r:id="rId21"/>
    <p:sldId id="283" r:id="rId22"/>
  </p:sldIdLst>
  <p:sldSz cx="12192000" cy="6858000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4" autoAdjust="0"/>
    <p:restoredTop sz="94127" autoAdjust="0"/>
  </p:normalViewPr>
  <p:slideViewPr>
    <p:cSldViewPr snapToGrid="0">
      <p:cViewPr varScale="1">
        <p:scale>
          <a:sx n="65" d="100"/>
          <a:sy n="65" d="100"/>
        </p:scale>
        <p:origin x="55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35EB-A87F-445C-8F45-6A070E21BA82}" type="datetimeFigureOut">
              <a:rPr lang="ru-RU" smtClean="0"/>
              <a:t>19.12.2024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7F41-E331-4245-85F8-8CB53CD9C4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1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95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882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665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135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468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785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591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301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352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968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740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49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417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77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07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59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07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4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461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753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99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3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7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5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9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2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54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5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2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3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6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AF2A-1DFE-4284-9BA0-38E327E9BDA1}" type="datetimeFigureOut">
              <a:rPr lang="ru-RU" smtClean="0"/>
              <a:t>19.12.2024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0596-D860-4216-9686-8EEA3AAC6E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5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slide" Target="slide2.xml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94497" y="293124"/>
            <a:ext cx="18845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СВОЯ ИГРА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64775" y="953264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Физика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4775" y="1904015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Химия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64775" y="2881129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Биология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64775" y="3817299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ОБЗР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301346" y="956960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6350097" y="956960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7398848" y="956960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8447599" y="956960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9496350" y="956960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5301346" y="1939270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6350097" y="1939270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22" name="Скругленный прямоугольник 21">
            <a:hlinkClick r:id="rId10" action="ppaction://hlinksldjump"/>
          </p:cNvPr>
          <p:cNvSpPr/>
          <p:nvPr/>
        </p:nvSpPr>
        <p:spPr>
          <a:xfrm>
            <a:off x="7398848" y="1939270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23" name="Скругленный прямоугольник 22">
            <a:hlinkClick r:id="rId11" action="ppaction://hlinksldjump"/>
          </p:cNvPr>
          <p:cNvSpPr/>
          <p:nvPr/>
        </p:nvSpPr>
        <p:spPr>
          <a:xfrm>
            <a:off x="8447599" y="1939270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24" name="Скругленный прямоугольник 23">
            <a:hlinkClick r:id="rId12" action="ppaction://hlinksldjump"/>
          </p:cNvPr>
          <p:cNvSpPr/>
          <p:nvPr/>
        </p:nvSpPr>
        <p:spPr>
          <a:xfrm>
            <a:off x="9496350" y="1939270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7" name="Скругленный прямоугольник 26">
            <a:hlinkClick r:id="rId13" action="ppaction://hlinksldjump"/>
          </p:cNvPr>
          <p:cNvSpPr/>
          <p:nvPr/>
        </p:nvSpPr>
        <p:spPr>
          <a:xfrm>
            <a:off x="5301346" y="2916384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28" name="Скругленный прямоугольник 27">
            <a:hlinkClick r:id="rId14" action="ppaction://hlinksldjump"/>
          </p:cNvPr>
          <p:cNvSpPr/>
          <p:nvPr/>
        </p:nvSpPr>
        <p:spPr>
          <a:xfrm>
            <a:off x="6350097" y="2916384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29" name="Скругленный прямоугольник 28">
            <a:hlinkClick r:id="rId15" action="ppaction://hlinksldjump"/>
          </p:cNvPr>
          <p:cNvSpPr/>
          <p:nvPr/>
        </p:nvSpPr>
        <p:spPr>
          <a:xfrm>
            <a:off x="7398848" y="2916384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30" name="Скругленный прямоугольник 29">
            <a:hlinkClick r:id="rId16" action="ppaction://hlinksldjump"/>
          </p:cNvPr>
          <p:cNvSpPr/>
          <p:nvPr/>
        </p:nvSpPr>
        <p:spPr>
          <a:xfrm>
            <a:off x="8447599" y="2916384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31" name="Скругленный прямоугольник 30">
            <a:hlinkClick r:id="rId17" action="ppaction://hlinksldjump"/>
          </p:cNvPr>
          <p:cNvSpPr/>
          <p:nvPr/>
        </p:nvSpPr>
        <p:spPr>
          <a:xfrm>
            <a:off x="9496350" y="2916384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34" name="Скругленный прямоугольник 33">
            <a:hlinkClick r:id="rId18" action="ppaction://hlinksldjump"/>
          </p:cNvPr>
          <p:cNvSpPr/>
          <p:nvPr/>
        </p:nvSpPr>
        <p:spPr>
          <a:xfrm>
            <a:off x="5301346" y="3852554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35" name="Скругленный прямоугольник 34">
            <a:hlinkClick r:id="rId19" action="ppaction://hlinksldjump"/>
          </p:cNvPr>
          <p:cNvSpPr/>
          <p:nvPr/>
        </p:nvSpPr>
        <p:spPr>
          <a:xfrm>
            <a:off x="6350097" y="3852554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36" name="Скругленный прямоугольник 35">
            <a:hlinkClick r:id="rId20" action="ppaction://hlinksldjump"/>
          </p:cNvPr>
          <p:cNvSpPr/>
          <p:nvPr/>
        </p:nvSpPr>
        <p:spPr>
          <a:xfrm>
            <a:off x="7398848" y="3852554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37" name="Скругленный прямоугольник 36">
            <a:hlinkClick r:id="rId21" action="ppaction://hlinksldjump"/>
          </p:cNvPr>
          <p:cNvSpPr/>
          <p:nvPr/>
        </p:nvSpPr>
        <p:spPr>
          <a:xfrm>
            <a:off x="8447599" y="3852554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38" name="Скругленный прямоугольник 37">
            <a:hlinkClick r:id="rId22" action="ppaction://hlinksldjump"/>
          </p:cNvPr>
          <p:cNvSpPr/>
          <p:nvPr/>
        </p:nvSpPr>
        <p:spPr>
          <a:xfrm>
            <a:off x="9496350" y="3852554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980442" y="5281670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КОМАНДА1</a:t>
            </a:r>
            <a:endParaRPr lang="ru-RU" sz="2400" dirty="0"/>
          </a:p>
        </p:txBody>
      </p:sp>
      <p:sp>
        <p:nvSpPr>
          <p:cNvPr id="49" name="Овал 4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52" name="Овал 51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3" name="Овал 52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54" name="Овал 5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55" name="Овал 54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56" name="Овал 5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57" name="Овал 56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58" name="Овал 5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59" name="Овал 58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60" name="Овал 5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61" name="Овал 6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62" name="Овал 6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63" name="Овал 6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64" name="Овал 6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65" name="Овал 6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66" name="Овал 6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67" name="Овал 66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68" name="Овал 6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69" name="Овал 6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70" name="Овал 6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71" name="Овал 7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72" name="Овал 7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73" name="Овал 7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74" name="Овал 73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75" name="Овал 7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2918099" y="5301627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</a:t>
            </a:r>
            <a:r>
              <a:rPr lang="en-US" sz="2400" dirty="0" smtClean="0"/>
              <a:t>2</a:t>
            </a:r>
            <a:endParaRPr lang="ru-RU" sz="2400" dirty="0"/>
          </a:p>
        </p:txBody>
      </p:sp>
      <p:sp>
        <p:nvSpPr>
          <p:cNvPr id="79" name="Овал 78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Овал 7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81" name="Овал 80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82" name="Овал 81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83" name="Овал 8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84" name="Овал 83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85" name="Овал 8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86" name="Овал 85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87" name="Овал 8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88" name="Овал 87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89" name="Овал 8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90" name="Овал 8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91" name="Овал 9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92" name="Овал 9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93" name="Овал 9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94" name="Овал 9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95" name="Овал 9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96" name="Овал 95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97" name="Овал 9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98" name="Овал 97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99" name="Овал 9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00" name="Овал 9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01" name="Овал 10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02" name="Овал 10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03" name="Овал 102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04" name="Овал 10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902177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</a:t>
            </a:r>
            <a:r>
              <a:rPr lang="en-US" sz="2400" dirty="0" smtClean="0"/>
              <a:t>3</a:t>
            </a:r>
            <a:endParaRPr lang="ru-RU" sz="2400" dirty="0"/>
          </a:p>
        </p:txBody>
      </p:sp>
      <p:sp>
        <p:nvSpPr>
          <p:cNvPr id="106" name="Овал 105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Овал 10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08" name="Овал 107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09" name="Овал 108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10" name="Овал 10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11" name="Овал 110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12" name="Овал 11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13" name="Овал 112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14" name="Овал 11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15" name="Овал 114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16" name="Овал 11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17" name="Овал 11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18" name="Овал 11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19" name="Овал 11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20" name="Овал 11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21" name="Овал 12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22" name="Овал 12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23" name="Овал 122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24" name="Овал 12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125" name="Овал 124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126" name="Овал 12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27" name="Овал 12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28" name="Овал 12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29" name="Овал 12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30" name="Овал 129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31" name="Овал 13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6823575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</a:t>
            </a:r>
            <a:r>
              <a:rPr lang="en-US" sz="2400" dirty="0" smtClean="0"/>
              <a:t>4</a:t>
            </a:r>
            <a:endParaRPr lang="ru-RU" sz="2400" dirty="0"/>
          </a:p>
        </p:txBody>
      </p:sp>
      <p:sp>
        <p:nvSpPr>
          <p:cNvPr id="133" name="Овал 132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4" name="Овал 13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35" name="Овал 134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36" name="Овал 135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37" name="Овал 136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38" name="Овал 137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39" name="Овал 138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40" name="Овал 139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41" name="Овал 140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42" name="Овал 141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43" name="Овал 142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44" name="Овал 14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45" name="Овал 144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46" name="Овал 145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47" name="Овал 146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48" name="Овал 147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49" name="Овал 148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50" name="Овал 149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51" name="Овал 150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152" name="Овал 151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153" name="Овал 152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54" name="Овал 15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55" name="Овал 154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56" name="Овал 155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57" name="Овал 156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58" name="Овал 157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8763282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КОМАНДА5</a:t>
            </a:r>
            <a:endParaRPr lang="ru-RU" sz="2400" dirty="0"/>
          </a:p>
        </p:txBody>
      </p:sp>
      <p:sp>
        <p:nvSpPr>
          <p:cNvPr id="181" name="Овал 180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2" name="Овал 181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83" name="Овал 182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84" name="Овал 183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85" name="Овал 184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86" name="Овал 185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87" name="Овал 186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88" name="Овал 187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89" name="Овал 188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90" name="Овал 189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91" name="Овал 190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92" name="Овал 191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93" name="Овал 192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94" name="Овал 193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95" name="Овал 194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96" name="Овал 195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97" name="Овал 196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98" name="Овал 197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99" name="Овал 198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200" name="Овал 199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201" name="Овал 200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202" name="Овал 201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203" name="Овал 202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204" name="Овал 203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205" name="Овал 204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206" name="Овал 205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825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646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7" fill="hold">
                      <p:stCondLst>
                        <p:cond delay="0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2" fill="hold">
                      <p:stCondLst>
                        <p:cond delay="indefinite"/>
                      </p:stCondLst>
                      <p:childTnLst>
                        <p:par>
                          <p:cTn id="663" fill="hold">
                            <p:stCondLst>
                              <p:cond delay="0"/>
                            </p:stCondLst>
                            <p:childTnLst>
                              <p:par>
                                <p:cTn id="6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7" fill="hold">
                      <p:stCondLst>
                        <p:cond delay="indefinite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7" fill="hold">
                      <p:stCondLst>
                        <p:cond delay="indefinite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2" fill="hold">
                      <p:stCondLst>
                        <p:cond delay="indefinite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7" fill="hold">
                      <p:stCondLst>
                        <p:cond delay="indefinite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2" fill="hold">
                      <p:stCondLst>
                        <p:cond delay="indefinite"/>
                      </p:stCondLst>
                      <p:childTnLst>
                        <p:par>
                          <p:cTn id="763" fill="hold">
                            <p:stCondLst>
                              <p:cond delay="0"/>
                            </p:stCondLst>
                            <p:childTnLst>
                              <p:par>
                                <p:cTn id="7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354" y="320138"/>
            <a:ext cx="10352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ВОПРОС 2.4: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Составьте перечень углеводородов, входящих в состав природного газа.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26" y="5768593"/>
            <a:ext cx="151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ОТВЕТ</a:t>
            </a:r>
            <a:r>
              <a:rPr lang="en-US" sz="2000" b="1" i="1" dirty="0" smtClean="0"/>
              <a:t>: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595660" y="5768593"/>
            <a:ext cx="473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Метан, этан, пропан, бутан.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2017" y="1501851"/>
            <a:ext cx="4167553" cy="346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/>
              <a:t>Природный газ используют </a:t>
            </a:r>
            <a:r>
              <a:rPr lang="ru-RU" sz="2400" b="1" i="1" dirty="0" smtClean="0"/>
              <a:t>для </a:t>
            </a:r>
            <a:r>
              <a:rPr lang="ru-RU" sz="2400" b="1" i="1" dirty="0"/>
              <a:t>выработки электроэнергии, отопления, производства топлива для транспорта, а также в химической и сталелитейной промышленности. </a:t>
            </a:r>
            <a:endParaRPr lang="ru-RU" sz="24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user\Pictures\приразломная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6"/>
          <a:stretch/>
        </p:blipFill>
        <p:spPr bwMode="auto">
          <a:xfrm>
            <a:off x="5603631" y="1501851"/>
            <a:ext cx="5692077" cy="3773534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rgbClr val="4BACC6">
                <a:satMod val="175000"/>
                <a:alpha val="40000"/>
              </a:srgb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7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477" y="183481"/>
            <a:ext cx="9231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ВОПРОС 2.5: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каких веществах идёт речь?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0818" y="5645482"/>
            <a:ext cx="151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ОТВЕТ</a:t>
            </a:r>
            <a:r>
              <a:rPr lang="en-US" sz="2000" b="1" i="1" dirty="0" smtClean="0"/>
              <a:t>: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614704"/>
            <a:ext cx="175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металлы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153" y="1153885"/>
            <a:ext cx="524021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Эти вещества преимущественно используют как конструкционные материалы при прокладке газо- и нефтепроводов, строительстве морских судов, плавучих кранов, погружных буровых установок, нефтедобывающих платформ, железнодорожной инфраструктуры и многого </a:t>
            </a:r>
            <a:r>
              <a:rPr lang="ru-RU" sz="24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другого.</a:t>
            </a:r>
            <a:endParaRPr lang="ru-RU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user\Pictures\500px-Erdalkali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" b="17121"/>
          <a:stretch/>
        </p:blipFill>
        <p:spPr bwMode="auto">
          <a:xfrm>
            <a:off x="6088476" y="1239296"/>
            <a:ext cx="5083629" cy="3506093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rgbClr val="4BACC6">
                <a:satMod val="175000"/>
                <a:alpha val="40000"/>
              </a:srgb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11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832" y="339611"/>
            <a:ext cx="10351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ВОПРОС 3.1: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указанному описанию назовите организмы</a:t>
            </a:r>
            <a:r>
              <a:rPr lang="ru-RU" sz="2000" b="1" i="1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7929" y="5693031"/>
            <a:ext cx="151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ОТВЕТ</a:t>
            </a:r>
            <a:r>
              <a:rPr lang="en-US" sz="2000" b="1" i="1" dirty="0"/>
              <a:t>: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664892"/>
            <a:ext cx="473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6832" y="1522808"/>
            <a:ext cx="5192066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Эти организмы «питаются» нефтью, используя ее в качестве источника энергии. В процессе жизнедеятельности они разрушают углеводородные цепочки, а образующиеся продукты (вода, углекислый </a:t>
            </a:r>
            <a:r>
              <a:rPr lang="ru-RU" sz="24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газ, биомасса) </a:t>
            </a:r>
            <a:r>
              <a:rPr lang="ru-RU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уже безвредны для окружающей среды. </a:t>
            </a:r>
            <a:endParaRPr lang="ru-RU" sz="2400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D:\Profiles\Козлова\Pictures\Бактерия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654" y="1595140"/>
            <a:ext cx="4591654" cy="3891259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199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323" y="443331"/>
            <a:ext cx="107745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ВОПРОС 3.2: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Укажите семейство птиц, чьи длинные ноги, позволяющие возвышаться телу над водой, напоминает самоподъемную морскую буровую установку для эксплуатации на мелководье с сезонным ледовым покрытием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6357" y="5912323"/>
            <a:ext cx="151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ОТВЕТ</a:t>
            </a:r>
            <a:r>
              <a:rPr lang="en-US" sz="2000" b="1" i="1" dirty="0" smtClean="0"/>
              <a:t>: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201721" y="5850767"/>
            <a:ext cx="473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семейство Аистовых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529" y="1376345"/>
            <a:ext cx="1238924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D:\Profiles\Козлова\Pictures\Аистовые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540" y="2236095"/>
            <a:ext cx="4736123" cy="3330013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484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077" y="704485"/>
            <a:ext cx="94956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ВОПРОС 3.3: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Назовите птицу размером с голубя, но с самыми длинными ногами относительно длины тела (согласно «Книге рекордов Гиннесса»), обитающую </a:t>
            </a:r>
            <a:r>
              <a:rPr lang="ru-RU" sz="2400" b="1" dirty="0">
                <a:solidFill>
                  <a:srgbClr val="1D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на солоноватых и пресных водоемах</a:t>
            </a:r>
            <a:r>
              <a:rPr lang="ru-RU" sz="2400" b="1" dirty="0" smtClean="0">
                <a:solidFill>
                  <a:srgbClr val="1D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 В ее названии присутствует  корень слова от русских старинных забав.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413" y="5568536"/>
            <a:ext cx="151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ОТВЕТ</a:t>
            </a:r>
            <a:r>
              <a:rPr lang="en-US" sz="2000" b="1" i="1" dirty="0" smtClean="0"/>
              <a:t>: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153560" y="5883364"/>
            <a:ext cx="203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Ходулочник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E:\КРЕАТИВ МАРАФОН\Для СВОЕЙ ИГРЫ\seafarers-strength-crane-loading-cargo-ship-vector-icon-port-prowess-industrial-cargo-ship-loadi_706143-1341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70" y="2710876"/>
            <a:ext cx="3933506" cy="3532275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42" y="3464821"/>
            <a:ext cx="1882226" cy="2336556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492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739" y="363309"/>
            <a:ext cx="9413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ВОПРОС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3.4: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это за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растение с листьями как плавучая платформа?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0452" y="5714087"/>
            <a:ext cx="151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ОТВЕТ</a:t>
            </a:r>
            <a:r>
              <a:rPr lang="en-US" sz="2000" b="1" i="1" dirty="0" smtClean="0"/>
              <a:t>: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943079" y="5645483"/>
            <a:ext cx="2338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4564" y="1132750"/>
            <a:ext cx="5301805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Цветок этого растения семейства Кувшинковых всплывает из-под воды на 1-2 дня подобно маяку, а потом умирает под водой. </a:t>
            </a:r>
            <a:r>
              <a:rPr lang="ru-RU" sz="24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ru-RU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этого растения как плоскодонная лодка достигает в диаметре 2-х метров и может выдержать до 30-40 кг. Края листьев загнуты </a:t>
            </a:r>
            <a:r>
              <a:rPr lang="ru-RU" sz="24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кверху (как борта), </a:t>
            </a:r>
            <a:r>
              <a:rPr lang="ru-RU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верхняя часть листьев окрашена в зеленый цвет, а вот нижняя – в красно-бурый. </a:t>
            </a:r>
            <a:endParaRPr lang="ru-RU" sz="2400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user\Pictures\Для СВОЕЙ ИГРЫ\Victoria_amazonica_full_vie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614" y="3104425"/>
            <a:ext cx="2466557" cy="1585021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69" y="1371815"/>
            <a:ext cx="3317631" cy="3317631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423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846" y="314778"/>
            <a:ext cx="10458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ВОПРОС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3</a:t>
            </a:r>
            <a:r>
              <a:rPr lang="en-US" sz="2000" b="1" i="1" dirty="0" smtClean="0"/>
              <a:t>.</a:t>
            </a:r>
            <a:r>
              <a:rPr lang="ru-RU" sz="2000" b="1" i="1" dirty="0" smtClean="0"/>
              <a:t>5: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Как называется </a:t>
            </a:r>
            <a:r>
              <a:rPr lang="ru-RU" sz="2400" b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процесс сборки, установки конструкций, механизмов и т.п</a:t>
            </a:r>
            <a:r>
              <a:rPr lang="ru-RU" sz="2400" b="1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.?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9059" y="6085988"/>
            <a:ext cx="151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ОТВЕТ</a:t>
            </a:r>
            <a:r>
              <a:rPr lang="en-US" sz="2000" b="1" i="1" dirty="0" smtClean="0"/>
              <a:t>: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399286" y="6085988"/>
            <a:ext cx="702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Монтаж в технике, электротехнике, строительстве.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37077" y="2160321"/>
            <a:ext cx="2356863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Вставочный рост характерен для растений семейства Злаковых. </a:t>
            </a:r>
            <a:endParaRPr lang="ru-RU" sz="2400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D:\_MNPZ_truba_zoom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1" b="7334"/>
          <a:stretch/>
        </p:blipFill>
        <p:spPr bwMode="auto">
          <a:xfrm>
            <a:off x="2183865" y="1266092"/>
            <a:ext cx="3941442" cy="4702015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E:\КРЕАТИВ МАРАФОН\Для СВОЕЙ ИГРЫ\image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91" y="1272606"/>
            <a:ext cx="2488571" cy="469550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424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9273" y="425907"/>
            <a:ext cx="101666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ВОПРОС 4.1:</a:t>
            </a:r>
          </a:p>
          <a:p>
            <a:pPr algn="ctr"/>
            <a:r>
              <a:rPr lang="ru-RU" sz="2400" b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 какому виду опасностей можно отнести диверсии (и их последствия) </a:t>
            </a:r>
            <a:endParaRPr lang="ru-RU" sz="2400" b="1" dirty="0" smtClean="0">
              <a:solidFill>
                <a:srgbClr val="2021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«Северных потоках</a:t>
            </a:r>
            <a:r>
              <a:rPr lang="ru-RU" sz="2400" b="1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9273" y="5655456"/>
            <a:ext cx="151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ОТВЕТ</a:t>
            </a:r>
            <a:r>
              <a:rPr lang="en-US" sz="2000" b="1" i="1" dirty="0" smtClean="0"/>
              <a:t>: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594862" y="5523618"/>
            <a:ext cx="8948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основным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внешним военным опасностям; ЧС федерального характера; рискам и опасностям современной культурной среды.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C:\Users\user\Pictures\Nord_Stream_gas_leaks_2022.svg (1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900" y="1696518"/>
            <a:ext cx="5886165" cy="3623165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0696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674" y="412693"/>
            <a:ext cx="9345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ВОПРОС 4.2: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называется остойчивостью?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145" y="5389273"/>
            <a:ext cx="151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ОТВЕТ</a:t>
            </a:r>
            <a:r>
              <a:rPr lang="en-US" sz="2000" b="1" i="1" dirty="0" smtClean="0"/>
              <a:t>: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899977" y="4813895"/>
            <a:ext cx="9233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Остойчивость - способность плавучего средства противостоять внешним силам, вызывающим его крен или дифферент, и возвращаться в состояние равновесия по окончании возмущающего воздействия.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5145" y="1462618"/>
            <a:ext cx="4116823" cy="304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Морского </a:t>
            </a:r>
            <a:r>
              <a:rPr lang="ru-RU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Регистра, предъявляемые к морским плавучим техническим </a:t>
            </a:r>
            <a:r>
              <a:rPr lang="ru-RU" sz="24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средствам, это </a:t>
            </a:r>
            <a:r>
              <a:rPr lang="ru-RU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прочность конструкции, плавучесть и остойчивость. </a:t>
            </a:r>
            <a:endParaRPr lang="ru-RU" sz="2400" b="1" i="1" u="sng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user\Pictures\scale_12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54" y="1286358"/>
            <a:ext cx="5398478" cy="340137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56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538" y="342279"/>
            <a:ext cx="108683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ВОПРОС 4.3: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Какой вид буксиров участвовал 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операции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по доставке конструктивных элементов Крымского моста?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538" y="5972571"/>
            <a:ext cx="1184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ОТВЕТ</a:t>
            </a:r>
            <a:r>
              <a:rPr lang="en-US" sz="2000" b="1" i="1" dirty="0" smtClean="0"/>
              <a:t>: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535723" y="5787906"/>
            <a:ext cx="513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рейдовые, морские, спасательные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2635" y="1473199"/>
            <a:ext cx="4031796" cy="431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 месту монтажа для установки в «морских условиях» арочные опоры Крымского моста доставили на плавсистеме из четырех стальных понтонов (проектировщик – ЦКБ «Коралл»). Эту систему перемещали буксиры. </a:t>
            </a:r>
          </a:p>
        </p:txBody>
      </p:sp>
      <p:pic>
        <p:nvPicPr>
          <p:cNvPr id="8" name="Рисунок 7" descr="D:\Profiles\Козлова\Desktop\scale_12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53" y="1604086"/>
            <a:ext cx="6836228" cy="418382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177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0749"/>
            <a:ext cx="11125199" cy="22775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ВОПРОС 1.1</a:t>
            </a:r>
            <a:r>
              <a:rPr lang="en-US" sz="2200" b="1" dirty="0" smtClean="0"/>
              <a:t>: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раз изменилась сила тяжести льдины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мае 1937 года полярники с Папаниным И.Д.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высадились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дрейфующую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льдину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(СП-1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размеры составляли 5 километров в длину и 3 километра в ширину. Толщина - 3 метра. К началу февраля 1938 года (завершение экспедиции) она была уже размером 300 на 200 метров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1128" y="6101259"/>
            <a:ext cx="106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ОТВЕТ</a:t>
            </a:r>
            <a:r>
              <a:rPr lang="en-US" sz="3200" b="1" i="1" dirty="0" smtClean="0"/>
              <a:t>:</a:t>
            </a:r>
            <a:endParaRPr lang="ru-RU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4838" y="6215672"/>
            <a:ext cx="198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250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раз.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552" y="2408296"/>
            <a:ext cx="4197658" cy="370589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 descr="C:\Users\user\Pictures\Для СВОЕЙ ИГРЫ\scale_120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8"/>
          <a:stretch/>
        </p:blipFill>
        <p:spPr bwMode="auto">
          <a:xfrm>
            <a:off x="2035629" y="2614765"/>
            <a:ext cx="3755571" cy="3401739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376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123" y="375447"/>
            <a:ext cx="104697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Вопрос 4.4: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Укажите соответствие между элементами в устройстве рейдовой бочки, устанавливаемой плавкраном, 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номерами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786" y="4980538"/>
            <a:ext cx="151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ОТВЕТ</a:t>
            </a:r>
            <a:r>
              <a:rPr lang="en-US" sz="2000" b="1" i="1" dirty="0" smtClean="0"/>
              <a:t>: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96980" y="4916438"/>
            <a:ext cx="3068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1.Бочка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2.Цепной бридель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3.Мервый якорь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4.Рым бочки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38" y="1641608"/>
            <a:ext cx="5583131" cy="451994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70" y="1641608"/>
            <a:ext cx="3936707" cy="3180765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699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662" y="507096"/>
            <a:ext cx="10400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ВОПРОС 4.5: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страну – партнёра России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6726" y="5714087"/>
            <a:ext cx="1043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ОТВЕТ</a:t>
            </a:r>
            <a:r>
              <a:rPr lang="en-US" sz="2000" b="1" i="1" dirty="0"/>
              <a:t>:</a:t>
            </a:r>
            <a:endParaRPr lang="ru-RU" sz="2000" b="1" i="1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25921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C:\Users\user\Pictures\10000_донгов_2009_Вьетнам_Пресс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 t="30845" r="1139" b="25148"/>
          <a:stretch/>
        </p:blipFill>
        <p:spPr bwMode="auto">
          <a:xfrm>
            <a:off x="5275383" y="1827563"/>
            <a:ext cx="6283571" cy="284914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3030" y="1230558"/>
            <a:ext cx="4932353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У этого государства установлено с Россией </a:t>
            </a:r>
            <a:r>
              <a:rPr lang="ru-RU" sz="2400" b="1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всеобъемлющее стратегическое </a:t>
            </a:r>
            <a:r>
              <a:rPr lang="ru-RU" sz="2400" b="1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партнерство.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реверсе банкноты 10000 (десяти тысяч) изображена нефтяная платформа на морском шельфе в </a:t>
            </a:r>
            <a:r>
              <a:rPr lang="ru-RU" sz="24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знак </a:t>
            </a:r>
            <a:r>
              <a:rPr lang="ru-RU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экономического сотрудничества между нашими государствами</a:t>
            </a:r>
            <a:r>
              <a:rPr lang="ru-RU" sz="24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1138" y="5683309"/>
            <a:ext cx="560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Социалистическая Республика Вьетнам</a:t>
            </a:r>
          </a:p>
        </p:txBody>
      </p:sp>
    </p:spTree>
    <p:extLst>
      <p:ext uri="{BB962C8B-B14F-4D97-AF65-F5344CB8AC3E}">
        <p14:creationId xmlns:p14="http://schemas.microsoft.com/office/powerpoint/2010/main" val="10563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594" y="126997"/>
            <a:ext cx="10600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ВОПРОС </a:t>
            </a:r>
            <a:r>
              <a:rPr lang="ru-RU" sz="2000" b="1" i="1" dirty="0" smtClean="0"/>
              <a:t>1.2</a:t>
            </a:r>
            <a:r>
              <a:rPr lang="en-US" sz="2000" b="1" i="1" dirty="0" smtClean="0"/>
              <a:t>: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вес может поднять, транспортировать и на сколько изменить потенциальную энергию грузов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МСПК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«Слава Севастополя»?</a:t>
            </a:r>
          </a:p>
          <a:p>
            <a:pPr algn="ctr"/>
            <a:r>
              <a:rPr lang="ru-RU" sz="2000" b="1" i="1" dirty="0"/>
              <a:t>Ответ представьте в указанной </a:t>
            </a:r>
            <a:r>
              <a:rPr lang="ru-RU" sz="2000" b="1" i="1" dirty="0" smtClean="0"/>
              <a:t>последовательности</a:t>
            </a:r>
            <a:r>
              <a:rPr lang="ru-RU" sz="2000" b="1" i="1" dirty="0"/>
              <a:t> </a:t>
            </a:r>
            <a:r>
              <a:rPr lang="ru-RU" sz="2000" b="1" i="1" dirty="0" smtClean="0"/>
              <a:t>величин</a:t>
            </a:r>
            <a:endParaRPr lang="en-US" sz="20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11562" y="5739318"/>
            <a:ext cx="135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ОТВЕТ</a:t>
            </a:r>
            <a:r>
              <a:rPr lang="en-US" sz="3200" b="1" i="1" dirty="0" smtClean="0"/>
              <a:t>:</a:t>
            </a:r>
            <a:endParaRPr lang="ru-RU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581779" y="5800874"/>
            <a:ext cx="473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МН, 10 МН, 170 МДж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93594" y="1678060"/>
            <a:ext cx="51761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Морской самоходный плавучий кран «Слава Севастополя» осуществляет выполнение работ по подъему и перегрузке грузов массой до 500 </a:t>
            </a:r>
            <a:r>
              <a:rPr lang="ru-RU" sz="2400" b="1" i="1" dirty="0" smtClean="0"/>
              <a:t>т, </a:t>
            </a:r>
            <a:r>
              <a:rPr lang="ru-RU" sz="2400" b="1" i="1" dirty="0"/>
              <a:t>транспортировку на палубе грузов массой до 1000 т, участие в гидротехническом строительстве и аварийно-спасательных работах. Имеет выдвижную стрелу для подъема грузов до 170 т на высоту до 100 м.</a:t>
            </a:r>
            <a:endParaRPr lang="en-US" sz="2400" b="1" i="1" dirty="0"/>
          </a:p>
        </p:txBody>
      </p:sp>
      <p:pic>
        <p:nvPicPr>
          <p:cNvPr id="9" name="Рисунок 8" descr="C:\Users\user\Pictures\Для СВОЕЙ ИГРЫ\7db2b7b4d9926c2055d818250f0743d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70" y="1997303"/>
            <a:ext cx="4077244" cy="351649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353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127541"/>
            <a:ext cx="1091820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ВОПРОС </a:t>
            </a:r>
            <a:r>
              <a:rPr lang="ru-RU" sz="2000" b="1" i="1" dirty="0" smtClean="0"/>
              <a:t>1.3</a:t>
            </a:r>
            <a:r>
              <a:rPr lang="en-US" sz="2000" dirty="0" smtClean="0"/>
              <a:t>: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силы (кроме силы тяжести) необходимо было учитывать дополнительно для определения веса самоходного плавкрана «Богатырь» во время его перехода в порт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Находка через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океана: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Атлантический 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Тихий?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1547" y="5674616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   ОТВЕТ</a:t>
            </a:r>
            <a:r>
              <a:rPr lang="en-US" sz="3200" b="1" i="1" dirty="0" smtClean="0"/>
              <a:t>:</a:t>
            </a:r>
            <a:endParaRPr lang="ru-RU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364174" y="5736170"/>
            <a:ext cx="812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Силу Архимеда и силу сопротивления воды.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AutoShape 2" descr="Морской самоходный плавучий кран «Богатырь» грузоподъемностью 300 тонн"/>
          <p:cNvSpPr>
            <a:spLocks noChangeAspect="1" noChangeArrowheads="1"/>
          </p:cNvSpPr>
          <p:nvPr/>
        </p:nvSpPr>
        <p:spPr bwMode="auto">
          <a:xfrm>
            <a:off x="325272" y="12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4" descr="Морской самоходный плавучий кран «Богатырь» грузоподъемностью 300 тон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05" y="1785257"/>
            <a:ext cx="4839553" cy="3827283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303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771" y="296084"/>
            <a:ext cx="10993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ВОПРОС </a:t>
            </a:r>
            <a:r>
              <a:rPr lang="ru-RU" sz="2000" b="1" i="1" dirty="0" smtClean="0"/>
              <a:t>1.4</a:t>
            </a:r>
            <a:r>
              <a:rPr lang="en-US" sz="2000" b="1" i="1" dirty="0" smtClean="0"/>
              <a:t>: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физической величине идет речь для базы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Арктический трилистник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416" y="6131388"/>
            <a:ext cx="1082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ОТВЕТ</a:t>
            </a:r>
            <a:r>
              <a:rPr lang="en-US" sz="2000" b="1" i="1" dirty="0" smtClean="0"/>
              <a:t>: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09057" y="6100611"/>
            <a:ext cx="662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теплоты, теряемое строением базы.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2086622"/>
            <a:ext cx="5231934" cy="363664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402771" y="1065525"/>
            <a:ext cx="4844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b="1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В расчеты этой величины входят: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18376" y="964516"/>
            <a:ext cx="61286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наружная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 внешней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среды;</a:t>
            </a:r>
            <a:endParaRPr lang="en-US" sz="2000" b="1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заданная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допустимая минимальная температура в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помещении;</a:t>
            </a:r>
            <a:endParaRPr lang="en-US" sz="2000" b="1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толщина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и марка ограждающих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поверхностей;</a:t>
            </a:r>
            <a:endParaRPr lang="en-US" sz="2000" b="1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цвет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поверхностей с малой степенью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черноты;</a:t>
            </a:r>
            <a:endParaRPr lang="en-US" sz="2000" b="1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коэффициент </a:t>
            </a:r>
            <a:r>
              <a:rPr lang="ru-RU" sz="2000" b="1" i="1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теплоотдачи наружной поверхности (зависящий от скорости и направления ветра</a:t>
            </a:r>
            <a:r>
              <a:rPr lang="ru-RU" sz="2000" b="1" i="1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000" b="1" i="1" dirty="0" smtClean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форма (при сфере – минимум) </a:t>
            </a:r>
            <a:r>
              <a:rPr lang="ru-RU" sz="2000" b="1" i="1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площадь </a:t>
            </a:r>
            <a:r>
              <a:rPr lang="ru-RU" sz="2000" b="1" i="1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стен;</a:t>
            </a:r>
            <a:endParaRPr lang="en-US" sz="2000" b="1" i="1" dirty="0" smtClean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повторяемость </a:t>
            </a:r>
            <a:r>
              <a:rPr lang="ru-RU" sz="2000" b="1" i="1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скорости ветра </a:t>
            </a:r>
            <a:r>
              <a:rPr lang="ru-RU" sz="2000" b="1" i="1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 минимальной температуре </a:t>
            </a:r>
            <a:r>
              <a:rPr lang="ru-RU" sz="2000" b="1" i="1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холодный </a:t>
            </a:r>
            <a:r>
              <a:rPr lang="ru-RU" sz="2000" b="1" i="1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период; </a:t>
            </a:r>
            <a:endParaRPr lang="en-US" sz="2000" b="1" i="1" dirty="0" smtClean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повторяемость </a:t>
            </a:r>
            <a:r>
              <a:rPr lang="ru-RU" sz="2000" b="1" i="1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минимальной температуры в холодный </a:t>
            </a:r>
            <a:r>
              <a:rPr lang="ru-RU" sz="2000" b="1" i="1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период;</a:t>
            </a:r>
            <a:r>
              <a:rPr lang="en-US" sz="2000" b="1" i="1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расположение </a:t>
            </a:r>
            <a:r>
              <a:rPr lang="ru-RU" sz="2000" b="1" i="1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объекта с подветренной стороны</a:t>
            </a:r>
            <a:r>
              <a:rPr lang="ru-RU" sz="2000" b="1" i="1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 smtClean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87" y="155723"/>
            <a:ext cx="112275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ВОПРОС </a:t>
            </a:r>
            <a:r>
              <a:rPr lang="ru-RU" sz="2000" b="1" i="1" dirty="0" smtClean="0"/>
              <a:t>1.5</a:t>
            </a:r>
            <a:r>
              <a:rPr lang="en-US" sz="2000" b="1" i="1" dirty="0" smtClean="0"/>
              <a:t>: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 это несамоходное плавучее средство (изделие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предназначенное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поддержания на воде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тяжестей,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плавучих кранов, временных мостов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1310" y="5901323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ОТВЕТ</a:t>
            </a:r>
            <a:r>
              <a:rPr lang="en-US" sz="3200" b="1" i="1" dirty="0" smtClean="0"/>
              <a:t>:</a:t>
            </a:r>
            <a:endParaRPr lang="ru-RU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549077" y="5962877"/>
            <a:ext cx="184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ПОНТОН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303711"/>
              </p:ext>
            </p:extLst>
          </p:nvPr>
        </p:nvGraphicFramePr>
        <p:xfrm>
          <a:off x="521430" y="1861053"/>
          <a:ext cx="5242507" cy="3864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863"/>
                <a:gridCol w="4819644"/>
              </a:tblGrid>
              <a:tr h="587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Единица измерения давления в «СИ»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620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Единица измерения электрического сопротивления в «СИ»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Единица измерения силы в «СИ»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Единица измерения грузоподъемности судна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Глубина погружения корпуса корабля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Изображают для любой векторной величины.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6487" y="1377719"/>
            <a:ext cx="106820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ответа используйте первые буквы</a:t>
            </a:r>
            <a:r>
              <a:rPr kumimoji="0" lang="en-US" alt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определений,</a:t>
            </a:r>
            <a:r>
              <a:rPr kumimoji="0" lang="ru-RU" altLang="ru-RU" sz="20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единиц измерения, понятий (таблица)</a:t>
            </a:r>
            <a:endParaRPr kumimoji="0" lang="ru-RU" alt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Рисунок 8" descr="C:\Users\user\Pictures\Для СВОЕЙ ИГРЫ\filanovskogo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9" y="1861052"/>
            <a:ext cx="5169252" cy="3788634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302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825" y="5719572"/>
            <a:ext cx="151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ОТВЕТ</a:t>
            </a:r>
            <a:r>
              <a:rPr lang="en-US" sz="2000" b="1" i="1" dirty="0" smtClean="0"/>
              <a:t>: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682734" y="5551035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Дмитрий Иванович Менделеев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71" y="885930"/>
            <a:ext cx="59589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ученого-химика, который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разгадал секрет бездымного пороха и,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изучая нефтяное дело, предложил условия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по улучшению переработки нефти,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высказав при этом мысль,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что использование её в качестве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топлива очень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дорого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«Сжигать нефть – все равно, что топить печку ассигнациями».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 этом, 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начале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века он выполнил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чертежи ледокола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, по которым в СПбГУ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выполнена модель.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458" y="3384689"/>
            <a:ext cx="3746423" cy="28318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00755" y="483259"/>
            <a:ext cx="1617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/>
              <a:t>ВОПРОС </a:t>
            </a:r>
            <a:r>
              <a:rPr lang="ru-RU" sz="2000" b="1" i="1" dirty="0" smtClean="0"/>
              <a:t>2.1: </a:t>
            </a:r>
            <a:endParaRPr lang="ru-RU" sz="2000" b="1" i="1" dirty="0"/>
          </a:p>
        </p:txBody>
      </p:sp>
      <p:pic>
        <p:nvPicPr>
          <p:cNvPr id="1026" name="Picture 2" descr="C:\Users\user\Pictures\НЕФТЬ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16" y="630357"/>
            <a:ext cx="3651756" cy="2652036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235" y="451202"/>
            <a:ext cx="109476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ВОПРОС 2.2: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Укажите номер, под которым перечислены существующие материалы,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лучше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подходящие для модификации их в «арктические»?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0818" y="5707037"/>
            <a:ext cx="151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ОТВЕТ</a:t>
            </a:r>
            <a:r>
              <a:rPr lang="en-US" sz="2000" b="1" i="1" dirty="0" smtClean="0"/>
              <a:t>: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691906"/>
            <a:ext cx="84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38517" y="1974797"/>
            <a:ext cx="52533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«Арктические» материалы должны обладать особыми свойствами: прочность, долговечность, холодостойкость, коррозионная стойкость, влагостойкость</a:t>
            </a:r>
            <a:r>
              <a:rPr lang="ru-RU" sz="2000" b="1" i="1" dirty="0" smtClean="0"/>
              <a:t>.   Предложены существующие группы материалов: </a:t>
            </a:r>
            <a:endParaRPr lang="ru-RU" sz="2000" b="1" i="1" dirty="0"/>
          </a:p>
          <a:p>
            <a:r>
              <a:rPr lang="ru-RU" sz="2000" b="1" i="1" dirty="0"/>
              <a:t>1) материалы, применяемые в автомобильной промышленности;</a:t>
            </a:r>
          </a:p>
          <a:p>
            <a:r>
              <a:rPr lang="ru-RU" sz="2000" b="1" i="1" dirty="0"/>
              <a:t>2) материалы, применяемые в авиационной промышленности;</a:t>
            </a:r>
          </a:p>
          <a:p>
            <a:r>
              <a:rPr lang="ru-RU" sz="2000" b="1" i="1" dirty="0"/>
              <a:t>3) материалы, используемые в медицине.</a:t>
            </a:r>
          </a:p>
        </p:txBody>
      </p:sp>
      <p:pic>
        <p:nvPicPr>
          <p:cNvPr id="8" name="Рисунок 7" descr="C:\Users\user\Pictures\65a7a3fc87d625021f474392_97d5f059-bc7d-4ebc-9fb7-721c303fa654-p-5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3" y="1655204"/>
            <a:ext cx="4327433" cy="411706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69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1647" y="369021"/>
            <a:ext cx="103542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ВОПРОС 2.3: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Как называется кристаллизованное стекло, которое выдерживает   повышенные нагрузки, большие перепады температуры и давления, при погружении в воду в раскалённом состоянии не растрескивается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7018" y="5914142"/>
            <a:ext cx="151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ОТВЕТ</a:t>
            </a:r>
            <a:r>
              <a:rPr lang="en-US" sz="2000" b="1" i="1" dirty="0"/>
              <a:t>: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289644" y="5842827"/>
            <a:ext cx="135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ситаллы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60" y="1760585"/>
            <a:ext cx="5011270" cy="4130554"/>
          </a:xfrm>
          <a:prstGeom prst="rect">
            <a:avLst/>
          </a:prstGeom>
        </p:spPr>
      </p:pic>
      <p:pic>
        <p:nvPicPr>
          <p:cNvPr id="2050" name="Picture 2" descr="C:\Users\user\Pictures\82c920bd07a0c58dd1fcf5669d6de4e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4353" b="3109"/>
          <a:stretch/>
        </p:blipFill>
        <p:spPr bwMode="auto">
          <a:xfrm>
            <a:off x="6117638" y="1979133"/>
            <a:ext cx="5338701" cy="363070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2060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408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igra"/>
  <p:tag name="ISPRING_RESOURCE_PATHS_HASH_2" val="d5de1aabb4e56473b02a2a78ec7054bacfc35e2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1287</Words>
  <Application>Microsoft Office PowerPoint</Application>
  <PresentationFormat>Широкоэкранный</PresentationFormat>
  <Paragraphs>309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</dc:title>
  <dc:creator>Георгий Аствацатуров</dc:creator>
  <cp:lastModifiedBy>Козлова Ольга Васильевна</cp:lastModifiedBy>
  <cp:revision>100</cp:revision>
  <dcterms:created xsi:type="dcterms:W3CDTF">2017-08-05T04:53:38Z</dcterms:created>
  <dcterms:modified xsi:type="dcterms:W3CDTF">2024-12-19T07:57:36Z</dcterms:modified>
</cp:coreProperties>
</file>