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14.xml.rels" ContentType="application/vnd.openxmlformats-package.relationships+xml"/>
  <Override PartName="/ppt/slides/_rels/slide19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9.xml.rels" ContentType="application/vnd.openxmlformats-package.relationships+xml"/>
  <Override PartName="/ppt/slides/_rels/slide6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5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comments/comment15.xml" ContentType="application/vnd.openxmlformats-officedocument.presentationml.comments+xml"/>
  <Override PartName="/ppt/presProps.xml" ContentType="application/vnd.openxmlformats-officedocument.presentationml.presProps+xml"/>
  <Override PartName="/ppt/commentAuthors.xml" ContentType="application/vnd.openxmlformats-officedocument.presentationml.commentAuthors+xml"/>
  <Override PartName="/ppt/slideMasters/slideMaster2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media/image10.jpeg" ContentType="image/jpeg"/>
  <Override PartName="/ppt/media/image14.jpeg" ContentType="image/jpeg"/>
  <Override PartName="/ppt/media/image12.jpeg" ContentType="image/jpeg"/>
  <Override PartName="/ppt/media/image19.jpeg" ContentType="image/jpeg"/>
  <Override PartName="/ppt/media/image15.jpeg" ContentType="image/jpeg"/>
  <Override PartName="/ppt/media/image13.png" ContentType="image/png"/>
  <Override PartName="/ppt/media/image16.png" ContentType="image/png"/>
  <Override PartName="/ppt/media/image8.jpeg" ContentType="image/jpeg"/>
  <Override PartName="/ppt/media/image18.png" ContentType="image/png"/>
  <Override PartName="/ppt/media/image5.png" ContentType="image/png"/>
  <Override PartName="/ppt/media/image3.jpeg" ContentType="image/jpeg"/>
  <Override PartName="/ppt/media/image11.png" ContentType="image/png"/>
  <Override PartName="/ppt/media/image1.jpeg" ContentType="image/jpeg"/>
  <Override PartName="/ppt/media/image4.jpeg" ContentType="image/jpeg"/>
  <Override PartName="/ppt/media/image17.png" ContentType="image/png"/>
  <Override PartName="/ppt/media/image6.png" ContentType="image/png"/>
  <Override PartName="/ppt/media/image9.jpeg" ContentType="image/jpeg"/>
  <Override PartName="/ppt/media/image2.jpeg" ContentType="image/jpeg"/>
  <Override PartName="/ppt/media/image7.jpeg" ContentType="image/jpeg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58000" cy="9144000"/>
</p:presentation>
</file>

<file path=ppt/commentAuthors.xml><?xml version="1.0" encoding="utf-8"?>
<p:cmAuthorLst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presProps" Target="presProps.xml"/><Relationship Id="rId27" Type="http://schemas.openxmlformats.org/officeDocument/2006/relationships/commentAuthors" Target="commentAuthors.xml"/>
</Relationships>
</file>

<file path=ppt/comments/comment15.xml><?xml version="1.0" encoding="utf-8"?>
<p:cmLst xmlns:p="http://schemas.openxmlformats.org/presentationml/2006/main">
  <p:cm authorId="0" dt="2024-12-20T13:11:46.000000000" idx="1">
    <p:pos x="0" y="0"/>
    <p:text/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76B48AB6-BEAA-44B4-B8EF-084F3EFA44EF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7AD2869-7D8A-48A3-A886-5D26D975F729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C768A63-458D-4EE9-BE3D-37AD2918F2C9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950CF64-2925-4F66-BF6B-0B50EC0EE599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06AA890-8D3A-4865-9565-8684AD2C2F62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896999D-25BC-4B31-B5EA-28D36FA5697F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BEFEE82-1FDF-468B-A03C-B795F58AE733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61E6173-A83F-472E-B003-63930E9493C9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65C28E0-7F46-40F9-B6DA-AA27289A403C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19463B0-26ED-480F-AA63-DC82068CD036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3574CF9-D001-461E-AD3B-C7D6BE7D0221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55D2351-5853-4E00-AD0F-88060813EC53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E71241C-8813-4200-BDDE-C5A9053D2F1F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CBF00A3-C11D-459C-A3B1-1F837A049B27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1728B1C-3454-47CA-883B-5985642D20E1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B3E40AD-CEDD-4C0E-9D18-172254ADBA5B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E11FECB-4FC0-45EB-B27D-64C6278557BE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F19DFF0-73C1-4EF0-928D-E74C0F81D258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68FE9AF-C3C0-4DF1-86B3-1802EE8D4BB1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16151AA-EA35-4746-B0FE-3372706C1DBC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C87A604-DEB5-47A6-9D2E-714E203CDCA6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  <a:ln w="0">
            <a:noFill/>
          </a:ln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F286EA1-5902-4229-BC3F-E13CE198B56D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37636F2-FC17-4C87-B0D1-2510BD75EEB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2199461-DE0D-4777-B5F3-406E04B1308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DE19FC0-43D7-4292-ABE4-4AD8873FD297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88D03AB-B1AF-498C-A2E7-9A5CD3826D04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" Target="slide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6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9.xml"/><Relationship Id="rId9" Type="http://schemas.openxmlformats.org/officeDocument/2006/relationships/slide" Target="slide10.xml"/><Relationship Id="rId10" Type="http://schemas.openxmlformats.org/officeDocument/2006/relationships/slide" Target="slide11.xml"/><Relationship Id="rId11" Type="http://schemas.openxmlformats.org/officeDocument/2006/relationships/slide" Target="slide12.xml"/><Relationship Id="rId12" Type="http://schemas.openxmlformats.org/officeDocument/2006/relationships/slide" Target="slide13.xml"/><Relationship Id="rId13" Type="http://schemas.openxmlformats.org/officeDocument/2006/relationships/slide" Target="slide14.xml"/><Relationship Id="rId14" Type="http://schemas.openxmlformats.org/officeDocument/2006/relationships/slide" Target="slide15.xml"/><Relationship Id="rId15" Type="http://schemas.openxmlformats.org/officeDocument/2006/relationships/slide" Target="slide16.xml"/><Relationship Id="rId16" Type="http://schemas.openxmlformats.org/officeDocument/2006/relationships/slide" Target="slide17.xml"/><Relationship Id="rId17" Type="http://schemas.openxmlformats.org/officeDocument/2006/relationships/slide" Target="slide18.xml"/><Relationship Id="rId18" Type="http://schemas.openxmlformats.org/officeDocument/2006/relationships/slide" Target="slide19.xml"/><Relationship Id="rId19" Type="http://schemas.openxmlformats.org/officeDocument/2006/relationships/slide" Target="slide20.xml"/><Relationship Id="rId20" Type="http://schemas.openxmlformats.org/officeDocument/2006/relationships/slide" Target="slide21.xml"/><Relationship Id="rId21" Type="http://schemas.openxmlformats.org/officeDocument/2006/relationships/slideLayout" Target="../slideLayouts/slideLayout2.xml"/><Relationship Id="rId2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comments" Target="../comments/comment15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4"/>
          <p:cNvSpPr/>
          <p:nvPr/>
        </p:nvSpPr>
        <p:spPr>
          <a:xfrm>
            <a:off x="5742360" y="-128520"/>
            <a:ext cx="18590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Calibri"/>
                <a:ea typeface="DejaVu Sans"/>
              </a:rPr>
              <a:t>СВОЯ ИГРА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Скругленный прямоугольник 6"/>
          <p:cNvSpPr/>
          <p:nvPr/>
        </p:nvSpPr>
        <p:spPr>
          <a:xfrm>
            <a:off x="609480" y="467280"/>
            <a:ext cx="3752280" cy="84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3600" spc="-1" strike="noStrike">
                <a:solidFill>
                  <a:schemeClr val="lt1"/>
                </a:solidFill>
                <a:latin typeface="Calibri"/>
                <a:ea typeface="DejaVu Sans"/>
              </a:rPr>
              <a:t>Физика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Скругленный прямоугольник 7"/>
          <p:cNvSpPr/>
          <p:nvPr/>
        </p:nvSpPr>
        <p:spPr>
          <a:xfrm>
            <a:off x="609480" y="1414080"/>
            <a:ext cx="3752280" cy="84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3600" spc="-1" strike="noStrike">
                <a:solidFill>
                  <a:schemeClr val="lt1"/>
                </a:solidFill>
                <a:latin typeface="Calibri"/>
                <a:ea typeface="DejaVu Sans"/>
              </a:rPr>
              <a:t>Химия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Скругленный прямоугольник 8"/>
          <p:cNvSpPr/>
          <p:nvPr/>
        </p:nvSpPr>
        <p:spPr>
          <a:xfrm>
            <a:off x="609480" y="2391120"/>
            <a:ext cx="3752280" cy="84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3600" spc="-1" strike="noStrike">
                <a:solidFill>
                  <a:schemeClr val="lt1"/>
                </a:solidFill>
                <a:latin typeface="Calibri"/>
                <a:ea typeface="DejaVu Sans"/>
              </a:rPr>
              <a:t>КАТЕГОРИЯ 3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Скругленный прямоугольник 9"/>
          <p:cNvSpPr/>
          <p:nvPr/>
        </p:nvSpPr>
        <p:spPr>
          <a:xfrm>
            <a:off x="609480" y="3327480"/>
            <a:ext cx="3752280" cy="84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lt1"/>
                </a:solidFill>
                <a:latin typeface="Calibri"/>
                <a:ea typeface="DejaVu Sans"/>
              </a:rPr>
              <a:t>Основы безопасности и защиты Родины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Скругленный прямоугольник 11">
            <a:hlinkClick r:id="rId1" action="ppaction://hlinksldjump"/>
          </p:cNvPr>
          <p:cNvSpPr/>
          <p:nvPr/>
        </p:nvSpPr>
        <p:spPr>
          <a:xfrm>
            <a:off x="4746240" y="46728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1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Скругленный прямоугольник 12">
            <a:hlinkClick r:id="rId2" action="ppaction://hlinksldjump"/>
          </p:cNvPr>
          <p:cNvSpPr/>
          <p:nvPr/>
        </p:nvSpPr>
        <p:spPr>
          <a:xfrm>
            <a:off x="5794920" y="46728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2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Скругленный прямоугольник 13">
            <a:hlinkClick r:id="rId3" action="ppaction://hlinksldjump"/>
          </p:cNvPr>
          <p:cNvSpPr/>
          <p:nvPr/>
        </p:nvSpPr>
        <p:spPr>
          <a:xfrm>
            <a:off x="6843600" y="46728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3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Скругленный прямоугольник 14">
            <a:hlinkClick r:id="rId4" action="ppaction://hlinksldjump"/>
          </p:cNvPr>
          <p:cNvSpPr/>
          <p:nvPr/>
        </p:nvSpPr>
        <p:spPr>
          <a:xfrm>
            <a:off x="7892280" y="46728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4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Скругленный прямоугольник 15">
            <a:hlinkClick r:id="rId5" action="ppaction://hlinksldjump"/>
          </p:cNvPr>
          <p:cNvSpPr/>
          <p:nvPr/>
        </p:nvSpPr>
        <p:spPr>
          <a:xfrm>
            <a:off x="8941320" y="46728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5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Скругленный прямоугольник 19">
            <a:hlinkClick r:id="rId6" action="ppaction://hlinksldjump"/>
          </p:cNvPr>
          <p:cNvSpPr/>
          <p:nvPr/>
        </p:nvSpPr>
        <p:spPr>
          <a:xfrm>
            <a:off x="4746240" y="144936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1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Скругленный прямоугольник 20">
            <a:hlinkClick r:id="rId7" action="ppaction://hlinksldjump"/>
          </p:cNvPr>
          <p:cNvSpPr/>
          <p:nvPr/>
        </p:nvSpPr>
        <p:spPr>
          <a:xfrm>
            <a:off x="5794920" y="144936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2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Скругленный прямоугольник 21">
            <a:hlinkClick r:id="rId8" action="ppaction://hlinksldjump"/>
          </p:cNvPr>
          <p:cNvSpPr/>
          <p:nvPr/>
        </p:nvSpPr>
        <p:spPr>
          <a:xfrm>
            <a:off x="6843600" y="144936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3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Скругленный прямоугольник 22">
            <a:hlinkClick r:id="rId9" action="ppaction://hlinksldjump"/>
          </p:cNvPr>
          <p:cNvSpPr/>
          <p:nvPr/>
        </p:nvSpPr>
        <p:spPr>
          <a:xfrm>
            <a:off x="7892280" y="144936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4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Скругленный прямоугольник 23">
            <a:hlinkClick r:id="rId10" action="ppaction://hlinksldjump"/>
          </p:cNvPr>
          <p:cNvSpPr/>
          <p:nvPr/>
        </p:nvSpPr>
        <p:spPr>
          <a:xfrm>
            <a:off x="8941320" y="144936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5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Скругленный прямоугольник 26">
            <a:hlinkClick r:id="rId11" action="ppaction://hlinksldjump"/>
          </p:cNvPr>
          <p:cNvSpPr/>
          <p:nvPr/>
        </p:nvSpPr>
        <p:spPr>
          <a:xfrm>
            <a:off x="4746240" y="242640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1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Скругленный прямоугольник 27">
            <a:hlinkClick r:id="rId12" action="ppaction://hlinksldjump"/>
          </p:cNvPr>
          <p:cNvSpPr/>
          <p:nvPr/>
        </p:nvSpPr>
        <p:spPr>
          <a:xfrm>
            <a:off x="5794920" y="242640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2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Скругленный прямоугольник 28">
            <a:hlinkClick r:id="rId13" action="ppaction://hlinksldjump"/>
          </p:cNvPr>
          <p:cNvSpPr/>
          <p:nvPr/>
        </p:nvSpPr>
        <p:spPr>
          <a:xfrm>
            <a:off x="6843600" y="242640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3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Скругленный прямоугольник 29">
            <a:hlinkClick r:id="rId14" action="ppaction://hlinksldjump"/>
          </p:cNvPr>
          <p:cNvSpPr/>
          <p:nvPr/>
        </p:nvSpPr>
        <p:spPr>
          <a:xfrm>
            <a:off x="7892280" y="242640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4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Скругленный прямоугольник 30">
            <a:hlinkClick r:id="rId15" action="ppaction://hlinksldjump"/>
          </p:cNvPr>
          <p:cNvSpPr/>
          <p:nvPr/>
        </p:nvSpPr>
        <p:spPr>
          <a:xfrm>
            <a:off x="8941320" y="242640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5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Скругленный прямоугольник 33">
            <a:hlinkClick r:id="rId16" action="ppaction://hlinksldjump"/>
          </p:cNvPr>
          <p:cNvSpPr/>
          <p:nvPr/>
        </p:nvSpPr>
        <p:spPr>
          <a:xfrm>
            <a:off x="4746240" y="336276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1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Скругленный прямоугольник 34">
            <a:hlinkClick r:id="rId17" action="ppaction://hlinksldjump"/>
          </p:cNvPr>
          <p:cNvSpPr/>
          <p:nvPr/>
        </p:nvSpPr>
        <p:spPr>
          <a:xfrm>
            <a:off x="5794920" y="336276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2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Скругленный прямоугольник 35">
            <a:hlinkClick r:id="rId18" action="ppaction://hlinksldjump"/>
          </p:cNvPr>
          <p:cNvSpPr/>
          <p:nvPr/>
        </p:nvSpPr>
        <p:spPr>
          <a:xfrm>
            <a:off x="6843600" y="336276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3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Скругленный прямоугольник 36">
            <a:hlinkClick r:id="rId19" action="ppaction://hlinksldjump"/>
          </p:cNvPr>
          <p:cNvSpPr/>
          <p:nvPr/>
        </p:nvSpPr>
        <p:spPr>
          <a:xfrm>
            <a:off x="7892280" y="336276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4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Скругленный прямоугольник 37">
            <a:hlinkClick r:id="rId20" action="ppaction://hlinksldjump"/>
          </p:cNvPr>
          <p:cNvSpPr/>
          <p:nvPr/>
        </p:nvSpPr>
        <p:spPr>
          <a:xfrm>
            <a:off x="8941320" y="3362760"/>
            <a:ext cx="867600" cy="85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5400" spc="-1" strike="noStrike">
                <a:solidFill>
                  <a:schemeClr val="lt1"/>
                </a:solidFill>
                <a:latin typeface="Calibri"/>
                <a:ea typeface="DejaVu Sans"/>
              </a:rPr>
              <a:t>5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Прямоугольник 47"/>
          <p:cNvSpPr/>
          <p:nvPr/>
        </p:nvSpPr>
        <p:spPr>
          <a:xfrm>
            <a:off x="980280" y="5281560"/>
            <a:ext cx="1733400" cy="630000"/>
          </a:xfrm>
          <a:prstGeom prst="rect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lt1"/>
                </a:solidFill>
                <a:latin typeface="Calibri"/>
                <a:ea typeface="DejaVu Sans"/>
              </a:rPr>
              <a:t>КОМАНДА1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Овал 48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5" name="Овал 50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Овал 51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Овал 52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Овал 53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Овал 54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Овал 55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6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Овал 56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7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Овал 57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8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Овал 58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9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Овал 59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10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Овал 60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Овал 61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Овал 62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Овал 63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Овал 64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Овал 65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16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Овал 66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17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Овал 67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18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Овал 68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19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Овал 69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20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Овал 70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Овал 71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Овал 72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Овал 73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Овал 74"/>
          <p:cNvSpPr/>
          <p:nvPr/>
        </p:nvSpPr>
        <p:spPr>
          <a:xfrm>
            <a:off x="1404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Прямоугольник 77"/>
          <p:cNvSpPr/>
          <p:nvPr/>
        </p:nvSpPr>
        <p:spPr>
          <a:xfrm>
            <a:off x="2918160" y="5301720"/>
            <a:ext cx="1733400" cy="630000"/>
          </a:xfrm>
          <a:prstGeom prst="rect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lt1"/>
                </a:solidFill>
                <a:latin typeface="Calibri"/>
                <a:ea typeface="DejaVu Sans"/>
              </a:rPr>
              <a:t>КОМАНДА</a:t>
            </a:r>
            <a:r>
              <a:rPr b="0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Овал 78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72" name="Овал 79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Овал 80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Овал 81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Овал 82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Овал 83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Овал 84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6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Овал 85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7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Овал 86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8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Овал 87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9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Овал 88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10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Овал 89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Овал 90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Овал 91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Овал 92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" name="Овал 93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Овал 94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16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Овал 95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17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Овал 96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18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Овал 97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19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Овал 98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20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Овал 99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" name="Овал 100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4" name="Овал 101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Овал 102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6" name="Овал 103"/>
          <p:cNvSpPr/>
          <p:nvPr/>
        </p:nvSpPr>
        <p:spPr>
          <a:xfrm>
            <a:off x="3240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Прямоугольник 104"/>
          <p:cNvSpPr/>
          <p:nvPr/>
        </p:nvSpPr>
        <p:spPr>
          <a:xfrm>
            <a:off x="4902120" y="5330160"/>
            <a:ext cx="1733400" cy="630000"/>
          </a:xfrm>
          <a:prstGeom prst="rect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lt1"/>
                </a:solidFill>
                <a:latin typeface="Calibri"/>
                <a:ea typeface="DejaVu Sans"/>
              </a:rPr>
              <a:t>КОМАНДА</a:t>
            </a:r>
            <a:r>
              <a:rPr b="0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3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Овал 105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99" name="Овал 106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Овал 107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Овал 108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Овал 109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Овал 110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" name="Овал 111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6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Овал 112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7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6" name="Овал 113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8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7" name="Овал 114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9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8" name="Овал 115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10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Овал 116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0" name="Овал 117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1" name="Овал 118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Овал 119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3" name="Овал 120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4" name="Овал 121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16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Овал 122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17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Овал 123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18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Овал 124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19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Овал 125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20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Овал 126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Овал 127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Овал 128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Овал 129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Овал 130"/>
          <p:cNvSpPr/>
          <p:nvPr/>
        </p:nvSpPr>
        <p:spPr>
          <a:xfrm>
            <a:off x="525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4" name="Прямоугольник 131"/>
          <p:cNvSpPr/>
          <p:nvPr/>
        </p:nvSpPr>
        <p:spPr>
          <a:xfrm>
            <a:off x="6823440" y="5330160"/>
            <a:ext cx="1733400" cy="630000"/>
          </a:xfrm>
          <a:prstGeom prst="rect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lt1"/>
                </a:solidFill>
                <a:latin typeface="Calibri"/>
                <a:ea typeface="DejaVu Sans"/>
              </a:rPr>
              <a:t>КОМАНДА</a:t>
            </a:r>
            <a:r>
              <a:rPr b="0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4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Овал 132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26" name="Овал 133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Овал 134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8" name="Овал 135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Овал 136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0" name="Овал 137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1" name="Овал 138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6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" name="Овал 139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7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" name="Овал 140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8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4" name="Овал 141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9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5" name="Овал 142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10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Овал 143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7" name="Овал 144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8" name="Овал 145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9" name="Овал 146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Овал 147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" name="Овал 148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16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2" name="Овал 149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17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Овал 150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18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Овал 151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19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Овал 152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20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" name="Овал 153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Овал 154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" name="Овал 155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Овал 156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Овал 157"/>
          <p:cNvSpPr/>
          <p:nvPr/>
        </p:nvSpPr>
        <p:spPr>
          <a:xfrm>
            <a:off x="723600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" name="Прямоугольник 158"/>
          <p:cNvSpPr/>
          <p:nvPr/>
        </p:nvSpPr>
        <p:spPr>
          <a:xfrm>
            <a:off x="8763120" y="5330160"/>
            <a:ext cx="1733400" cy="630000"/>
          </a:xfrm>
          <a:prstGeom prst="rect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lt1"/>
                </a:solidFill>
                <a:latin typeface="Calibri"/>
                <a:ea typeface="DejaVu Sans"/>
              </a:rPr>
              <a:t>КОМАНДА5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Овал 180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53" name="Овал 181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4" name="Овал 182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Овал 183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Овал 184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Овал 185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8" name="Овал 186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6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Овал 187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7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0" name="Овал 188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8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Овал 189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9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2" name="Овал 190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10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3" name="Овал 191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" name="Овал 192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5" name="Овал 193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6" name="Овал 194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" name="Овал 195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Овал 196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16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Овал 197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17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Овал 198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18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Овал 199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19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Овал 200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20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3" name="Овал 201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21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4" name="Овал 202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22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5" name="Овал 203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23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6" name="Овал 204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24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7" name="Овал 205"/>
          <p:cNvSpPr/>
          <p:nvPr/>
        </p:nvSpPr>
        <p:spPr>
          <a:xfrm>
            <a:off x="9146880" y="6048000"/>
            <a:ext cx="757440" cy="709200"/>
          </a:xfrm>
          <a:prstGeom prst="ellipse">
            <a:avLst/>
          </a:prstGeom>
          <a:solidFill>
            <a:srgbClr val="c00000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DejaVu Sans"/>
              </a:rPr>
              <a:t>25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8" name="Скругленный прямоугольник 1"/>
          <p:cNvSpPr/>
          <p:nvPr/>
        </p:nvSpPr>
        <p:spPr>
          <a:xfrm>
            <a:off x="609480" y="2391120"/>
            <a:ext cx="3752280" cy="84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3600" spc="-1" strike="noStrike">
                <a:solidFill>
                  <a:schemeClr val="lt1"/>
                </a:solidFill>
                <a:latin typeface="Calibri"/>
                <a:ea typeface="DejaVu Sans"/>
              </a:rPr>
              <a:t>Биология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evt="onClick">
                    <p:tgtEl>
                      <p:spTgt spid="23"/>
                    </p:tgtEl>
                  </p:cond>
                </p:stCondLst>
                <p:childTnLst>
                  <p:par>
                    <p:cTn id="3" fill="hold">
                      <p:stCondLst>
                        <p:cond evt="onClick">
                          <p:tgtEl>
                            <p:spTgt spid="23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" restart="whenNotActive" nodeType="interactiveSeq" fill="hold">
                <p:stCondLst>
                  <p:cond evt="onClick">
                    <p:tgtEl>
                      <p:spTgt spid="24"/>
                    </p:tgtEl>
                  </p:cond>
                </p:stCondLst>
                <p:childTnLst>
                  <p:par>
                    <p:cTn id="10" fill="hold">
                      <p:stCondLst>
                        <p:cond evt="onClick">
                          <p:tgtEl>
                            <p:spTgt spid="24"/>
                          </p:tgtEl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6" restart="whenNotActive" nodeType="interactiveSeq" fill="hold">
                <p:stCondLst>
                  <p:cond evt="onClick">
                    <p:tgtEl>
                      <p:spTgt spid="25"/>
                    </p:tgtEl>
                  </p:cond>
                </p:stCondLst>
                <p:childTnLst>
                  <p:par>
                    <p:cTn id="17" fill="hold">
                      <p:stCondLst>
                        <p:cond evt="onClick">
                          <p:tgtEl>
                            <p:spTgt spid="25"/>
                          </p:tgtEl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3" restart="whenNotActive" nodeType="interactiveSeq" fill="hold">
                <p:stCondLst>
                  <p:cond evt="onClick">
                    <p:tgtEl>
                      <p:spTgt spid="26"/>
                    </p:tgtEl>
                  </p:cond>
                </p:stCondLst>
                <p:childTnLst>
                  <p:par>
                    <p:cTn id="24" fill="hold">
                      <p:stCondLst>
                        <p:cond evt="onClick">
                          <p:tgtEl>
                            <p:spTgt spid="26"/>
                          </p:tgtEl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0" restart="whenNotActive" nodeType="interactiveSeq" fill="hold">
                <p:stCondLst>
                  <p:cond evt="onClick">
                    <p:tgtEl>
                      <p:spTgt spid="27"/>
                    </p:tgtEl>
                  </p:cond>
                </p:stCondLst>
                <p:childTnLst>
                  <p:par>
                    <p:cTn id="31" fill="hold">
                      <p:stCondLst>
                        <p:cond evt="onClick">
                          <p:tgtEl>
                            <p:spTgt spid="27"/>
                          </p:tgtEl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7" restart="whenNotActive" nodeType="interactiveSeq" fill="hold">
                <p:stCondLst>
                  <p:cond evt="onClick">
                    <p:tgtEl>
                      <p:spTgt spid="28"/>
                    </p:tgtEl>
                  </p:cond>
                </p:stCondLst>
                <p:childTnLst>
                  <p:par>
                    <p:cTn id="38" fill="hold">
                      <p:stCondLst>
                        <p:cond evt="onClick">
                          <p:tgtEl>
                            <p:spTgt spid="28"/>
                          </p:tgtEl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4" restart="whenNotActive" nodeType="interactiveSeq" fill="hold">
                <p:stCondLst>
                  <p:cond evt="onClick">
                    <p:tgtEl>
                      <p:spTgt spid="29"/>
                    </p:tgtEl>
                  </p:cond>
                </p:stCondLst>
                <p:childTnLst>
                  <p:par>
                    <p:cTn id="45" fill="hold">
                      <p:stCondLst>
                        <p:cond evt="onClick">
                          <p:tgtEl>
                            <p:spTgt spid="29"/>
                          </p:tgtEl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1" restart="whenNotActive" nodeType="interactiveSeq" fill="hold">
                <p:stCondLst>
                  <p:cond evt="onClick">
                    <p:tgtEl>
                      <p:spTgt spid="30"/>
                    </p:tgtEl>
                  </p:cond>
                </p:stCondLst>
                <p:childTnLst>
                  <p:par>
                    <p:cTn id="52" fill="hold">
                      <p:stCondLst>
                        <p:cond evt="onClick">
                          <p:tgtEl>
                            <p:spTgt spid="30"/>
                          </p:tgtEl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8" restart="whenNotActive" nodeType="interactiveSeq" fill="hold">
                <p:stCondLst>
                  <p:cond evt="onClick">
                    <p:tgtEl>
                      <p:spTgt spid="31"/>
                    </p:tgtEl>
                  </p:cond>
                </p:stCondLst>
                <p:childTnLst>
                  <p:par>
                    <p:cTn id="59" fill="hold">
                      <p:stCondLst>
                        <p:cond evt="onClick">
                          <p:tgtEl>
                            <p:spTgt spid="31"/>
                          </p:tgtEl>
                        </p:cond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5" restart="whenNotActive" nodeType="interactiveSeq" fill="hold">
                <p:stCondLst>
                  <p:cond evt="onClick">
                    <p:tgtEl>
                      <p:spTgt spid="32"/>
                    </p:tgtEl>
                  </p:cond>
                </p:stCondLst>
                <p:childTnLst>
                  <p:par>
                    <p:cTn id="66" fill="hold">
                      <p:stCondLst>
                        <p:cond evt="onClick">
                          <p:tgtEl>
                            <p:spTgt spid="32"/>
                          </p:tgtEl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2" restart="whenNotActive" nodeType="interactiveSeq" fill="hold">
                <p:stCondLst>
                  <p:cond evt="onClick">
                    <p:tgtEl>
                      <p:spTgt spid="33"/>
                    </p:tgtEl>
                  </p:cond>
                </p:stCondLst>
                <p:childTnLst>
                  <p:par>
                    <p:cTn id="73" fill="hold">
                      <p:stCondLst>
                        <p:cond evt="onClick">
                          <p:tgtEl>
                            <p:spTgt spid="33"/>
                          </p:tgtEl>
                        </p:cond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9" restart="whenNotActive" nodeType="interactiveSeq" fill="hold">
                <p:stCondLst>
                  <p:cond evt="onClick">
                    <p:tgtEl>
                      <p:spTgt spid="34"/>
                    </p:tgtEl>
                  </p:cond>
                </p:stCondLst>
                <p:childTnLst>
                  <p:par>
                    <p:cTn id="80" fill="hold">
                      <p:stCondLst>
                        <p:cond evt="onClick">
                          <p:tgtEl>
                            <p:spTgt spid="34"/>
                          </p:tgtEl>
                        </p:cond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6" restart="whenNotActive" nodeType="interactiveSeq" fill="hold">
                <p:stCondLst>
                  <p:cond evt="onClick">
                    <p:tgtEl>
                      <p:spTgt spid="35"/>
                    </p:tgtEl>
                  </p:cond>
                </p:stCondLst>
                <p:childTnLst>
                  <p:par>
                    <p:cTn id="87" fill="hold">
                      <p:stCondLst>
                        <p:cond evt="onClick">
                          <p:tgtEl>
                            <p:spTgt spid="35"/>
                          </p:tgtEl>
                        </p:cond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3" restart="whenNotActive" nodeType="interactiveSeq" fill="hold">
                <p:stCondLst>
                  <p:cond evt="onClick">
                    <p:tgtEl>
                      <p:spTgt spid="36"/>
                    </p:tgtEl>
                  </p:cond>
                </p:stCondLst>
                <p:childTnLst>
                  <p:par>
                    <p:cTn id="94" fill="hold">
                      <p:stCondLst>
                        <p:cond evt="onClick">
                          <p:tgtEl>
                            <p:spTgt spid="36"/>
                          </p:tgtEl>
                        </p:cond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0" restart="whenNotActive" nodeType="interactiveSeq" fill="hold">
                <p:stCondLst>
                  <p:cond evt="onClick">
                    <p:tgtEl>
                      <p:spTgt spid="37"/>
                    </p:tgtEl>
                  </p:cond>
                </p:stCondLst>
                <p:childTnLst>
                  <p:par>
                    <p:cTn id="101" fill="hold">
                      <p:stCondLst>
                        <p:cond evt="onClick">
                          <p:tgtEl>
                            <p:spTgt spid="37"/>
                          </p:tgtEl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7" restart="whenNotActive" nodeType="interactiveSeq" fill="hold">
                <p:stCondLst>
                  <p:cond evt="onClick">
                    <p:tgtEl>
                      <p:spTgt spid="38"/>
                    </p:tgtEl>
                  </p:cond>
                </p:stCondLst>
                <p:childTnLst>
                  <p:par>
                    <p:cTn id="108" fill="hold">
                      <p:stCondLst>
                        <p:cond evt="onClick">
                          <p:tgtEl>
                            <p:spTgt spid="38"/>
                          </p:tgtEl>
                        </p:cond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14" restart="whenNotActive" nodeType="interactiveSeq" fill="hold">
                <p:stCondLst>
                  <p:cond evt="onClick">
                    <p:tgtEl>
                      <p:spTgt spid="39"/>
                    </p:tgtEl>
                  </p:cond>
                </p:stCondLst>
                <p:childTnLst>
                  <p:par>
                    <p:cTn id="115" fill="hold">
                      <p:stCondLst>
                        <p:cond evt="onClick">
                          <p:tgtEl>
                            <p:spTgt spid="39"/>
                          </p:tgtEl>
                        </p:cond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21" restart="whenNotActive" nodeType="interactiveSeq" fill="hold">
                <p:stCondLst>
                  <p:cond evt="onClick">
                    <p:tgtEl>
                      <p:spTgt spid="40"/>
                    </p:tgtEl>
                  </p:cond>
                </p:stCondLst>
                <p:childTnLst>
                  <p:par>
                    <p:cTn id="122" fill="hold">
                      <p:stCondLst>
                        <p:cond evt="onClick">
                          <p:tgtEl>
                            <p:spTgt spid="40"/>
                          </p:tgtEl>
                        </p:cond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28" restart="whenNotActive" nodeType="interactiveSeq" fill="hold">
                <p:stCondLst>
                  <p:cond evt="onClick">
                    <p:tgtEl>
                      <p:spTgt spid="41"/>
                    </p:tgtEl>
                  </p:cond>
                </p:stCondLst>
                <p:childTnLst>
                  <p:par>
                    <p:cTn id="129" fill="hold">
                      <p:stCondLst>
                        <p:cond evt="onClick">
                          <p:tgtEl>
                            <p:spTgt spid="41"/>
                          </p:tgtEl>
                        </p:cond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35" restart="whenNotActive" nodeType="interactiveSeq" fill="hold">
                <p:stCondLst>
                  <p:cond evt="onClick">
                    <p:tgtEl>
                      <p:spTgt spid="42"/>
                    </p:tgtEl>
                  </p:cond>
                </p:stCondLst>
                <p:childTnLst>
                  <p:par>
                    <p:cTn id="136" fill="hold">
                      <p:stCondLst>
                        <p:cond evt="onClick">
                          <p:tgtEl>
                            <p:spTgt spid="42"/>
                          </p:tgtEl>
                        </p:cond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42" restart="whenNotActive" nodeType="interactiveSeq" fill="hold">
                <p:stCondLst>
                  <p:cond evt="onClick">
                    <p:tgtEl>
                      <p:spTgt spid="43"/>
                    </p:tgtEl>
                  </p:cond>
                </p:stCondLst>
                <p:childTnLst>
                  <p:par>
                    <p:cTn id="14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68" restart="whenNotActive" nodeType="interactiveSeq" fill="hold">
                <p:stCondLst>
                  <p:cond evt="onClick">
                    <p:tgtEl>
                      <p:spTgt spid="70"/>
                    </p:tgtEl>
                  </p:cond>
                </p:stCondLst>
                <p:childTnLst>
                  <p:par>
                    <p:cTn id="26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94" restart="whenNotActive" nodeType="interactiveSeq" fill="hold">
                <p:stCondLst>
                  <p:cond evt="onClick">
                    <p:tgtEl>
                      <p:spTgt spid="97"/>
                    </p:tgtEl>
                  </p:cond>
                </p:stCondLst>
                <p:childTnLst>
                  <p:par>
                    <p:cTn id="39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9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0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0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evt="onClick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20" restart="whenNotActive" nodeType="interactiveSeq" fill="hold">
                <p:stCondLst>
                  <p:cond evt="onClick">
                    <p:tgtEl>
                      <p:spTgt spid="124"/>
                    </p:tgtEl>
                  </p:cond>
                </p:stCondLst>
                <p:childTnLst>
                  <p:par>
                    <p:cTn id="52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4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5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6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6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7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8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8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9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9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0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0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2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2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evt="onClick">
                          <p:tgtEl>
                            <p:spTgt spid="124"/>
                          </p:tgtEl>
                        </p:cond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46" restart="whenNotActive" nodeType="interactiveSeq" fill="hold">
                <p:stCondLst>
                  <p:cond evt="onClick">
                    <p:tgtEl>
                      <p:spTgt spid="151"/>
                    </p:tgtEl>
                  </p:cond>
                </p:stCondLst>
                <p:childTnLst>
                  <p:par>
                    <p:cTn id="64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5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7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8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8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9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9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0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0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1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1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2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2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3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4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4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5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5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6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6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7" fill="hold">
                      <p:stCondLst>
                        <p:cond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7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Box 1"/>
          <p:cNvSpPr/>
          <p:nvPr/>
        </p:nvSpPr>
        <p:spPr>
          <a:xfrm>
            <a:off x="477720" y="791640"/>
            <a:ext cx="473256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Какие новые разработки и технологии применяются на АО ТЗ  «Прибой» для улучшения производственных процессов?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TextBox 4"/>
          <p:cNvSpPr/>
          <p:nvPr/>
        </p:nvSpPr>
        <p:spPr>
          <a:xfrm>
            <a:off x="5177520" y="4673160"/>
            <a:ext cx="4882680" cy="20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Новые разработки и технологии, которые применяются на АО ТЗ «Прибой» для улучшения производственных процессов: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специализированные станки с числовым программным управлением;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производство пьезокерамики;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реконструкция участка сварки титановых сплавов;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установка энергосберегающего оборудования.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5469840" y="855360"/>
            <a:ext cx="5176800" cy="344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28" dur="indefinite" restart="never" nodeType="tmRoot">
          <p:childTnLst>
            <p:seq>
              <p:cTn id="829" restart="whenNotActive" nodeType="interactiveSeq" fill="hold">
                <p:stCondLst>
                  <p:cond delay="0" evt="onClick">
                    <p:tgtEl>
                      <p:spTgt spid="223"/>
                    </p:tgtEl>
                  </p:cond>
                </p:stCondLst>
                <p:childTnLst>
                  <p:par>
                    <p:cTn id="830" fill="hold">
                      <p:stCondLst>
                        <p:cond delay="0" evt="onClick">
                          <p:tgtEl>
                            <p:spTgt spid="223"/>
                          </p:tgtEl>
                        </p:cond>
                      </p:stCondLst>
                      <p:childTnLst>
                        <p:par>
                          <p:cTn id="831" fill="hold">
                            <p:stCondLst>
                              <p:cond delay="0"/>
                            </p:stCondLst>
                            <p:childTnLst>
                              <p:par>
                                <p:cTn id="83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34" dur="1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Box 1"/>
          <p:cNvSpPr/>
          <p:nvPr/>
        </p:nvSpPr>
        <p:spPr>
          <a:xfrm>
            <a:off x="477720" y="791640"/>
            <a:ext cx="473256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Какие методы анализа и контроля качества используются для обеспечения безопасности и эффективности химических процессов  на заводе  АО ТЗ «Прибой»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TextBox 3"/>
          <p:cNvSpPr/>
          <p:nvPr/>
        </p:nvSpPr>
        <p:spPr>
          <a:xfrm>
            <a:off x="630000" y="5707080"/>
            <a:ext cx="150948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9" name="TextBox 4"/>
          <p:cNvSpPr/>
          <p:nvPr/>
        </p:nvSpPr>
        <p:spPr>
          <a:xfrm>
            <a:off x="3600000" y="3223800"/>
            <a:ext cx="773964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Для обеспечения безопасности и эффективности химических процессов на заводе «Прибой» используются следующие методы анализа и контроля качества: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ERP- система. Для обеспечения единой базы данных о производстве химических продуктов, автоматизации процессов контроля качества, отслеживания движения материалов 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использованного оборудования;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химический анализ проб;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спектральный анализ для  определения состава элементов и соединений;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хроматография. Этот метод помогает определить концентрацию различных компонентов, выявить примеси и контролировать процессы синтеза и производства.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1"/>
          <a:stretch/>
        </p:blipFill>
        <p:spPr>
          <a:xfrm>
            <a:off x="7017480" y="429480"/>
            <a:ext cx="4218480" cy="2811960"/>
          </a:xfrm>
          <a:prstGeom prst="rect">
            <a:avLst/>
          </a:prstGeom>
          <a:ln w="0">
            <a:noFill/>
          </a:ln>
        </p:spPr>
      </p:pic>
      <p:sp>
        <p:nvSpPr>
          <p:cNvPr id="232" name="TextBox 7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35" dur="indefinite" restart="never" nodeType="tmRoot">
          <p:childTnLst>
            <p:seq>
              <p:cTn id="836" restart="whenNotActive" nodeType="interactiveSeq" fill="hold">
                <p:stCondLst>
                  <p:cond delay="0" evt="onClick">
                    <p:tgtEl>
                      <p:spTgt spid="228"/>
                    </p:tgtEl>
                  </p:cond>
                </p:stCondLst>
                <p:childTnLst>
                  <p:par>
                    <p:cTn id="837" fill="hold">
                      <p:stCondLst>
                        <p:cond delay="0" evt="onClick">
                          <p:tgtEl>
                            <p:spTgt spid="228"/>
                          </p:tgtEl>
                        </p:cond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41" dur="1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Box 1"/>
          <p:cNvSpPr/>
          <p:nvPr/>
        </p:nvSpPr>
        <p:spPr>
          <a:xfrm>
            <a:off x="477720" y="791640"/>
            <a:ext cx="473256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Какие представители животного мира обладают такой же способностью к эхолокации, как и гидроакустические комплексы, установленные на кораблях?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TextBox 4"/>
          <p:cNvSpPr/>
          <p:nvPr/>
        </p:nvSpPr>
        <p:spPr>
          <a:xfrm>
            <a:off x="5128560" y="5087880"/>
            <a:ext cx="4817520" cy="13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Дельфины. Они способны излучать и воспринимать ультразвуковые волны частотой до 300 кгц.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Летучие мыши. Они ориентируются в пространстве и охотятся на различных насекомых с помощью эхолокации. Издают специфические звуки, а затем ловят отражённый от препятствий сигнал.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Киты. Все зубатые киты используют серию щелчков для эхолокации, что помогает им искать пищу и ориентироваться в океане.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5370120" y="462240"/>
            <a:ext cx="5922720" cy="355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42" dur="indefinite" restart="never" nodeType="tmRoot">
          <p:childTnLst>
            <p:seq>
              <p:cTn id="843" restart="whenNotActive" nodeType="interactiveSeq" fill="hold">
                <p:stCondLst>
                  <p:cond delay="0" evt="onClick">
                    <p:tgtEl>
                      <p:spTgt spid="234"/>
                    </p:tgtEl>
                  </p:cond>
                </p:stCondLst>
                <p:childTnLst>
                  <p:par>
                    <p:cTn id="844" fill="hold">
                      <p:stCondLst>
                        <p:cond delay="0" evt="onClick">
                          <p:tgtEl>
                            <p:spTgt spid="234"/>
                          </p:tgtEl>
                        </p:cond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48" dur="1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Box 1"/>
          <p:cNvSpPr/>
          <p:nvPr/>
        </p:nvSpPr>
        <p:spPr>
          <a:xfrm>
            <a:off x="477720" y="791640"/>
            <a:ext cx="47325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Какие животные способны генерировать электрический ток?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TextBox 4"/>
          <p:cNvSpPr/>
          <p:nvPr/>
        </p:nvSpPr>
        <p:spPr>
          <a:xfrm>
            <a:off x="5213520" y="5707080"/>
            <a:ext cx="47325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  <a:ea typeface="DejaVu Sans"/>
              </a:rPr>
              <a:t>Это  морские и пресноводные скаты,электрический угорь, некоторые морские рыбы.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 rot="21573600">
            <a:off x="5081040" y="588960"/>
            <a:ext cx="6749280" cy="354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49" dur="indefinite" restart="never" nodeType="tmRoot">
          <p:childTnLst>
            <p:seq>
              <p:cTn id="850" restart="whenNotActive" nodeType="interactiveSeq" fill="hold">
                <p:stCondLst>
                  <p:cond delay="0" evt="onClick">
                    <p:tgtEl>
                      <p:spTgt spid="239"/>
                    </p:tgtEl>
                  </p:cond>
                </p:stCondLst>
                <p:childTnLst>
                  <p:par>
                    <p:cTn id="851" fill="hold">
                      <p:stCondLst>
                        <p:cond delay="0" evt="onClick">
                          <p:tgtEl>
                            <p:spTgt spid="239"/>
                          </p:tgtEl>
                        </p:cond>
                      </p:stCondLst>
                      <p:childTnLst>
                        <p:par>
                          <p:cTn id="852" fill="hold">
                            <p:stCondLst>
                              <p:cond delay="0"/>
                            </p:stCondLst>
                            <p:childTnLst>
                              <p:par>
                                <p:cTn id="85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55" dur="1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Box 1"/>
          <p:cNvSpPr/>
          <p:nvPr/>
        </p:nvSpPr>
        <p:spPr>
          <a:xfrm>
            <a:off x="477720" y="791640"/>
            <a:ext cx="473256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На какие органы чувств у рыб действует аппаратура гидроакустического комплекса, установленная на кораблях?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TextBox 4"/>
          <p:cNvSpPr/>
          <p:nvPr/>
        </p:nvSpPr>
        <p:spPr>
          <a:xfrm>
            <a:off x="5161320" y="4794840"/>
            <a:ext cx="471132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Аппаратура гидроакустического комплекса, установленная на кораблях, действует на органы слуха у рыб.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Слуховую функцию у рыб осуществляют, помимо основного органа слуха, ещё и боковая линия, и плавательный пузырь, а также специфические нервные окончания.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5128560" y="1086120"/>
            <a:ext cx="5652000" cy="342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6" dur="indefinite" restart="never" nodeType="tmRoot">
          <p:childTnLst>
            <p:seq>
              <p:cTn id="857" restart="whenNotActive" nodeType="interactiveSeq" fill="hold">
                <p:stCondLst>
                  <p:cond delay="0" evt="onClick">
                    <p:tgtEl>
                      <p:spTgt spid="244"/>
                    </p:tgtEl>
                  </p:cond>
                </p:stCondLst>
                <p:childTnLst>
                  <p:par>
                    <p:cTn id="858" fill="hold">
                      <p:stCondLst>
                        <p:cond delay="0" evt="onClick">
                          <p:tgtEl>
                            <p:spTgt spid="244"/>
                          </p:tgtEl>
                        </p:cond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62" dur="1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1"/>
          <p:cNvSpPr/>
          <p:nvPr/>
        </p:nvSpPr>
        <p:spPr>
          <a:xfrm>
            <a:off x="477720" y="872640"/>
            <a:ext cx="473256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Перекликается  ли наука «Биоинженерия» с применением гидроакустического оборудования на кораблях?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TextBox 3"/>
          <p:cNvSpPr/>
          <p:nvPr/>
        </p:nvSpPr>
        <p:spPr>
          <a:xfrm>
            <a:off x="711360" y="577692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TextBox 4"/>
          <p:cNvSpPr/>
          <p:nvPr/>
        </p:nvSpPr>
        <p:spPr>
          <a:xfrm>
            <a:off x="4863240" y="4950000"/>
            <a:ext cx="4732560" cy="164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Нет, наука «Биоинженерия» не перекликается с применением гидроакустического оборудования на кораблях.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«Биоинженерия» —</a:t>
            </a: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 </a:t>
            </a: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направление науки и техники, развивающее применение инженерных принципов в биологии и медицине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52" name="" descr=""/>
          <p:cNvPicPr/>
          <p:nvPr/>
        </p:nvPicPr>
        <p:blipFill>
          <a:blip r:embed="rId1"/>
          <a:stretch/>
        </p:blipFill>
        <p:spPr>
          <a:xfrm>
            <a:off x="5551920" y="690480"/>
            <a:ext cx="5689800" cy="380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63" dur="indefinite" restart="never" nodeType="tmRoot">
          <p:childTnLst>
            <p:seq>
              <p:cTn id="864" restart="whenNotActive" nodeType="interactiveSeq" fill="hold">
                <p:stCondLst>
                  <p:cond delay="0" evt="onClick">
                    <p:tgtEl>
                      <p:spTgt spid="249"/>
                    </p:tgtEl>
                  </p:cond>
                </p:stCondLst>
                <p:childTnLst>
                  <p:par>
                    <p:cTn id="865" fill="hold">
                      <p:stCondLst>
                        <p:cond delay="0" evt="onClick">
                          <p:tgtEl>
                            <p:spTgt spid="249"/>
                          </p:tgtEl>
                        </p:cond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69" dur="12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Box 1"/>
          <p:cNvSpPr/>
          <p:nvPr/>
        </p:nvSpPr>
        <p:spPr>
          <a:xfrm>
            <a:off x="477720" y="791640"/>
            <a:ext cx="473256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Какие меры принимаются на АО ТЗ  «Прибой»   для соблюдения экологических требований и предотвращения загрязнения окружающей среды?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TextBox 4"/>
          <p:cNvSpPr/>
          <p:nvPr/>
        </p:nvSpPr>
        <p:spPr>
          <a:xfrm>
            <a:off x="5213520" y="5707080"/>
            <a:ext cx="473256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Внедрение современных технологий производства: использование современных технологий и материалов дает возможность сократить количество отходов,обучение сотрудников правильной утилизации отходов, использование очистных сооружений, высадка зеленых насаждений.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4976640" y="690840"/>
            <a:ext cx="5888520" cy="394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0" dur="indefinite" restart="never" nodeType="tmRoot">
          <p:childTnLst>
            <p:seq>
              <p:cTn id="871" restart="whenNotActive" nodeType="interactiveSeq" fill="hold">
                <p:stCondLst>
                  <p:cond delay="0" evt="onClick">
                    <p:tgtEl>
                      <p:spTgt spid="254"/>
                    </p:tgtEl>
                  </p:cond>
                </p:stCondLst>
                <p:childTnLst>
                  <p:par>
                    <p:cTn id="872" fill="hold">
                      <p:stCondLst>
                        <p:cond delay="0" evt="onClick">
                          <p:tgtEl>
                            <p:spTgt spid="254"/>
                          </p:tgtEl>
                        </p:cond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76" dur="125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Box 1"/>
          <p:cNvSpPr/>
          <p:nvPr/>
        </p:nvSpPr>
        <p:spPr>
          <a:xfrm>
            <a:off x="477720" y="791640"/>
            <a:ext cx="473256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Каким образом осуществляется охрана безопасности жизнедеятельности сотрудников на АО ТЗ «Прибой» 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TextBox 4"/>
          <p:cNvSpPr/>
          <p:nvPr/>
        </p:nvSpPr>
        <p:spPr>
          <a:xfrm>
            <a:off x="5213520" y="4880880"/>
            <a:ext cx="473256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Обязательное использование специальной защитной одежды и средств индивидуальной защиты сотрудниками, работающими с опасными веществами и оборудованием, проведение ежедневных инструктажей по безопасности, постоянный контроль за состоянием  оборудования и его правильной эксплуатацией, регулярные проверки и испытания гидроакустического оборудования на соответствие стандартам безопасности.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1"/>
          <a:stretch/>
        </p:blipFill>
        <p:spPr>
          <a:xfrm>
            <a:off x="5783040" y="583200"/>
            <a:ext cx="4881600" cy="40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7" dur="indefinite" restart="never" nodeType="tmRoot">
          <p:childTnLst>
            <p:seq>
              <p:cTn id="878" restart="whenNotActive" nodeType="interactiveSeq" fill="hold">
                <p:stCondLst>
                  <p:cond delay="0" evt="onClick">
                    <p:tgtEl>
                      <p:spTgt spid="259"/>
                    </p:tgtEl>
                  </p:cond>
                </p:stCondLst>
                <p:childTnLst>
                  <p:par>
                    <p:cTn id="879" fill="hold">
                      <p:stCondLst>
                        <p:cond delay="0" evt="onClick">
                          <p:tgtEl>
                            <p:spTgt spid="259"/>
                          </p:tgtEl>
                        </p:cond>
                      </p:stCondLst>
                      <p:childTnLst>
                        <p:par>
                          <p:cTn id="880" fill="hold">
                            <p:stCondLst>
                              <p:cond delay="0"/>
                            </p:stCondLst>
                            <p:childTnLst>
                              <p:par>
                                <p:cTn id="88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83" dur="12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Box 1"/>
          <p:cNvSpPr/>
          <p:nvPr/>
        </p:nvSpPr>
        <p:spPr>
          <a:xfrm>
            <a:off x="477720" y="791640"/>
            <a:ext cx="473256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Каким образом осуществляется проверка гидроакустического оборудования, изготовленного на АО ТЗ «Прибой»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TextBox 4"/>
          <p:cNvSpPr/>
          <p:nvPr/>
        </p:nvSpPr>
        <p:spPr>
          <a:xfrm>
            <a:off x="5374800" y="4548600"/>
            <a:ext cx="4635000" cy="201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Проверка качества гидроакустического оборудования на заводе и на корабле имеют несколько этапов: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1- тестирование на заводе:испытание на прочность и герметичность оборудования, проверка соответствия техническим стандартам,испытание чувствительности и точности измерений, проверка работы всех компонентов и подсистем.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2- испытания на корабле оборудования в реальных условиях.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67" name="" descr=""/>
          <p:cNvPicPr/>
          <p:nvPr/>
        </p:nvPicPr>
        <p:blipFill>
          <a:blip r:embed="rId1"/>
          <a:stretch/>
        </p:blipFill>
        <p:spPr>
          <a:xfrm>
            <a:off x="4947480" y="-7920"/>
            <a:ext cx="6476760" cy="455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84" dur="indefinite" restart="never" nodeType="tmRoot">
          <p:childTnLst>
            <p:seq>
              <p:cTn id="885" restart="whenNotActive" nodeType="interactiveSeq" fill="hold">
                <p:stCondLst>
                  <p:cond delay="0" evt="onClick">
                    <p:tgtEl>
                      <p:spTgt spid="264"/>
                    </p:tgtEl>
                  </p:cond>
                </p:stCondLst>
                <p:childTnLst>
                  <p:par>
                    <p:cTn id="886" fill="hold">
                      <p:stCondLst>
                        <p:cond delay="0" evt="onClick">
                          <p:tgtEl>
                            <p:spTgt spid="264"/>
                          </p:tgtEl>
                        </p:cond>
                      </p:stCondLst>
                      <p:childTnLst>
                        <p:par>
                          <p:cTn id="887" fill="hold">
                            <p:stCondLst>
                              <p:cond delay="0"/>
                            </p:stCondLst>
                            <p:childTnLst>
                              <p:par>
                                <p:cTn id="88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90" dur="12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Box 1"/>
          <p:cNvSpPr/>
          <p:nvPr/>
        </p:nvSpPr>
        <p:spPr>
          <a:xfrm>
            <a:off x="477720" y="791640"/>
            <a:ext cx="473256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Каким образом осуществляется выполнение требований противопожарной безопасности на АО ТЗ «Прибой»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Прямоугольник 2"/>
          <p:cNvSpPr/>
          <p:nvPr/>
        </p:nvSpPr>
        <p:spPr>
          <a:xfrm>
            <a:off x="6035760" y="1134360"/>
            <a:ext cx="4404240" cy="2480040"/>
          </a:xfrm>
          <a:prstGeom prst="rect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lt1"/>
                </a:solidFill>
                <a:latin typeface="Calibri"/>
                <a:ea typeface="DejaVu Sans"/>
              </a:rPr>
              <a:t>МЕСТО ДЛЯ ВСТАВКИ ИЗОБРАЖЕНИЯ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Box 4"/>
          <p:cNvSpPr/>
          <p:nvPr/>
        </p:nvSpPr>
        <p:spPr>
          <a:xfrm>
            <a:off x="4970520" y="4132440"/>
            <a:ext cx="4732560" cy="234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1.Контроль и поддержание в работоспособном состоянии систем оповещения о пожаре и систем пожаротушения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2.Контроль проведения работ по техническому обслуживанию, ремонту и эксплуатации систем</a:t>
            </a: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 </a:t>
            </a: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противопожарной защиты.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3.Заключение договоров на разработку проектной документации систем противопожарной защиты, монтаж этих</a:t>
            </a: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 </a:t>
            </a: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систем и техническое обслуживание.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73" name="" descr=""/>
          <p:cNvPicPr/>
          <p:nvPr/>
        </p:nvPicPr>
        <p:blipFill>
          <a:blip r:embed="rId1"/>
          <a:stretch/>
        </p:blipFill>
        <p:spPr>
          <a:xfrm>
            <a:off x="5977440" y="69840"/>
            <a:ext cx="4878000" cy="389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1" dur="indefinite" restart="never" nodeType="tmRoot">
          <p:childTnLst>
            <p:seq>
              <p:cTn id="892" restart="whenNotActive" nodeType="interactiveSeq" fill="hold">
                <p:stCondLst>
                  <p:cond delay="0" evt="onClick">
                    <p:tgtEl>
                      <p:spTgt spid="270"/>
                    </p:tgtEl>
                  </p:cond>
                </p:stCondLst>
                <p:childTnLst>
                  <p:par>
                    <p:cTn id="893" fill="hold">
                      <p:stCondLst>
                        <p:cond delay="0" evt="onClick">
                          <p:tgtEl>
                            <p:spTgt spid="270"/>
                          </p:tgtEl>
                        </p:cond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97" dur="1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1"/>
          <p:cNvSpPr/>
          <p:nvPr/>
        </p:nvSpPr>
        <p:spPr>
          <a:xfrm>
            <a:off x="477720" y="791640"/>
            <a:ext cx="473256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Из каких основных частей состоит гидроакустическая система, установленная на кораблях ВМФ РФ?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3"/>
          <p:cNvSpPr/>
          <p:nvPr/>
        </p:nvSpPr>
        <p:spPr>
          <a:xfrm>
            <a:off x="5705280" y="4247280"/>
            <a:ext cx="334476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Гидроакустическая система, установленная на кораблях ВМФ РФ, может включать следующие основные части: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антенны;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акустические экраны;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системы передачи информации по гидроакустическому каналу;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адаптивные системы обработки гидроакустической информации;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классификаторы целей;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2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измерители скорости звука для надводных кораблей и подводных лодок.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TextBox 4"/>
          <p:cNvSpPr/>
          <p:nvPr/>
        </p:nvSpPr>
        <p:spPr>
          <a:xfrm>
            <a:off x="5213520" y="5707080"/>
            <a:ext cx="4732560" cy="57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2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5374800" y="262800"/>
            <a:ext cx="5513040" cy="3617280"/>
          </a:xfrm>
          <a:prstGeom prst="rect">
            <a:avLst/>
          </a:prstGeom>
          <a:ln w="0">
            <a:noFill/>
          </a:ln>
        </p:spPr>
      </p:pic>
      <p:sp>
        <p:nvSpPr>
          <p:cNvPr id="184" name="TextBox 5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2" dur="indefinite" restart="never" nodeType="tmRoot">
          <p:childTnLst>
            <p:seq>
              <p:cTn id="773" restart="whenNotActive" nodeType="interactiveSeq" fill="hold">
                <p:stCondLst>
                  <p:cond evt="onClick">
                    <p:tgtEl>
                      <p:spTgt spid="180"/>
                    </p:tgtEl>
                  </p:cond>
                </p:stCondLst>
                <p:childTnLst>
                  <p:par>
                    <p:cTn id="774" fill="hold">
                      <p:stCondLst>
                        <p:cond evt="onClick">
                          <p:tgtEl>
                            <p:spTgt spid="180"/>
                          </p:tgtEl>
                        </p:cond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78" dur="1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Box 1"/>
          <p:cNvSpPr/>
          <p:nvPr/>
        </p:nvSpPr>
        <p:spPr>
          <a:xfrm>
            <a:off x="477720" y="791640"/>
            <a:ext cx="473256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 организован контроль за соблюдением мер антитеррористической безопасности на АО ТЗ «Прибой»?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Прямоугольник 2"/>
          <p:cNvSpPr/>
          <p:nvPr/>
        </p:nvSpPr>
        <p:spPr>
          <a:xfrm>
            <a:off x="6453720" y="1280160"/>
            <a:ext cx="3587760" cy="1245600"/>
          </a:xfrm>
          <a:prstGeom prst="rect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lt1"/>
                </a:solidFill>
                <a:latin typeface="Calibri"/>
                <a:ea typeface="DejaVu Sans"/>
              </a:rPr>
              <a:t>МЕСТО ДЛЯ ВСТАВКИ ИЗОБРАЖЕНИЯ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TextBox 4"/>
          <p:cNvSpPr/>
          <p:nvPr/>
        </p:nvSpPr>
        <p:spPr>
          <a:xfrm>
            <a:off x="5213520" y="4694400"/>
            <a:ext cx="4732560" cy="164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0" lang="ru-RU" sz="1200" spc="-1" strike="noStrike">
                <a:solidFill>
                  <a:srgbClr val="2b2b2b"/>
                </a:solidFill>
                <a:latin typeface="Times New Roman"/>
                <a:ea typeface="DejaVu Sans"/>
              </a:rPr>
              <a:t>Систематически осуществляются атитеррористические мероприятия, проводятся инструктажи с персоналом;  имеется 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План по обеспечению антитеррористической безопасности,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завод оснащен средствами защиты, ежедневно, в дневное и ночное время, проверяются все помещения, проводятся  тренировочные учения с работниками,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2b2b2b"/>
                </a:solidFill>
                <a:latin typeface="Times New Roman"/>
                <a:ea typeface="DejaVu Sans"/>
              </a:rPr>
              <a:t>осуществлен пропускной режим,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размещены  наглядные пособия в цехах.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79" name="" descr=""/>
          <p:cNvPicPr/>
          <p:nvPr/>
        </p:nvPicPr>
        <p:blipFill>
          <a:blip r:embed="rId1"/>
          <a:stretch/>
        </p:blipFill>
        <p:spPr>
          <a:xfrm>
            <a:off x="5024880" y="487800"/>
            <a:ext cx="6021000" cy="4168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8" dur="indefinite" restart="never" nodeType="tmRoot">
          <p:childTnLst>
            <p:seq>
              <p:cTn id="899" restart="whenNotActive" nodeType="interactiveSeq" fill="hold">
                <p:stCondLst>
                  <p:cond delay="0" evt="onClick">
                    <p:tgtEl>
                      <p:spTgt spid="276"/>
                    </p:tgtEl>
                  </p:cond>
                </p:stCondLst>
                <p:childTnLst>
                  <p:par>
                    <p:cTn id="900" fill="hold">
                      <p:stCondLst>
                        <p:cond delay="0" evt="onClick">
                          <p:tgtEl>
                            <p:spTgt spid="276"/>
                          </p:tgtEl>
                        </p:cond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904" dur="1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Box 1"/>
          <p:cNvSpPr/>
          <p:nvPr/>
        </p:nvSpPr>
        <p:spPr>
          <a:xfrm>
            <a:off x="341640" y="451440"/>
            <a:ext cx="473256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Какие задачи решает  АО ТЗ «Прибой» в обеспечении безопасности и защиты Родины, учитывая важность его производства для оснащения кораблей ВМФ гидроакустическим комплексом?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TextBox 4"/>
          <p:cNvSpPr/>
          <p:nvPr/>
        </p:nvSpPr>
        <p:spPr>
          <a:xfrm>
            <a:off x="5209560" y="4781880"/>
            <a:ext cx="473652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АО «Таганрогский завод «Прибой» решает следующие задачи в обеспечении безопасности и защиты Родины: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своевременное и качественное выполнение государственного оборонного заказа. От этой работы зависит безопасность морских границ;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участие в разработке и освоении новых изделий гидроакустического вооружения для ВМФ РФ.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84" name="" descr=""/>
          <p:cNvPicPr/>
          <p:nvPr/>
        </p:nvPicPr>
        <p:blipFill>
          <a:blip r:embed="rId1"/>
          <a:stretch/>
        </p:blipFill>
        <p:spPr>
          <a:xfrm>
            <a:off x="5266440" y="605880"/>
            <a:ext cx="5684040" cy="380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05" dur="indefinite" restart="never" nodeType="tmRoot">
          <p:childTnLst>
            <p:seq>
              <p:cTn id="906" restart="whenNotActive" nodeType="interactiveSeq" fill="hold">
                <p:stCondLst>
                  <p:cond delay="0" evt="onClick">
                    <p:tgtEl>
                      <p:spTgt spid="281"/>
                    </p:tgtEl>
                  </p:cond>
                </p:stCondLst>
                <p:childTnLst>
                  <p:par>
                    <p:cTn id="907" fill="hold">
                      <p:stCondLst>
                        <p:cond delay="0" evt="onClick">
                          <p:tgtEl>
                            <p:spTgt spid="281"/>
                          </p:tgtEl>
                        </p:cond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911" dur="12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Box 1"/>
          <p:cNvSpPr/>
          <p:nvPr/>
        </p:nvSpPr>
        <p:spPr>
          <a:xfrm>
            <a:off x="477720" y="791640"/>
            <a:ext cx="388872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При изготовлении гидроакустического оборудования для кораблей используют пьезокерамику. Что такое пьезоэлектрический эффект?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Box 3"/>
          <p:cNvSpPr/>
          <p:nvPr/>
        </p:nvSpPr>
        <p:spPr>
          <a:xfrm>
            <a:off x="630000" y="5707080"/>
            <a:ext cx="1509480" cy="5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7" name="TextBox 4"/>
          <p:cNvSpPr/>
          <p:nvPr/>
        </p:nvSpPr>
        <p:spPr>
          <a:xfrm>
            <a:off x="4098240" y="5707080"/>
            <a:ext cx="473256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Пьезоэлектрический эффект — это зависимость между электрическим и механическим состоянием некоторых диэлектриков и полупроводников.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4466880" y="1165320"/>
            <a:ext cx="6117840" cy="3932280"/>
          </a:xfrm>
          <a:prstGeom prst="rect">
            <a:avLst/>
          </a:prstGeom>
          <a:ln w="0">
            <a:noFill/>
          </a:ln>
        </p:spPr>
      </p:pic>
      <p:sp>
        <p:nvSpPr>
          <p:cNvPr id="190" name="TextBox 2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9" dur="indefinite" restart="never" nodeType="tmRoot">
          <p:childTnLst>
            <p:seq>
              <p:cTn id="780" restart="whenNotActive" nodeType="interactiveSeq" fill="hold">
                <p:stCondLst>
                  <p:cond evt="onClick">
                    <p:tgtEl>
                      <p:spTgt spid="186"/>
                    </p:tgtEl>
                  </p:cond>
                </p:stCondLst>
                <p:childTnLst>
                  <p:par>
                    <p:cTn id="781" fill="hold">
                      <p:stCondLst>
                        <p:cond evt="onClick">
                          <p:tgtEl>
                            <p:spTgt spid="186"/>
                          </p:tgtEl>
                        </p:cond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85" dur="1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Box 1"/>
          <p:cNvSpPr/>
          <p:nvPr/>
        </p:nvSpPr>
        <p:spPr>
          <a:xfrm>
            <a:off x="477720" y="791640"/>
            <a:ext cx="47325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Какое поле создаётся при нанесении электродов на обработанные пьезокерамические элементы для изготовления гидроакустического оборудования?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TextBox 4"/>
          <p:cNvSpPr/>
          <p:nvPr/>
        </p:nvSpPr>
        <p:spPr>
          <a:xfrm>
            <a:off x="5213520" y="5707080"/>
            <a:ext cx="47325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Электрическое.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4072320" y="2094120"/>
            <a:ext cx="5484240" cy="321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86" dur="indefinite" restart="never" nodeType="tmRoot">
          <p:childTnLst>
            <p:seq>
              <p:cTn id="787" restart="whenNotActive" nodeType="interactiveSeq" fill="hold">
                <p:stCondLst>
                  <p:cond delay="0" evt="onClick">
                    <p:tgtEl>
                      <p:spTgt spid="192"/>
                    </p:tgtEl>
                  </p:cond>
                </p:stCondLst>
                <p:childTnLst>
                  <p:par>
                    <p:cTn id="788" fill="hold">
                      <p:stCondLst>
                        <p:cond delay="0" evt="onClick">
                          <p:tgtEl>
                            <p:spTgt spid="192"/>
                          </p:tgtEl>
                        </p:cond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92" dur="1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Box 1"/>
          <p:cNvSpPr/>
          <p:nvPr/>
        </p:nvSpPr>
        <p:spPr>
          <a:xfrm>
            <a:off x="477720" y="791640"/>
            <a:ext cx="47325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  <a:ea typeface="DejaVu Sans"/>
              </a:rPr>
              <a:t>Как называются устройства для преобразования звуковых колебаний гидроакустического комплекса в электрические сигналы?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xtBox 4"/>
          <p:cNvSpPr/>
          <p:nvPr/>
        </p:nvSpPr>
        <p:spPr>
          <a:xfrm>
            <a:off x="5213520" y="5707080"/>
            <a:ext cx="47325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Гидрофон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4540680" y="1550160"/>
            <a:ext cx="5549040" cy="386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3" dur="indefinite" restart="never" nodeType="tmRoot">
          <p:childTnLst>
            <p:seq>
              <p:cTn id="794" restart="whenNotActive" nodeType="interactiveSeq" fill="hold">
                <p:stCondLst>
                  <p:cond delay="0" evt="onClick">
                    <p:tgtEl>
                      <p:spTgt spid="197"/>
                    </p:tgtEl>
                  </p:cond>
                </p:stCondLst>
                <p:childTnLst>
                  <p:par>
                    <p:cTn id="795" fill="hold">
                      <p:stCondLst>
                        <p:cond delay="0" evt="onClick">
                          <p:tgtEl>
                            <p:spTgt spid="197"/>
                          </p:tgtEl>
                        </p:cond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99" dur="1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1"/>
          <p:cNvSpPr/>
          <p:nvPr/>
        </p:nvSpPr>
        <p:spPr>
          <a:xfrm>
            <a:off x="477720" y="791640"/>
            <a:ext cx="47325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Какой материал является базовым для изготовления антенн гидроакустических станций на кораблях ВМФ РФ?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xtBox 4"/>
          <p:cNvSpPr/>
          <p:nvPr/>
        </p:nvSpPr>
        <p:spPr>
          <a:xfrm>
            <a:off x="5213520" y="5707080"/>
            <a:ext cx="4732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Пьезокерамика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4123440" y="1707840"/>
            <a:ext cx="5884560" cy="336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00" dur="indefinite" restart="never" nodeType="tmRoot">
          <p:childTnLst>
            <p:seq>
              <p:cTn id="801" restart="whenNotActive" nodeType="interactiveSeq" fill="hold">
                <p:stCondLst>
                  <p:cond delay="0" evt="onClick">
                    <p:tgtEl>
                      <p:spTgt spid="202"/>
                    </p:tgtEl>
                  </p:cond>
                </p:stCondLst>
                <p:childTnLst>
                  <p:par>
                    <p:cTn id="802" fill="hold">
                      <p:stCondLst>
                        <p:cond delay="0" evt="onClick">
                          <p:tgtEl>
                            <p:spTgt spid="202"/>
                          </p:tgtEl>
                        </p:cond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06" dur="1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1"/>
          <p:cNvSpPr/>
          <p:nvPr/>
        </p:nvSpPr>
        <p:spPr>
          <a:xfrm>
            <a:off x="535320" y="709560"/>
            <a:ext cx="473256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7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Box 4"/>
          <p:cNvSpPr/>
          <p:nvPr/>
        </p:nvSpPr>
        <p:spPr>
          <a:xfrm>
            <a:off x="5213520" y="5707080"/>
            <a:ext cx="47325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Для получения пьезокерамики используются сложные оксиды, обычно включающие ионы двухвалентного свинца или бария, а также ионы четырёхвалентного титана или циркония.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4852800" y="1708200"/>
            <a:ext cx="4670280" cy="3533760"/>
          </a:xfrm>
          <a:prstGeom prst="rect">
            <a:avLst/>
          </a:prstGeom>
          <a:ln w="0">
            <a:noFill/>
          </a:ln>
        </p:spPr>
      </p:pic>
      <p:sp>
        <p:nvSpPr>
          <p:cNvPr id="211" name="TextBox 6"/>
          <p:cNvSpPr/>
          <p:nvPr/>
        </p:nvSpPr>
        <p:spPr>
          <a:xfrm>
            <a:off x="477720" y="791640"/>
            <a:ext cx="473256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Calibri"/>
                <a:ea typeface="DejaVu Sans"/>
              </a:rPr>
              <a:t>Какие химические соединения используются для получения пьезокерамики на АО ТЗ «Прибой»?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07" dur="indefinite" restart="never" nodeType="tmRoot">
          <p:childTnLst>
            <p:seq>
              <p:cTn id="808" restart="whenNotActive" nodeType="interactiveSeq" fill="hold">
                <p:stCondLst>
                  <p:cond delay="0" evt="onClick">
                    <p:tgtEl>
                      <p:spTgt spid="207"/>
                    </p:tgtEl>
                  </p:cond>
                </p:stCondLst>
                <p:childTnLst>
                  <p:par>
                    <p:cTn id="809" fill="hold">
                      <p:stCondLst>
                        <p:cond delay="0" evt="onClick">
                          <p:tgtEl>
                            <p:spTgt spid="207"/>
                          </p:tgtEl>
                        </p:cond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13" dur="1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1"/>
          <p:cNvSpPr/>
          <p:nvPr/>
        </p:nvSpPr>
        <p:spPr>
          <a:xfrm>
            <a:off x="477720" y="791640"/>
            <a:ext cx="47325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  <a:ea typeface="DejaVu Sans"/>
              </a:rPr>
              <a:t>Какими свойствами обладает резина, используемая для гидроакустического комплекса, выпускаемого на ТЗ АО «Прибой»?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Box 4"/>
          <p:cNvSpPr/>
          <p:nvPr/>
        </p:nvSpPr>
        <p:spPr>
          <a:xfrm>
            <a:off x="5550840" y="4442400"/>
            <a:ext cx="3939480" cy="22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Резина, используемая для гидроакустического комплекса, должна обладать следующими свойствами: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близость удельных акустических сопротивлений к воде;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наличие армирующих элементов;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открытая пористая структура;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улучшенные физико-механические и динамические свойства: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- высокая стойкость в морской воде.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5613840" y="1363320"/>
            <a:ext cx="4114440" cy="279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4" dur="indefinite" restart="never" nodeType="tmRoot">
          <p:childTnLst>
            <p:seq>
              <p:cTn id="815" restart="whenNotActive" nodeType="interactiveSeq" fill="hold">
                <p:stCondLst>
                  <p:cond delay="0" evt="onClick">
                    <p:tgtEl>
                      <p:spTgt spid="213"/>
                    </p:tgtEl>
                  </p:cond>
                </p:stCondLst>
                <p:childTnLst>
                  <p:par>
                    <p:cTn id="816" fill="hold">
                      <p:stCondLst>
                        <p:cond delay="0" evt="onClick">
                          <p:tgtEl>
                            <p:spTgt spid="213"/>
                          </p:tgtEl>
                        </p:cond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20" dur="1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1"/>
          <p:cNvSpPr/>
          <p:nvPr/>
        </p:nvSpPr>
        <p:spPr>
          <a:xfrm>
            <a:off x="477720" y="791640"/>
            <a:ext cx="47325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Какие специалисты - химики работают в лабораториях АО ТЗ  «Прибой»?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TextBox 3"/>
          <p:cNvSpPr/>
          <p:nvPr/>
        </p:nvSpPr>
        <p:spPr>
          <a:xfrm>
            <a:off x="630000" y="5707080"/>
            <a:ext cx="150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Calibri"/>
                <a:ea typeface="DejaVu Sans"/>
              </a:rPr>
              <a:t>ОТВЕТ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TextBox 4"/>
          <p:cNvSpPr/>
          <p:nvPr/>
        </p:nvSpPr>
        <p:spPr>
          <a:xfrm>
            <a:off x="5213520" y="5707080"/>
            <a:ext cx="47325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33333"/>
                </a:solidFill>
                <a:latin typeface="Times New Roman"/>
                <a:ea typeface="DejaVu Sans"/>
              </a:rPr>
              <a:t>Лаборант химического анализа, химик-технолог, лаборант испытательной лаборатории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Управляющая кнопка: домой 5">
            <a:hlinkClick r:id="" action="ppaction://hlinkshowjump?jump=firstslide"/>
          </p:cNvPr>
          <p:cNvSpPr/>
          <p:nvPr/>
        </p:nvSpPr>
        <p:spPr>
          <a:xfrm>
            <a:off x="11395800" y="6114240"/>
            <a:ext cx="792720" cy="740520"/>
          </a:xfrm>
          <a:prstGeom prst="actionButtonHome">
            <a:avLst/>
          </a:prstGeom>
          <a:solidFill>
            <a:schemeClr val="accent1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4882320" y="1559880"/>
            <a:ext cx="5069160" cy="337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21" dur="indefinite" restart="never" nodeType="tmRoot">
          <p:childTnLst>
            <p:seq>
              <p:cTn id="822" restart="whenNotActive" nodeType="interactiveSeq" fill="hold">
                <p:stCondLst>
                  <p:cond delay="0" evt="onClick">
                    <p:tgtEl>
                      <p:spTgt spid="218"/>
                    </p:tgtEl>
                  </p:cond>
                </p:stCondLst>
                <p:childTnLst>
                  <p:par>
                    <p:cTn id="823" fill="hold">
                      <p:stCondLst>
                        <p:cond delay="0" evt="onClick">
                          <p:tgtEl>
                            <p:spTgt spid="218"/>
                          </p:tgtEl>
                        </p:cond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27" dur="1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</TotalTime>
  <Application>LibreOffice/7.6.7.2$Linux_X86_64 LibreOffice_project/60$Build-2</Application>
  <AppVersion>15.0000</AppVersion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2017-08-05T04:53:38Z</dcterms:created>
  <dc:creator>Георгий Аствацатуров</dc:creator>
  <dc:description/>
  <dc:language>ru-RU</dc:language>
  <cp:lastModifiedBy/>
  <dcterms:modified xsi:type="dcterms:W3CDTF">2024-12-20T15:55:52Z</dcterms:modified>
  <cp:revision>43</cp:revision>
  <dc:subject/>
  <dc:title>igra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36</vt:r8>
  </property>
  <property fmtid="{D5CDD505-2E9C-101B-9397-08002B2CF9AE}" pid="3" name="PresentationFormat">
    <vt:lpwstr>Широкоэкранный</vt:lpwstr>
  </property>
  <property fmtid="{D5CDD505-2E9C-101B-9397-08002B2CF9AE}" pid="4" name="Slides">
    <vt:r8>36</vt:r8>
  </property>
</Properties>
</file>