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317" r:id="rId2"/>
    <p:sldId id="349" r:id="rId3"/>
    <p:sldId id="348" r:id="rId4"/>
    <p:sldId id="350" r:id="rId5"/>
    <p:sldId id="351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6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7" autoAdjust="0"/>
    <p:restoredTop sz="94660"/>
  </p:normalViewPr>
  <p:slideViewPr>
    <p:cSldViewPr snapToGrid="0">
      <p:cViewPr>
        <p:scale>
          <a:sx n="90" d="100"/>
          <a:sy n="90" d="100"/>
        </p:scale>
        <p:origin x="1020" y="5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FFC24-557F-4043-B6F7-BCD6C71EF2F8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E03685-7E0E-4862-89F9-1DB5B13242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46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E03685-7E0E-4862-89F9-1DB5B132420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348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E03685-7E0E-4862-89F9-1DB5B132420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475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1C1ED-8D04-4DFB-9ED7-6554522F1E5A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35218-4B2C-4B43-BC1C-6157575EF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824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1C1ED-8D04-4DFB-9ED7-6554522F1E5A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35218-4B2C-4B43-BC1C-6157575EF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073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1C1ED-8D04-4DFB-9ED7-6554522F1E5A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35218-4B2C-4B43-BC1C-6157575EF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802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1C1ED-8D04-4DFB-9ED7-6554522F1E5A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35218-4B2C-4B43-BC1C-6157575EF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762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1C1ED-8D04-4DFB-9ED7-6554522F1E5A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35218-4B2C-4B43-BC1C-6157575EF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506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1C1ED-8D04-4DFB-9ED7-6554522F1E5A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35218-4B2C-4B43-BC1C-6157575EF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861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1C1ED-8D04-4DFB-9ED7-6554522F1E5A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35218-4B2C-4B43-BC1C-6157575EF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553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1C1ED-8D04-4DFB-9ED7-6554522F1E5A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35218-4B2C-4B43-BC1C-6157575EF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50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1C1ED-8D04-4DFB-9ED7-6554522F1E5A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35218-4B2C-4B43-BC1C-6157575EF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191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1C1ED-8D04-4DFB-9ED7-6554522F1E5A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35218-4B2C-4B43-BC1C-6157575EF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044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1C1ED-8D04-4DFB-9ED7-6554522F1E5A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35218-4B2C-4B43-BC1C-6157575EF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349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1C1ED-8D04-4DFB-9ED7-6554522F1E5A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35218-4B2C-4B43-BC1C-6157575EF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872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3.jpeg"/><Relationship Id="rId7" Type="http://schemas.openxmlformats.org/officeDocument/2006/relationships/slide" Target="slide4.xml"/><Relationship Id="rId12" Type="http://schemas.openxmlformats.org/officeDocument/2006/relationships/image" Target="../media/image2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5" Type="http://schemas.openxmlformats.org/officeDocument/2006/relationships/hyperlink" Target="https://disk.yandex.ru/i/ACEJtRRvRsAOjQ" TargetMode="External"/><Relationship Id="rId10" Type="http://schemas.openxmlformats.org/officeDocument/2006/relationships/image" Target="../media/image19.png"/><Relationship Id="rId4" Type="http://schemas.openxmlformats.org/officeDocument/2006/relationships/image" Target="../media/image14.jpeg"/><Relationship Id="rId9" Type="http://schemas.openxmlformats.org/officeDocument/2006/relationships/image" Target="../media/image18.jpeg"/><Relationship Id="rId1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hyperlink" Target="https://web.archive.org/web/20220126145342/http:/transmash-omsk.ru/sitemap" TargetMode="External"/><Relationship Id="rId10" Type="http://schemas.openxmlformats.org/officeDocument/2006/relationships/image" Target="../media/image26.png"/><Relationship Id="rId4" Type="http://schemas.openxmlformats.org/officeDocument/2006/relationships/image" Target="../media/image1.jpe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5" Type="http://schemas.openxmlformats.org/officeDocument/2006/relationships/image" Target="../media/image28.pn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Relationship Id="rId1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0343" y="1970520"/>
            <a:ext cx="4443164" cy="488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92818" y="2483244"/>
            <a:ext cx="61552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“</a:t>
            </a:r>
            <a:r>
              <a:rPr lang="ru-RU" sz="4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ОМСКИЕ ИССЛЕДОВАТЕЛИ</a:t>
            </a:r>
            <a:r>
              <a:rPr lang="en-US" sz="4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”</a:t>
            </a:r>
            <a:endParaRPr lang="ru-RU" sz="4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2818" y="1775358"/>
            <a:ext cx="61552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Arial Narrow" panose="020B0606020202030204" pitchFamily="34" charset="0"/>
              </a:rPr>
              <a:t>Команда</a:t>
            </a:r>
            <a:endParaRPr lang="ru-RU" sz="4000" dirty="0">
              <a:latin typeface="Arial Narrow" panose="020B0606020202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68440" y="5270850"/>
            <a:ext cx="6954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 7-9 классов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3297" y="5732515"/>
            <a:ext cx="7271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Руководители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преподаватели ОД (физика, химия, биология)</a:t>
            </a:r>
          </a:p>
          <a:p>
            <a:pPr indent="1617663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Борисова Наталия Викторовна</a:t>
            </a:r>
          </a:p>
          <a:p>
            <a:pPr indent="1617663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Тюлькова Наталья Владимировна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33" b="69405" l="1200" r="85800">
                        <a14:foregroundMark x1="17800" y1="17564" x2="17800" y2="17564"/>
                        <a14:foregroundMark x1="31200" y1="17564" x2="31200" y2="17564"/>
                        <a14:foregroundMark x1="44400" y1="19830" x2="44400" y2="19830"/>
                        <a14:foregroundMark x1="55000" y1="18980" x2="55000" y2="18980"/>
                        <a14:foregroundMark x1="2400" y1="58924" x2="2400" y2="58924"/>
                        <a14:foregroundMark x1="9800" y1="57224" x2="9800" y2="57224"/>
                        <a14:foregroundMark x1="25000" y1="56374" x2="25000" y2="56374"/>
                        <a14:foregroundMark x1="27200" y1="58074" x2="27200" y2="58074"/>
                        <a14:foregroundMark x1="30200" y1="60907" x2="30200" y2="60907"/>
                        <a14:foregroundMark x1="38000" y1="60907" x2="38000" y2="60907"/>
                        <a14:foregroundMark x1="43000" y1="61190" x2="43000" y2="61190"/>
                        <a14:foregroundMark x1="47200" y1="60057" x2="47200" y2="60057"/>
                        <a14:foregroundMark x1="50600" y1="60623" x2="50600" y2="60623"/>
                        <a14:foregroundMark x1="51200" y1="54674" x2="51200" y2="54674"/>
                        <a14:foregroundMark x1="61400" y1="61190" x2="61400" y2="61190"/>
                        <a14:foregroundMark x1="65200" y1="60907" x2="65200" y2="60907"/>
                        <a14:foregroundMark x1="70400" y1="60057" x2="70400" y2="60057"/>
                        <a14:foregroundMark x1="72400" y1="58640" x2="72400" y2="58640"/>
                        <a14:foregroundMark x1="75600" y1="59773" x2="75600" y2="59773"/>
                        <a14:foregroundMark x1="79800" y1="58924" x2="79800" y2="58924"/>
                        <a14:foregroundMark x1="82000" y1="60057" x2="82000" y2="60057"/>
                        <a14:foregroundMark x1="15000" y1="56657" x2="15000" y2="56657"/>
                        <a14:foregroundMark x1="20600" y1="61756" x2="20600" y2="61756"/>
                        <a14:foregroundMark x1="33600" y1="61756" x2="33600" y2="61756"/>
                        <a14:foregroundMark x1="57800" y1="56091" x2="57800" y2="56091"/>
                        <a14:foregroundMark x1="5400" y1="60057" x2="5400" y2="60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0457" y="1115502"/>
            <a:ext cx="2630987" cy="185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13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IMG_711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731" y="1340079"/>
            <a:ext cx="5843994" cy="3895995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4712" y="1340079"/>
            <a:ext cx="2862734" cy="3581400"/>
          </a:xfrm>
          <a:prstGeom prst="rect">
            <a:avLst/>
          </a:prstGeom>
        </p:spPr>
      </p:pic>
      <p:pic>
        <p:nvPicPr>
          <p:cNvPr id="5" name="Picture 16" descr="Picture background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5651" y="2056256"/>
            <a:ext cx="789505" cy="78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icture background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5839" y="2792379"/>
            <a:ext cx="548342" cy="6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 descr="Picture background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8155" y="2166673"/>
            <a:ext cx="568672" cy="56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2" descr="Picture background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8963" y="3555955"/>
            <a:ext cx="655329" cy="65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6" descr="Picture background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1187" y="3555955"/>
            <a:ext cx="694652" cy="69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9582" y="5970422"/>
            <a:ext cx="8577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Bad Script" panose="02000000000000000000" pitchFamily="2" charset="0"/>
              </a:rPr>
              <a:t>ОМСК В НАУКЕ - СКАЖИ НЕТ СКУКЕ!</a:t>
            </a:r>
            <a:endParaRPr lang="ru-RU" sz="3200" b="1" dirty="0">
              <a:solidFill>
                <a:srgbClr val="FF0000"/>
              </a:solidFill>
              <a:latin typeface="Bad Script" panose="020000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58731" y="5341638"/>
            <a:ext cx="3553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Девиз</a:t>
            </a:r>
            <a:r>
              <a:rPr lang="en-US" sz="2800" dirty="0" smtClean="0">
                <a:latin typeface="Bad Script" panose="02000000000000000000"/>
              </a:rPr>
              <a:t>:</a:t>
            </a:r>
            <a:endParaRPr lang="ru-RU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8801819" y="5126194"/>
            <a:ext cx="33901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/>
              <a:t>Суров Игорь </a:t>
            </a:r>
            <a:r>
              <a:rPr lang="ru-RU" dirty="0" smtClean="0"/>
              <a:t>7 класс</a:t>
            </a:r>
          </a:p>
          <a:p>
            <a:pPr lvl="0"/>
            <a:r>
              <a:rPr lang="ru-RU" dirty="0" smtClean="0"/>
              <a:t>Тундукпаев Расул 7 класс</a:t>
            </a:r>
          </a:p>
          <a:p>
            <a:pPr lvl="0"/>
            <a:r>
              <a:rPr lang="ru-RU" dirty="0" smtClean="0"/>
              <a:t>Колмаков </a:t>
            </a:r>
            <a:r>
              <a:rPr lang="ru-RU" dirty="0"/>
              <a:t>Елисей </a:t>
            </a:r>
            <a:r>
              <a:rPr lang="ru-RU" dirty="0" smtClean="0"/>
              <a:t>8 </a:t>
            </a:r>
            <a:r>
              <a:rPr lang="ru-RU" dirty="0"/>
              <a:t>класс</a:t>
            </a:r>
          </a:p>
          <a:p>
            <a:pPr lvl="0"/>
            <a:r>
              <a:rPr lang="ru-RU" dirty="0"/>
              <a:t>Кустов Андрей </a:t>
            </a:r>
            <a:r>
              <a:rPr lang="ru-RU" dirty="0" smtClean="0"/>
              <a:t>9 </a:t>
            </a:r>
            <a:r>
              <a:rPr lang="ru-RU" dirty="0"/>
              <a:t>класс</a:t>
            </a:r>
          </a:p>
          <a:p>
            <a:r>
              <a:rPr lang="ru-RU" dirty="0" err="1" smtClean="0"/>
              <a:t>Шаймухаметов</a:t>
            </a:r>
            <a:r>
              <a:rPr lang="ru-RU" dirty="0" smtClean="0"/>
              <a:t> </a:t>
            </a:r>
            <a:r>
              <a:rPr lang="ru-RU" dirty="0"/>
              <a:t>Рафаэль </a:t>
            </a:r>
            <a:r>
              <a:rPr lang="ru-RU" dirty="0" smtClean="0"/>
              <a:t>9 </a:t>
            </a:r>
            <a:r>
              <a:rPr lang="ru-RU" dirty="0"/>
              <a:t>класс</a:t>
            </a:r>
          </a:p>
        </p:txBody>
      </p:sp>
    </p:spTree>
    <p:extLst>
      <p:ext uri="{BB962C8B-B14F-4D97-AF65-F5344CB8AC3E}">
        <p14:creationId xmlns:p14="http://schemas.microsoft.com/office/powerpoint/2010/main" val="365782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30190" y="3984140"/>
            <a:ext cx="6047660" cy="418277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Bad Script"/>
              </a:rPr>
              <a:t>Омский оборонно-промышленный комплекс</a:t>
            </a:r>
            <a:endParaRPr lang="ru-RU" sz="2800" b="1" dirty="0">
              <a:solidFill>
                <a:srgbClr val="FF0000"/>
              </a:solidFill>
              <a:latin typeface="Bad Script"/>
            </a:endParaRPr>
          </a:p>
        </p:txBody>
      </p:sp>
      <p:pic>
        <p:nvPicPr>
          <p:cNvPr id="5" name="Рисунок 4" descr="Picture background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1195671"/>
            <a:ext cx="2919445" cy="1724258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747554" y="2500587"/>
            <a:ext cx="15594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ОДК «Сатурн»</a:t>
            </a:r>
          </a:p>
        </p:txBody>
      </p:sp>
      <p:pic>
        <p:nvPicPr>
          <p:cNvPr id="1029" name="Picture 5" descr="Picture background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07638" y="1195836"/>
            <a:ext cx="2916602" cy="1724400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9318525" y="2428354"/>
            <a:ext cx="2694823" cy="40675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ОМБК «Сатурн»</a:t>
            </a:r>
            <a:endParaRPr lang="ru-RU" sz="1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https://avatars.mds.yandex.net/get-altay/758053/2a000001619b0413aa4aec02335f9f004563/XXXL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5030222"/>
            <a:ext cx="3075545" cy="1747656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36276" y="6119336"/>
            <a:ext cx="33498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ОНИИП «Сибирские </a:t>
            </a:r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приборы</a:t>
            </a:r>
          </a:p>
          <a:p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системы»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09536" y="5032996"/>
            <a:ext cx="2914702" cy="1745241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143983" y="6365557"/>
            <a:ext cx="12720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«Полет»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86" y="3113800"/>
            <a:ext cx="2916559" cy="1724400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35293" y="4380213"/>
            <a:ext cx="9802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«ЦКБА»</a:t>
            </a:r>
          </a:p>
        </p:txBody>
      </p:sp>
      <p:pic>
        <p:nvPicPr>
          <p:cNvPr id="3" name="Рисунок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3957" y="1201559"/>
            <a:ext cx="2718290" cy="1724400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1074" y="1198497"/>
            <a:ext cx="2917737" cy="1724400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95037" y="2477590"/>
            <a:ext cx="22984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«ОМСКТРАНСМАШ»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141604" y="2508368"/>
            <a:ext cx="30469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«Радиозавод им. А.С. Попова»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574" y="5032995"/>
            <a:ext cx="2737838" cy="1744883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728094" y="6331961"/>
            <a:ext cx="19584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ФНПЦ «Прогресс»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5240" y="5032996"/>
            <a:ext cx="2741612" cy="1744883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6223015" y="5956406"/>
            <a:ext cx="28460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Омское машиностроительное </a:t>
            </a:r>
            <a:endParaRPr lang="ru-RU" sz="16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конструкторское </a:t>
            </a:r>
            <a:r>
              <a:rPr lang="ru-RU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бюро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207637" y="3114092"/>
            <a:ext cx="2916601" cy="1724400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9278857" y="4380213"/>
            <a:ext cx="26924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«ОДК» ОМО им. Баранова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67" b="96667" l="3056" r="97778">
                        <a14:foregroundMark x1="23056" y1="41944" x2="23056" y2="41944"/>
                        <a14:foregroundMark x1="25556" y1="42778" x2="25556" y2="42778"/>
                        <a14:foregroundMark x1="28333" y1="43056" x2="28333" y2="43056"/>
                        <a14:foregroundMark x1="30000" y1="42222" x2="30000" y2="42222"/>
                        <a14:foregroundMark x1="31667" y1="41944" x2="31667" y2="41944"/>
                        <a14:foregroundMark x1="33333" y1="41944" x2="33333" y2="41944"/>
                        <a14:foregroundMark x1="34722" y1="41667" x2="34722" y2="41667"/>
                        <a14:foregroundMark x1="35556" y1="40278" x2="35556" y2="40278"/>
                        <a14:foregroundMark x1="32222" y1="46389" x2="32222" y2="46389"/>
                        <a14:foregroundMark x1="21667" y1="43056" x2="21667" y2="43056"/>
                        <a14:foregroundMark x1="21389" y1="40000" x2="21389" y2="40000"/>
                        <a14:foregroundMark x1="20000" y1="39722" x2="20000" y2="39722"/>
                        <a14:foregroundMark x1="20000" y1="38056" x2="20000" y2="38056"/>
                        <a14:foregroundMark x1="19722" y1="37222" x2="19722" y2="37222"/>
                        <a14:foregroundMark x1="18056" y1="35556" x2="18056" y2="35556"/>
                        <a14:foregroundMark x1="16667" y1="33333" x2="16667" y2="33333"/>
                        <a14:foregroundMark x1="13889" y1="31667" x2="13889" y2="31667"/>
                        <a14:foregroundMark x1="16389" y1="30833" x2="16389" y2="30833"/>
                        <a14:foregroundMark x1="17778" y1="30833" x2="17778" y2="30833"/>
                        <a14:foregroundMark x1="20000" y1="30278" x2="20000" y2="30278"/>
                        <a14:foregroundMark x1="22222" y1="30000" x2="22222" y2="30000"/>
                        <a14:foregroundMark x1="25278" y1="31111" x2="25278" y2="31111"/>
                        <a14:foregroundMark x1="29722" y1="30556" x2="29722" y2="30556"/>
                        <a14:foregroundMark x1="32778" y1="31111" x2="32778" y2="31111"/>
                        <a14:foregroundMark x1="34444" y1="31111" x2="36111" y2="31111"/>
                        <a14:foregroundMark x1="38333" y1="31389" x2="38333" y2="31389"/>
                        <a14:foregroundMark x1="43056" y1="31389" x2="43056" y2="31389"/>
                        <a14:foregroundMark x1="44722" y1="31389" x2="44722" y2="31389"/>
                        <a14:foregroundMark x1="49722" y1="31111" x2="49722" y2="31111"/>
                        <a14:foregroundMark x1="51389" y1="31111" x2="51389" y2="31111"/>
                        <a14:foregroundMark x1="55278" y1="31111" x2="55278" y2="31111"/>
                        <a14:foregroundMark x1="58889" y1="31111" x2="58889" y2="31111"/>
                        <a14:foregroundMark x1="61389" y1="31111" x2="63333" y2="31944"/>
                        <a14:foregroundMark x1="66667" y1="31944" x2="66667" y2="31944"/>
                        <a14:foregroundMark x1="68889" y1="31111" x2="68889" y2="31111"/>
                        <a14:foregroundMark x1="71667" y1="31111" x2="71667" y2="31111"/>
                        <a14:foregroundMark x1="76389" y1="31111" x2="76389" y2="31111"/>
                        <a14:foregroundMark x1="79444" y1="31111" x2="79444" y2="31111"/>
                        <a14:foregroundMark x1="17778" y1="48333" x2="17778" y2="48333"/>
                        <a14:foregroundMark x1="16111" y1="54444" x2="16111" y2="54444"/>
                        <a14:foregroundMark x1="22778" y1="55278" x2="22778" y2="55278"/>
                        <a14:foregroundMark x1="32500" y1="55278" x2="32500" y2="55278"/>
                        <a14:foregroundMark x1="27222" y1="54167" x2="27222" y2="54167"/>
                        <a14:foregroundMark x1="35556" y1="55278" x2="35556" y2="55278"/>
                        <a14:foregroundMark x1="43611" y1="55278" x2="43611" y2="55278"/>
                        <a14:foregroundMark x1="48611" y1="54722" x2="48611" y2="54722"/>
                        <a14:foregroundMark x1="55000" y1="55278" x2="55000" y2="55278"/>
                        <a14:foregroundMark x1="61667" y1="55278" x2="61667" y2="55278"/>
                        <a14:foregroundMark x1="67500" y1="55278" x2="67500" y2="55278"/>
                        <a14:foregroundMark x1="74167" y1="55556" x2="74167" y2="55556"/>
                        <a14:foregroundMark x1="68889" y1="55278" x2="71111" y2="55000"/>
                        <a14:foregroundMark x1="77778" y1="54722" x2="77778" y2="54722"/>
                        <a14:foregroundMark x1="82778" y1="54722" x2="82778" y2="54722"/>
                        <a14:foregroundMark x1="85278" y1="53889" x2="85278" y2="53889"/>
                        <a14:foregroundMark x1="83056" y1="51111" x2="83056" y2="51111"/>
                        <a14:foregroundMark x1="82222" y1="48611" x2="82222" y2="48611"/>
                        <a14:foregroundMark x1="81111" y1="46667" x2="81111" y2="46667"/>
                        <a14:foregroundMark x1="80000" y1="44444" x2="80000" y2="44444"/>
                        <a14:foregroundMark x1="78056" y1="41944" x2="78056" y2="41944"/>
                        <a14:foregroundMark x1="73611" y1="42222" x2="73611" y2="42222"/>
                        <a14:foregroundMark x1="69444" y1="42222" x2="69444" y2="42222"/>
                        <a14:foregroundMark x1="73333" y1="39722" x2="73333" y2="39722"/>
                        <a14:foregroundMark x1="73333" y1="36944" x2="73333" y2="36944"/>
                        <a14:foregroundMark x1="82222" y1="35000" x2="82222" y2="35000"/>
                        <a14:foregroundMark x1="44722" y1="35556" x2="44722" y2="35556"/>
                        <a14:foregroundMark x1="43889" y1="38333" x2="43889" y2="38333"/>
                        <a14:foregroundMark x1="43611" y1="40833" x2="43611" y2="40833"/>
                        <a14:foregroundMark x1="41944" y1="42500" x2="41944" y2="42500"/>
                        <a14:foregroundMark x1="40278" y1="45000" x2="40278" y2="45000"/>
                        <a14:foregroundMark x1="38889" y1="47500" x2="38889" y2="47500"/>
                        <a14:foregroundMark x1="43333" y1="48889" x2="46111" y2="48889"/>
                        <a14:foregroundMark x1="50000" y1="48611" x2="50000" y2="48611"/>
                        <a14:foregroundMark x1="55000" y1="48611" x2="55000" y2="48611"/>
                        <a14:foregroundMark x1="58333" y1="49167" x2="58333" y2="49167"/>
                        <a14:foregroundMark x1="62500" y1="48611" x2="62500" y2="48611"/>
                        <a14:foregroundMark x1="11111" y1="63889" x2="11111" y2="63889"/>
                        <a14:foregroundMark x1="12500" y1="63611" x2="12500" y2="63611"/>
                        <a14:foregroundMark x1="18056" y1="64722" x2="18056" y2="64722"/>
                        <a14:foregroundMark x1="26667" y1="68056" x2="26667" y2="68056"/>
                        <a14:foregroundMark x1="22500" y1="66389" x2="22500" y2="66389"/>
                        <a14:foregroundMark x1="26944" y1="64167" x2="26944" y2="64167"/>
                        <a14:foregroundMark x1="31111" y1="65833" x2="31111" y2="65833"/>
                        <a14:foregroundMark x1="39722" y1="63056" x2="39722" y2="63056"/>
                        <a14:foregroundMark x1="44444" y1="64444" x2="44444" y2="64444"/>
                        <a14:foregroundMark x1="51111" y1="64167" x2="51111" y2="64167"/>
                        <a14:foregroundMark x1="60556" y1="66111" x2="60556" y2="66111"/>
                        <a14:foregroundMark x1="66389" y1="64444" x2="66389" y2="64444"/>
                        <a14:foregroundMark x1="69722" y1="65000" x2="69722" y2="65000"/>
                        <a14:foregroundMark x1="73889" y1="64444" x2="73889" y2="64444"/>
                        <a14:foregroundMark x1="77778" y1="64167" x2="77778" y2="64167"/>
                        <a14:foregroundMark x1="83889" y1="64167" x2="83889" y2="64167"/>
                        <a14:foregroundMark x1="86389" y1="68056" x2="86389" y2="68056"/>
                        <a14:foregroundMark x1="48889" y1="42222" x2="48889" y2="42222"/>
                        <a14:foregroundMark x1="83889" y1="66667" x2="83889" y2="66667"/>
                        <a14:foregroundMark x1="86389" y1="66667" x2="86389" y2="6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8597" y="1210276"/>
            <a:ext cx="5572365" cy="5572365"/>
          </a:xfrm>
          <a:prstGeom prst="ellipse">
            <a:avLst/>
          </a:prstGeom>
          <a:ln w="63500" cap="rnd">
            <a:solidFill>
              <a:srgbClr val="C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1" name="Прямоугольник 20"/>
          <p:cNvSpPr/>
          <p:nvPr/>
        </p:nvSpPr>
        <p:spPr>
          <a:xfrm>
            <a:off x="4107226" y="5171536"/>
            <a:ext cx="40522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15"/>
              </a:rPr>
              <a:t>https://</a:t>
            </a:r>
            <a:r>
              <a:rPr lang="en-US" dirty="0" smtClean="0">
                <a:hlinkClick r:id="rId15"/>
              </a:rPr>
              <a:t>disk.yandex.ru/i/ACEJtRRvRsAOjQ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779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проектная деятельность химия\ФОНЫ ДЛЯ ПРИЗЕНТАЦИИ БРАТЬЯ\Фон кадетский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304" y="0"/>
            <a:ext cx="122103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71267" y="1233577"/>
            <a:ext cx="5000418" cy="681957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первых 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советских танков до современной гусеничной техники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9984377"/>
              </p:ext>
            </p:extLst>
          </p:nvPr>
        </p:nvGraphicFramePr>
        <p:xfrm>
          <a:off x="5656521" y="2432070"/>
          <a:ext cx="6432698" cy="4000780"/>
        </p:xfrm>
        <a:graphic>
          <a:graphicData uri="http://schemas.openxmlformats.org/drawingml/2006/table">
            <a:tbl>
              <a:tblPr/>
              <a:tblGrid>
                <a:gridCol w="1786270"/>
                <a:gridCol w="4646428"/>
              </a:tblGrid>
              <a:tr h="474808">
                <a:tc>
                  <a:txBody>
                    <a:bodyPr/>
                    <a:lstStyle/>
                    <a:p>
                      <a:pPr fontAlgn="t"/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Год основания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2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1896 г.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40044">
                <a:tc>
                  <a:txBody>
                    <a:bodyPr/>
                    <a:lstStyle/>
                    <a:p>
                      <a:pPr fontAlgn="t"/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Расположение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2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г. Омск </a:t>
                      </a:r>
                    </a:p>
                    <a:p>
                      <a:pPr marL="0" indent="0" fontAlgn="t"/>
                      <a:r>
                        <a:rPr lang="ru-RU" sz="2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(в </a:t>
                      </a:r>
                      <a:r>
                        <a:rPr lang="ru-RU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1942 г. эвакуирован из г. Ленинграда</a:t>
                      </a:r>
                      <a:r>
                        <a:rPr lang="ru-RU" sz="2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40044">
                <a:tc>
                  <a:txBody>
                    <a:bodyPr/>
                    <a:lstStyle/>
                    <a:p>
                      <a:pPr fontAlgn="t"/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Отрасль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танковое машиностроение,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</a:rPr>
                        <a:t>металлургия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840044">
                <a:tc>
                  <a:txBody>
                    <a:bodyPr/>
                    <a:lstStyle/>
                    <a:p>
                      <a:pPr fontAlgn="t"/>
                      <a:r>
                        <a:rPr lang="ru-RU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Продукция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военное наземное транспортное </a:t>
                      </a:r>
                      <a:r>
                        <a:rPr lang="ru-RU" sz="2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средство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15751">
                <a:tc>
                  <a:txBody>
                    <a:bodyPr/>
                    <a:lstStyle/>
                    <a:p>
                      <a:pPr fontAlgn="t"/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Сайт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hlinkClick r:id="rId5"/>
                        </a:rPr>
                        <a:t>https://web.archive.org/web/20220126145342/http://transmash-omsk.ru/sitemap</a:t>
                      </a:r>
                      <a:endParaRPr lang="ru-RU" sz="20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fontAlgn="t"/>
                      <a:endParaRPr lang="ru-RU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097" y="4497923"/>
            <a:ext cx="938212" cy="1868686"/>
          </a:xfrm>
          <a:prstGeom prst="rect">
            <a:avLst/>
          </a:prstGeom>
        </p:spPr>
      </p:pic>
      <p:pic>
        <p:nvPicPr>
          <p:cNvPr id="1045" name="Picture 21" descr="Изображение награды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2210" y="5618910"/>
            <a:ext cx="953804" cy="100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Изображение награды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4" b="98733" l="0" r="98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1915" y="4524961"/>
            <a:ext cx="897495" cy="18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Изображение награды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0925" y="4527654"/>
            <a:ext cx="874781" cy="18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Изображение награды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1057" y="4337416"/>
            <a:ext cx="896109" cy="100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304" y="0"/>
            <a:ext cx="4644571" cy="1131746"/>
          </a:xfrm>
          <a:prstGeom prst="rect">
            <a:avLst/>
          </a:prstGeom>
        </p:spPr>
      </p:pic>
      <p:pic>
        <p:nvPicPr>
          <p:cNvPr id="13" name="otm_Edison_1-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5448" y="1332907"/>
            <a:ext cx="4915504" cy="276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65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1" name="Picture 17" descr="C:\Users\u0993\Downloads\tos1a_3d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609" y="3594093"/>
            <a:ext cx="4288543" cy="2817750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:\Users\u0993\Downloads\pts4_3d_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115" y="3594093"/>
            <a:ext cx="4279037" cy="2820137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u0993\Downloads\pdp_3d_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115" y="3594094"/>
            <a:ext cx="4279037" cy="2820137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u0993\Downloads\mmk_3d_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114" y="3594094"/>
            <a:ext cx="4279038" cy="2820138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u0993\Downloads\mtu90m_3d_1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824" y="3610557"/>
            <a:ext cx="4279037" cy="2845900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:\Users\u0993\Downloads\brem80u_3d_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421" y="3610557"/>
            <a:ext cx="4282665" cy="2845900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C:\Users\u0993\Downloads\t80uk_3d_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609" y="3594094"/>
            <a:ext cx="4282665" cy="2845900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C:\Users\u0993\Downloads\tzm_3d_1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823" y="3610557"/>
            <a:ext cx="4279038" cy="2845900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C:\Users\u0993\Downloads\tmm6_3d_1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35" y="3594094"/>
            <a:ext cx="4279039" cy="2845900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C:\Users\u0993\Downloads\t55m_3d_1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35" y="3608170"/>
            <a:ext cx="4282626" cy="2848287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0993\Downloads\litie_3d_uo_2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6975" y="3594092"/>
            <a:ext cx="4279037" cy="2817751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0993\Downloads\svai_3d_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6975" y="3610557"/>
            <a:ext cx="4279037" cy="2801286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0993\Downloads\mzs219_3d_1.jp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6975" y="3608171"/>
            <a:ext cx="4279037" cy="2803672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0412" y="12666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Продукция</a:t>
            </a:r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751668" y="2634484"/>
            <a:ext cx="5157787" cy="531091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Спецтехника</a:t>
            </a:r>
            <a:endParaRPr lang="ru-RU" dirty="0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6581331" y="2634484"/>
            <a:ext cx="5183188" cy="531091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Гражданского назначения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4644571" cy="11317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72925" y="6488668"/>
            <a:ext cx="2538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продолжение следует…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94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1990</TotalTime>
  <Words>158</Words>
  <Application>Microsoft Office PowerPoint</Application>
  <PresentationFormat>Широкоэкранный</PresentationFormat>
  <Paragraphs>45</Paragraphs>
  <Slides>5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2" baseType="lpstr">
      <vt:lpstr>Arial</vt:lpstr>
      <vt:lpstr>Arial Narrow</vt:lpstr>
      <vt:lpstr>Bad Script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Омский оборонно-промышленный комплекс</vt:lpstr>
      <vt:lpstr>От первых советских танков до современной гусеничной техники</vt:lpstr>
      <vt:lpstr>  Продукция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А.И. Шатохин</dc:creator>
  <cp:lastModifiedBy>Борисова Наталья Викторовна</cp:lastModifiedBy>
  <cp:revision>149</cp:revision>
  <dcterms:created xsi:type="dcterms:W3CDTF">2018-03-27T05:42:51Z</dcterms:created>
  <dcterms:modified xsi:type="dcterms:W3CDTF">2024-11-29T13:34:40Z</dcterms:modified>
</cp:coreProperties>
</file>