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9" r:id="rId3"/>
    <p:sldId id="301" r:id="rId4"/>
    <p:sldId id="273" r:id="rId5"/>
    <p:sldId id="274" r:id="rId6"/>
    <p:sldId id="276" r:id="rId7"/>
    <p:sldId id="275" r:id="rId8"/>
    <p:sldId id="268" r:id="rId9"/>
    <p:sldId id="257" r:id="rId10"/>
    <p:sldId id="265" r:id="rId11"/>
    <p:sldId id="263" r:id="rId12"/>
    <p:sldId id="299" r:id="rId13"/>
    <p:sldId id="300" r:id="rId14"/>
    <p:sldId id="291" r:id="rId15"/>
    <p:sldId id="289" r:id="rId16"/>
    <p:sldId id="286" r:id="rId17"/>
    <p:sldId id="287" r:id="rId18"/>
    <p:sldId id="290" r:id="rId19"/>
    <p:sldId id="288" r:id="rId20"/>
    <p:sldId id="292" r:id="rId21"/>
    <p:sldId id="293" r:id="rId22"/>
    <p:sldId id="260" r:id="rId23"/>
    <p:sldId id="282" r:id="rId24"/>
    <p:sldId id="294" r:id="rId25"/>
    <p:sldId id="306" r:id="rId26"/>
  </p:sldIdLst>
  <p:sldSz cx="12192000" cy="6858000"/>
  <p:notesSz cx="9929813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225"/>
    <a:srgbClr val="2AA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6" autoAdjust="0"/>
    <p:restoredTop sz="94681"/>
  </p:normalViewPr>
  <p:slideViewPr>
    <p:cSldViewPr snapToGrid="0">
      <p:cViewPr varScale="1">
        <p:scale>
          <a:sx n="111" d="100"/>
          <a:sy n="111" d="100"/>
        </p:scale>
        <p:origin x="41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04139F-799A-574E-AF6E-64D42FCE8633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25AD25-9E1E-594B-96FB-29BC49A8B401}">
      <dgm:prSet phldrT="[Текст]" custT="1"/>
      <dgm:spPr/>
      <dgm:t>
        <a:bodyPr/>
        <a:lstStyle/>
        <a:p>
          <a:pPr>
            <a:buFont typeface="Wingdings" pitchFamily="2" charset="2"/>
            <a:buChar char="Ø"/>
          </a:pPr>
          <a:r>
            <a:rPr lang="ru-RU" sz="1800" dirty="0">
              <a:latin typeface="Google Sans"/>
            </a:rPr>
            <a:t>Знакомство</a:t>
          </a:r>
          <a:r>
            <a:rPr lang="ru-RU" sz="1800" b="0" i="0" dirty="0">
              <a:effectLst/>
              <a:latin typeface="Google Sans"/>
            </a:rPr>
            <a:t> </a:t>
          </a:r>
          <a:r>
            <a:rPr lang="ru-RU" sz="1800" dirty="0">
              <a:latin typeface="Google Sans"/>
            </a:rPr>
            <a:t>со славной историей одного из предприятий ВПК акционерным обществом «Российской самолётостроительной корпорацией «МиГ»</a:t>
          </a:r>
          <a:endParaRPr lang="ru-RU" sz="1800" dirty="0"/>
        </a:p>
      </dgm:t>
    </dgm:pt>
    <dgm:pt modelId="{CC4748CE-3CC4-AE49-B2F8-477623ED3C7F}" type="parTrans" cxnId="{DF40C2A3-2C2D-8B45-A4CF-481BD6F21646}">
      <dgm:prSet/>
      <dgm:spPr/>
      <dgm:t>
        <a:bodyPr/>
        <a:lstStyle/>
        <a:p>
          <a:endParaRPr lang="ru-RU" sz="1800"/>
        </a:p>
      </dgm:t>
    </dgm:pt>
    <dgm:pt modelId="{D99DB858-1F25-8543-8756-BD528C4447AF}" type="sibTrans" cxnId="{DF40C2A3-2C2D-8B45-A4CF-481BD6F21646}">
      <dgm:prSet/>
      <dgm:spPr/>
      <dgm:t>
        <a:bodyPr/>
        <a:lstStyle/>
        <a:p>
          <a:endParaRPr lang="ru-RU" sz="1800"/>
        </a:p>
      </dgm:t>
    </dgm:pt>
    <dgm:pt modelId="{84A2DC9F-81F8-2D40-8B0C-E25F166E7325}">
      <dgm:prSet phldrT="[Текст]" custT="1"/>
      <dgm:spPr/>
      <dgm:t>
        <a:bodyPr/>
        <a:lstStyle/>
        <a:p>
          <a:pPr>
            <a:buFont typeface="Wingdings" pitchFamily="2" charset="2"/>
            <a:buChar char="Ø"/>
          </a:pPr>
          <a:r>
            <a:rPr lang="ru-RU" sz="1800" dirty="0">
              <a:latin typeface="Google Sans"/>
            </a:rPr>
            <a:t>Знакомство </a:t>
          </a:r>
          <a:r>
            <a:rPr lang="ru-RU" sz="1800" b="0" i="0" dirty="0">
              <a:effectLst/>
              <a:latin typeface="Google Sans"/>
            </a:rPr>
            <a:t>с особенностями производства продукции ВПК</a:t>
          </a:r>
          <a:endParaRPr lang="ru-RU" sz="1800" dirty="0"/>
        </a:p>
      </dgm:t>
    </dgm:pt>
    <dgm:pt modelId="{0F1E2D57-D439-9745-ADE3-E1AD37CA29AE}" type="parTrans" cxnId="{5FED91D6-B2F6-644B-8BCC-CC4AE0F6D2B0}">
      <dgm:prSet/>
      <dgm:spPr/>
      <dgm:t>
        <a:bodyPr/>
        <a:lstStyle/>
        <a:p>
          <a:endParaRPr lang="ru-RU" sz="1800"/>
        </a:p>
      </dgm:t>
    </dgm:pt>
    <dgm:pt modelId="{D2FF389B-4B1A-7244-B9C3-5BB21251167D}" type="sibTrans" cxnId="{5FED91D6-B2F6-644B-8BCC-CC4AE0F6D2B0}">
      <dgm:prSet/>
      <dgm:spPr/>
      <dgm:t>
        <a:bodyPr/>
        <a:lstStyle/>
        <a:p>
          <a:endParaRPr lang="ru-RU" sz="1800"/>
        </a:p>
      </dgm:t>
    </dgm:pt>
    <dgm:pt modelId="{25473121-7845-3948-AF81-33592CFF7795}">
      <dgm:prSet phldrT="[Текст]" custT="1"/>
      <dgm:spPr/>
      <dgm:t>
        <a:bodyPr/>
        <a:lstStyle/>
        <a:p>
          <a:pPr>
            <a:buFont typeface="Wingdings" pitchFamily="2" charset="2"/>
            <a:buChar char="Ø"/>
          </a:pPr>
          <a:r>
            <a:rPr lang="ru-RU" sz="1800" dirty="0">
              <a:latin typeface="Google Sans"/>
            </a:rPr>
            <a:t>Воспитание патриотизма, гордости за достижения русских исследователей и инженеров в деле создания отечественной военной техники, в частности, в производстве лучших в мире самолётов, несущих лучшее и самое современное оружие.</a:t>
          </a:r>
          <a:endParaRPr lang="ru-RU" sz="1800" dirty="0"/>
        </a:p>
      </dgm:t>
    </dgm:pt>
    <dgm:pt modelId="{210B8E7F-9ED2-154A-9C2A-C243AA8074F7}" type="parTrans" cxnId="{E97901E4-AB85-BC47-97CA-1CE11C66FB1D}">
      <dgm:prSet/>
      <dgm:spPr/>
      <dgm:t>
        <a:bodyPr/>
        <a:lstStyle/>
        <a:p>
          <a:endParaRPr lang="ru-RU" sz="1800"/>
        </a:p>
      </dgm:t>
    </dgm:pt>
    <dgm:pt modelId="{43DBEBA6-87D2-6841-B609-8DFBA2B0061A}" type="sibTrans" cxnId="{E97901E4-AB85-BC47-97CA-1CE11C66FB1D}">
      <dgm:prSet/>
      <dgm:spPr/>
      <dgm:t>
        <a:bodyPr/>
        <a:lstStyle/>
        <a:p>
          <a:endParaRPr lang="ru-RU" sz="1800"/>
        </a:p>
      </dgm:t>
    </dgm:pt>
    <dgm:pt modelId="{A5F2631A-8338-3744-887A-0CCBFA5AC812}">
      <dgm:prSet phldrT="[Текст]" custT="1"/>
      <dgm:spPr/>
      <dgm:t>
        <a:bodyPr/>
        <a:lstStyle/>
        <a:p>
          <a:pPr>
            <a:buFont typeface="Wingdings" pitchFamily="2" charset="2"/>
            <a:buChar char="Ø"/>
          </a:pPr>
          <a:r>
            <a:rPr lang="ru-RU" sz="1800" b="0" i="0" dirty="0">
              <a:effectLst/>
              <a:latin typeface="Google Sans"/>
            </a:rPr>
            <a:t> </a:t>
          </a:r>
          <a:r>
            <a:rPr lang="ru-RU" sz="1800" dirty="0">
              <a:latin typeface="Google Sans"/>
            </a:rPr>
            <a:t>Знакомство с величайшими достижениями русской конструкторской мысли </a:t>
          </a:r>
          <a:endParaRPr lang="ru-RU" sz="1800" dirty="0"/>
        </a:p>
      </dgm:t>
    </dgm:pt>
    <dgm:pt modelId="{E126CECE-EAB0-6945-9A5D-8CF30825CE0D}" type="parTrans" cxnId="{6296CE5C-ED40-7142-838F-C4181F63E76E}">
      <dgm:prSet/>
      <dgm:spPr/>
      <dgm:t>
        <a:bodyPr/>
        <a:lstStyle/>
        <a:p>
          <a:endParaRPr lang="ru-RU" sz="1800"/>
        </a:p>
      </dgm:t>
    </dgm:pt>
    <dgm:pt modelId="{8D2EC355-FFE5-F244-9A89-0B111F1296DD}" type="sibTrans" cxnId="{6296CE5C-ED40-7142-838F-C4181F63E76E}">
      <dgm:prSet/>
      <dgm:spPr/>
      <dgm:t>
        <a:bodyPr/>
        <a:lstStyle/>
        <a:p>
          <a:endParaRPr lang="ru-RU" sz="1800"/>
        </a:p>
      </dgm:t>
    </dgm:pt>
    <dgm:pt modelId="{6E42D0E4-D0A8-854B-896B-6DFADEA7F200}" type="pres">
      <dgm:prSet presAssocID="{1304139F-799A-574E-AF6E-64D42FCE8633}" presName="Name0" presStyleCnt="0">
        <dgm:presLayoutVars>
          <dgm:chMax val="7"/>
          <dgm:chPref val="7"/>
          <dgm:dir/>
        </dgm:presLayoutVars>
      </dgm:prSet>
      <dgm:spPr/>
    </dgm:pt>
    <dgm:pt modelId="{16AECEF7-0DD6-0643-B169-1559E52DEC37}" type="pres">
      <dgm:prSet presAssocID="{1304139F-799A-574E-AF6E-64D42FCE8633}" presName="Name1" presStyleCnt="0"/>
      <dgm:spPr/>
    </dgm:pt>
    <dgm:pt modelId="{E0C81DA5-D55A-C345-8585-BF35DB95335A}" type="pres">
      <dgm:prSet presAssocID="{1304139F-799A-574E-AF6E-64D42FCE8633}" presName="cycle" presStyleCnt="0"/>
      <dgm:spPr/>
    </dgm:pt>
    <dgm:pt modelId="{186C7091-3FE5-6047-9ACA-2F9F7D14EC55}" type="pres">
      <dgm:prSet presAssocID="{1304139F-799A-574E-AF6E-64D42FCE8633}" presName="srcNode" presStyleLbl="node1" presStyleIdx="0" presStyleCnt="4"/>
      <dgm:spPr/>
    </dgm:pt>
    <dgm:pt modelId="{82F51D29-3F95-5B42-9560-64ED946FC1B4}" type="pres">
      <dgm:prSet presAssocID="{1304139F-799A-574E-AF6E-64D42FCE8633}" presName="conn" presStyleLbl="parChTrans1D2" presStyleIdx="0" presStyleCnt="1"/>
      <dgm:spPr/>
    </dgm:pt>
    <dgm:pt modelId="{6161A46F-0D15-434E-ABE7-E2C9FD57C251}" type="pres">
      <dgm:prSet presAssocID="{1304139F-799A-574E-AF6E-64D42FCE8633}" presName="extraNode" presStyleLbl="node1" presStyleIdx="0" presStyleCnt="4"/>
      <dgm:spPr/>
    </dgm:pt>
    <dgm:pt modelId="{7741595B-9E62-9F4D-866E-6B01B9287D18}" type="pres">
      <dgm:prSet presAssocID="{1304139F-799A-574E-AF6E-64D42FCE8633}" presName="dstNode" presStyleLbl="node1" presStyleIdx="0" presStyleCnt="4"/>
      <dgm:spPr/>
    </dgm:pt>
    <dgm:pt modelId="{ED02F4D5-A1E3-264B-BBDE-AB09452048A9}" type="pres">
      <dgm:prSet presAssocID="{2125AD25-9E1E-594B-96FB-29BC49A8B401}" presName="text_1" presStyleLbl="node1" presStyleIdx="0" presStyleCnt="4">
        <dgm:presLayoutVars>
          <dgm:bulletEnabled val="1"/>
        </dgm:presLayoutVars>
      </dgm:prSet>
      <dgm:spPr/>
    </dgm:pt>
    <dgm:pt modelId="{F76456A3-FC01-8445-916D-6C49EC22D272}" type="pres">
      <dgm:prSet presAssocID="{2125AD25-9E1E-594B-96FB-29BC49A8B401}" presName="accent_1" presStyleCnt="0"/>
      <dgm:spPr/>
    </dgm:pt>
    <dgm:pt modelId="{5D866E96-FE03-1941-A775-2FC76ACF1656}" type="pres">
      <dgm:prSet presAssocID="{2125AD25-9E1E-594B-96FB-29BC49A8B401}" presName="accentRepeatNode" presStyleLbl="solidFgAcc1" presStyleIdx="0" presStyleCnt="4"/>
      <dgm:spPr/>
    </dgm:pt>
    <dgm:pt modelId="{95ECA447-B18B-3142-B912-A1AD0AC73382}" type="pres">
      <dgm:prSet presAssocID="{84A2DC9F-81F8-2D40-8B0C-E25F166E7325}" presName="text_2" presStyleLbl="node1" presStyleIdx="1" presStyleCnt="4">
        <dgm:presLayoutVars>
          <dgm:bulletEnabled val="1"/>
        </dgm:presLayoutVars>
      </dgm:prSet>
      <dgm:spPr/>
    </dgm:pt>
    <dgm:pt modelId="{1AF8B1E1-459B-AB4E-8E7A-8692DD520F2A}" type="pres">
      <dgm:prSet presAssocID="{84A2DC9F-81F8-2D40-8B0C-E25F166E7325}" presName="accent_2" presStyleCnt="0"/>
      <dgm:spPr/>
    </dgm:pt>
    <dgm:pt modelId="{27DE6C0F-6453-4748-8B49-ABA0BA7625CB}" type="pres">
      <dgm:prSet presAssocID="{84A2DC9F-81F8-2D40-8B0C-E25F166E7325}" presName="accentRepeatNode" presStyleLbl="solidFgAcc1" presStyleIdx="1" presStyleCnt="4"/>
      <dgm:spPr/>
    </dgm:pt>
    <dgm:pt modelId="{C67B0E9E-0C9D-404F-ADB0-B8CF8FF426AF}" type="pres">
      <dgm:prSet presAssocID="{A5F2631A-8338-3744-887A-0CCBFA5AC812}" presName="text_3" presStyleLbl="node1" presStyleIdx="2" presStyleCnt="4">
        <dgm:presLayoutVars>
          <dgm:bulletEnabled val="1"/>
        </dgm:presLayoutVars>
      </dgm:prSet>
      <dgm:spPr/>
    </dgm:pt>
    <dgm:pt modelId="{EC298B4F-8252-8F42-8FF7-1FED0ADA9C45}" type="pres">
      <dgm:prSet presAssocID="{A5F2631A-8338-3744-887A-0CCBFA5AC812}" presName="accent_3" presStyleCnt="0"/>
      <dgm:spPr/>
    </dgm:pt>
    <dgm:pt modelId="{5370672E-8C9C-104E-ABA0-FB2ACE235D65}" type="pres">
      <dgm:prSet presAssocID="{A5F2631A-8338-3744-887A-0CCBFA5AC812}" presName="accentRepeatNode" presStyleLbl="solidFgAcc1" presStyleIdx="2" presStyleCnt="4"/>
      <dgm:spPr/>
    </dgm:pt>
    <dgm:pt modelId="{ED529578-4E2C-E041-95F5-F6FFF200EA67}" type="pres">
      <dgm:prSet presAssocID="{25473121-7845-3948-AF81-33592CFF7795}" presName="text_4" presStyleLbl="node1" presStyleIdx="3" presStyleCnt="4" custScaleY="160160">
        <dgm:presLayoutVars>
          <dgm:bulletEnabled val="1"/>
        </dgm:presLayoutVars>
      </dgm:prSet>
      <dgm:spPr/>
    </dgm:pt>
    <dgm:pt modelId="{02E97720-3152-794C-B847-A82A1F67CC80}" type="pres">
      <dgm:prSet presAssocID="{25473121-7845-3948-AF81-33592CFF7795}" presName="accent_4" presStyleCnt="0"/>
      <dgm:spPr/>
    </dgm:pt>
    <dgm:pt modelId="{2F09134C-A5BF-2048-9E0B-432C2A4DC484}" type="pres">
      <dgm:prSet presAssocID="{25473121-7845-3948-AF81-33592CFF7795}" presName="accentRepeatNode" presStyleLbl="solidFgAcc1" presStyleIdx="3" presStyleCnt="4"/>
      <dgm:spPr/>
    </dgm:pt>
  </dgm:ptLst>
  <dgm:cxnLst>
    <dgm:cxn modelId="{6296CE5C-ED40-7142-838F-C4181F63E76E}" srcId="{1304139F-799A-574E-AF6E-64D42FCE8633}" destId="{A5F2631A-8338-3744-887A-0CCBFA5AC812}" srcOrd="2" destOrd="0" parTransId="{E126CECE-EAB0-6945-9A5D-8CF30825CE0D}" sibTransId="{8D2EC355-FFE5-F244-9A89-0B111F1296DD}"/>
    <dgm:cxn modelId="{25C0556C-4C3D-5F40-B006-BE816BDD685C}" type="presOf" srcId="{1304139F-799A-574E-AF6E-64D42FCE8633}" destId="{6E42D0E4-D0A8-854B-896B-6DFADEA7F200}" srcOrd="0" destOrd="0" presId="urn:microsoft.com/office/officeart/2008/layout/VerticalCurvedList"/>
    <dgm:cxn modelId="{DF40C2A3-2C2D-8B45-A4CF-481BD6F21646}" srcId="{1304139F-799A-574E-AF6E-64D42FCE8633}" destId="{2125AD25-9E1E-594B-96FB-29BC49A8B401}" srcOrd="0" destOrd="0" parTransId="{CC4748CE-3CC4-AE49-B2F8-477623ED3C7F}" sibTransId="{D99DB858-1F25-8543-8756-BD528C4447AF}"/>
    <dgm:cxn modelId="{76B7E8AC-6424-D749-AAD4-2E8C368774D4}" type="presOf" srcId="{2125AD25-9E1E-594B-96FB-29BC49A8B401}" destId="{ED02F4D5-A1E3-264B-BBDE-AB09452048A9}" srcOrd="0" destOrd="0" presId="urn:microsoft.com/office/officeart/2008/layout/VerticalCurvedList"/>
    <dgm:cxn modelId="{083FAFB6-0E8C-FE4D-A902-BE383F604EF6}" type="presOf" srcId="{25473121-7845-3948-AF81-33592CFF7795}" destId="{ED529578-4E2C-E041-95F5-F6FFF200EA67}" srcOrd="0" destOrd="0" presId="urn:microsoft.com/office/officeart/2008/layout/VerticalCurvedList"/>
    <dgm:cxn modelId="{721C2CB8-900A-E14D-A75B-F0CD30C687EB}" type="presOf" srcId="{84A2DC9F-81F8-2D40-8B0C-E25F166E7325}" destId="{95ECA447-B18B-3142-B912-A1AD0AC73382}" srcOrd="0" destOrd="0" presId="urn:microsoft.com/office/officeart/2008/layout/VerticalCurvedList"/>
    <dgm:cxn modelId="{911E9CCA-131E-854D-A477-696438A4C840}" type="presOf" srcId="{D99DB858-1F25-8543-8756-BD528C4447AF}" destId="{82F51D29-3F95-5B42-9560-64ED946FC1B4}" srcOrd="0" destOrd="0" presId="urn:microsoft.com/office/officeart/2008/layout/VerticalCurvedList"/>
    <dgm:cxn modelId="{5FED91D6-B2F6-644B-8BCC-CC4AE0F6D2B0}" srcId="{1304139F-799A-574E-AF6E-64D42FCE8633}" destId="{84A2DC9F-81F8-2D40-8B0C-E25F166E7325}" srcOrd="1" destOrd="0" parTransId="{0F1E2D57-D439-9745-ADE3-E1AD37CA29AE}" sibTransId="{D2FF389B-4B1A-7244-B9C3-5BB21251167D}"/>
    <dgm:cxn modelId="{5E9A20DE-FF34-6B4D-8C18-7747C5BC0322}" type="presOf" srcId="{A5F2631A-8338-3744-887A-0CCBFA5AC812}" destId="{C67B0E9E-0C9D-404F-ADB0-B8CF8FF426AF}" srcOrd="0" destOrd="0" presId="urn:microsoft.com/office/officeart/2008/layout/VerticalCurvedList"/>
    <dgm:cxn modelId="{E97901E4-AB85-BC47-97CA-1CE11C66FB1D}" srcId="{1304139F-799A-574E-AF6E-64D42FCE8633}" destId="{25473121-7845-3948-AF81-33592CFF7795}" srcOrd="3" destOrd="0" parTransId="{210B8E7F-9ED2-154A-9C2A-C243AA8074F7}" sibTransId="{43DBEBA6-87D2-6841-B609-8DFBA2B0061A}"/>
    <dgm:cxn modelId="{99100CDA-0A69-AE44-8EA0-1B892BF8D7F4}" type="presParOf" srcId="{6E42D0E4-D0A8-854B-896B-6DFADEA7F200}" destId="{16AECEF7-0DD6-0643-B169-1559E52DEC37}" srcOrd="0" destOrd="0" presId="urn:microsoft.com/office/officeart/2008/layout/VerticalCurvedList"/>
    <dgm:cxn modelId="{3FB4091E-6B2E-034B-81D3-E1D15A24329C}" type="presParOf" srcId="{16AECEF7-0DD6-0643-B169-1559E52DEC37}" destId="{E0C81DA5-D55A-C345-8585-BF35DB95335A}" srcOrd="0" destOrd="0" presId="urn:microsoft.com/office/officeart/2008/layout/VerticalCurvedList"/>
    <dgm:cxn modelId="{6638FD8D-2468-DF46-A9ED-58D9AEC7D693}" type="presParOf" srcId="{E0C81DA5-D55A-C345-8585-BF35DB95335A}" destId="{186C7091-3FE5-6047-9ACA-2F9F7D14EC55}" srcOrd="0" destOrd="0" presId="urn:microsoft.com/office/officeart/2008/layout/VerticalCurvedList"/>
    <dgm:cxn modelId="{25BDB5DF-F0BE-FC40-8A59-0FD67BE7FD0A}" type="presParOf" srcId="{E0C81DA5-D55A-C345-8585-BF35DB95335A}" destId="{82F51D29-3F95-5B42-9560-64ED946FC1B4}" srcOrd="1" destOrd="0" presId="urn:microsoft.com/office/officeart/2008/layout/VerticalCurvedList"/>
    <dgm:cxn modelId="{475D9430-94E6-B749-AC36-F74BCE2CAF6A}" type="presParOf" srcId="{E0C81DA5-D55A-C345-8585-BF35DB95335A}" destId="{6161A46F-0D15-434E-ABE7-E2C9FD57C251}" srcOrd="2" destOrd="0" presId="urn:microsoft.com/office/officeart/2008/layout/VerticalCurvedList"/>
    <dgm:cxn modelId="{D9C6508D-A50E-CE43-8E57-CC0A50E5BB4F}" type="presParOf" srcId="{E0C81DA5-D55A-C345-8585-BF35DB95335A}" destId="{7741595B-9E62-9F4D-866E-6B01B9287D18}" srcOrd="3" destOrd="0" presId="urn:microsoft.com/office/officeart/2008/layout/VerticalCurvedList"/>
    <dgm:cxn modelId="{64DD4D22-3453-1149-855D-0DFA4104BF73}" type="presParOf" srcId="{16AECEF7-0DD6-0643-B169-1559E52DEC37}" destId="{ED02F4D5-A1E3-264B-BBDE-AB09452048A9}" srcOrd="1" destOrd="0" presId="urn:microsoft.com/office/officeart/2008/layout/VerticalCurvedList"/>
    <dgm:cxn modelId="{C96CF3CA-E95A-AB4D-B050-43B6CB32DF44}" type="presParOf" srcId="{16AECEF7-0DD6-0643-B169-1559E52DEC37}" destId="{F76456A3-FC01-8445-916D-6C49EC22D272}" srcOrd="2" destOrd="0" presId="urn:microsoft.com/office/officeart/2008/layout/VerticalCurvedList"/>
    <dgm:cxn modelId="{4BEAE89F-E1D3-DF47-9573-0BD053C167F4}" type="presParOf" srcId="{F76456A3-FC01-8445-916D-6C49EC22D272}" destId="{5D866E96-FE03-1941-A775-2FC76ACF1656}" srcOrd="0" destOrd="0" presId="urn:microsoft.com/office/officeart/2008/layout/VerticalCurvedList"/>
    <dgm:cxn modelId="{FEAD7140-66A9-7145-A536-7242CAE7E6F7}" type="presParOf" srcId="{16AECEF7-0DD6-0643-B169-1559E52DEC37}" destId="{95ECA447-B18B-3142-B912-A1AD0AC73382}" srcOrd="3" destOrd="0" presId="urn:microsoft.com/office/officeart/2008/layout/VerticalCurvedList"/>
    <dgm:cxn modelId="{FE24FECD-5C70-A44E-AE0F-F1BA6CD16D63}" type="presParOf" srcId="{16AECEF7-0DD6-0643-B169-1559E52DEC37}" destId="{1AF8B1E1-459B-AB4E-8E7A-8692DD520F2A}" srcOrd="4" destOrd="0" presId="urn:microsoft.com/office/officeart/2008/layout/VerticalCurvedList"/>
    <dgm:cxn modelId="{6885AEDA-2C96-434B-908A-1AF3909F1E58}" type="presParOf" srcId="{1AF8B1E1-459B-AB4E-8E7A-8692DD520F2A}" destId="{27DE6C0F-6453-4748-8B49-ABA0BA7625CB}" srcOrd="0" destOrd="0" presId="urn:microsoft.com/office/officeart/2008/layout/VerticalCurvedList"/>
    <dgm:cxn modelId="{1943483D-D859-F346-AFA4-8B5D26F36523}" type="presParOf" srcId="{16AECEF7-0DD6-0643-B169-1559E52DEC37}" destId="{C67B0E9E-0C9D-404F-ADB0-B8CF8FF426AF}" srcOrd="5" destOrd="0" presId="urn:microsoft.com/office/officeart/2008/layout/VerticalCurvedList"/>
    <dgm:cxn modelId="{C749EACC-F3D0-6542-9C28-06C69C79ECF5}" type="presParOf" srcId="{16AECEF7-0DD6-0643-B169-1559E52DEC37}" destId="{EC298B4F-8252-8F42-8FF7-1FED0ADA9C45}" srcOrd="6" destOrd="0" presId="urn:microsoft.com/office/officeart/2008/layout/VerticalCurvedList"/>
    <dgm:cxn modelId="{A5144687-7EA1-EB4F-80CF-994CFD4BEB02}" type="presParOf" srcId="{EC298B4F-8252-8F42-8FF7-1FED0ADA9C45}" destId="{5370672E-8C9C-104E-ABA0-FB2ACE235D65}" srcOrd="0" destOrd="0" presId="urn:microsoft.com/office/officeart/2008/layout/VerticalCurvedList"/>
    <dgm:cxn modelId="{7E6694AC-4DB2-A84D-9140-7430C72EDC80}" type="presParOf" srcId="{16AECEF7-0DD6-0643-B169-1559E52DEC37}" destId="{ED529578-4E2C-E041-95F5-F6FFF200EA67}" srcOrd="7" destOrd="0" presId="urn:microsoft.com/office/officeart/2008/layout/VerticalCurvedList"/>
    <dgm:cxn modelId="{C3357572-9217-374F-BD4D-A1180FFFED44}" type="presParOf" srcId="{16AECEF7-0DD6-0643-B169-1559E52DEC37}" destId="{02E97720-3152-794C-B847-A82A1F67CC80}" srcOrd="8" destOrd="0" presId="urn:microsoft.com/office/officeart/2008/layout/VerticalCurvedList"/>
    <dgm:cxn modelId="{BDF13D12-527B-244B-B372-A22778B4BEA4}" type="presParOf" srcId="{02E97720-3152-794C-B847-A82A1F67CC80}" destId="{2F09134C-A5BF-2048-9E0B-432C2A4DC48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51D29-3F95-5B42-9560-64ED946FC1B4}">
      <dsp:nvSpPr>
        <dsp:cNvPr id="0" name=""/>
        <dsp:cNvSpPr/>
      </dsp:nvSpPr>
      <dsp:spPr>
        <a:xfrm>
          <a:off x="-5788031" y="-885881"/>
          <a:ext cx="6890840" cy="6890840"/>
        </a:xfrm>
        <a:prstGeom prst="blockArc">
          <a:avLst>
            <a:gd name="adj1" fmla="val 18900000"/>
            <a:gd name="adj2" fmla="val 2700000"/>
            <a:gd name="adj3" fmla="val 313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02F4D5-A1E3-264B-BBDE-AB09452048A9}">
      <dsp:nvSpPr>
        <dsp:cNvPr id="0" name=""/>
        <dsp:cNvSpPr/>
      </dsp:nvSpPr>
      <dsp:spPr>
        <a:xfrm>
          <a:off x="577248" y="393554"/>
          <a:ext cx="7478900" cy="787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ru-RU" sz="1800" kern="1200" dirty="0">
              <a:latin typeface="Google Sans"/>
            </a:rPr>
            <a:t>Знакомство</a:t>
          </a:r>
          <a:r>
            <a:rPr lang="ru-RU" sz="1800" b="0" i="0" kern="1200" dirty="0">
              <a:effectLst/>
              <a:latin typeface="Google Sans"/>
            </a:rPr>
            <a:t> </a:t>
          </a:r>
          <a:r>
            <a:rPr lang="ru-RU" sz="1800" kern="1200" dirty="0">
              <a:latin typeface="Google Sans"/>
            </a:rPr>
            <a:t>со славной историей одного из предприятий ВПК акционерным обществом «Российской самолётостроительной корпорацией «МиГ»</a:t>
          </a:r>
          <a:endParaRPr lang="ru-RU" sz="1800" kern="1200" dirty="0"/>
        </a:p>
      </dsp:txBody>
      <dsp:txXfrm>
        <a:off x="577248" y="393554"/>
        <a:ext cx="7478900" cy="787518"/>
      </dsp:txXfrm>
    </dsp:sp>
    <dsp:sp modelId="{5D866E96-FE03-1941-A775-2FC76ACF1656}">
      <dsp:nvSpPr>
        <dsp:cNvPr id="0" name=""/>
        <dsp:cNvSpPr/>
      </dsp:nvSpPr>
      <dsp:spPr>
        <a:xfrm>
          <a:off x="85049" y="295114"/>
          <a:ext cx="984398" cy="9843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CA447-B18B-3142-B912-A1AD0AC73382}">
      <dsp:nvSpPr>
        <dsp:cNvPr id="0" name=""/>
        <dsp:cNvSpPr/>
      </dsp:nvSpPr>
      <dsp:spPr>
        <a:xfrm>
          <a:off x="1028751" y="1575037"/>
          <a:ext cx="7027398" cy="787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ru-RU" sz="1800" kern="1200" dirty="0">
              <a:latin typeface="Google Sans"/>
            </a:rPr>
            <a:t>Знакомство </a:t>
          </a:r>
          <a:r>
            <a:rPr lang="ru-RU" sz="1800" b="0" i="0" kern="1200" dirty="0">
              <a:effectLst/>
              <a:latin typeface="Google Sans"/>
            </a:rPr>
            <a:t>с особенностями производства продукции ВПК</a:t>
          </a:r>
          <a:endParaRPr lang="ru-RU" sz="1800" kern="1200" dirty="0"/>
        </a:p>
      </dsp:txBody>
      <dsp:txXfrm>
        <a:off x="1028751" y="1575037"/>
        <a:ext cx="7027398" cy="787518"/>
      </dsp:txXfrm>
    </dsp:sp>
    <dsp:sp modelId="{27DE6C0F-6453-4748-8B49-ABA0BA7625CB}">
      <dsp:nvSpPr>
        <dsp:cNvPr id="0" name=""/>
        <dsp:cNvSpPr/>
      </dsp:nvSpPr>
      <dsp:spPr>
        <a:xfrm>
          <a:off x="536552" y="1476598"/>
          <a:ext cx="984398" cy="9843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B0E9E-0C9D-404F-ADB0-B8CF8FF426AF}">
      <dsp:nvSpPr>
        <dsp:cNvPr id="0" name=""/>
        <dsp:cNvSpPr/>
      </dsp:nvSpPr>
      <dsp:spPr>
        <a:xfrm>
          <a:off x="1028751" y="2756521"/>
          <a:ext cx="7027398" cy="787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ru-RU" sz="1800" b="0" i="0" kern="1200" dirty="0">
              <a:effectLst/>
              <a:latin typeface="Google Sans"/>
            </a:rPr>
            <a:t> </a:t>
          </a:r>
          <a:r>
            <a:rPr lang="ru-RU" sz="1800" kern="1200" dirty="0">
              <a:latin typeface="Google Sans"/>
            </a:rPr>
            <a:t>Знакомство с величайшими достижениями русской конструкторской мысли </a:t>
          </a:r>
          <a:endParaRPr lang="ru-RU" sz="1800" kern="1200" dirty="0"/>
        </a:p>
      </dsp:txBody>
      <dsp:txXfrm>
        <a:off x="1028751" y="2756521"/>
        <a:ext cx="7027398" cy="787518"/>
      </dsp:txXfrm>
    </dsp:sp>
    <dsp:sp modelId="{5370672E-8C9C-104E-ABA0-FB2ACE235D65}">
      <dsp:nvSpPr>
        <dsp:cNvPr id="0" name=""/>
        <dsp:cNvSpPr/>
      </dsp:nvSpPr>
      <dsp:spPr>
        <a:xfrm>
          <a:off x="536552" y="2658081"/>
          <a:ext cx="984398" cy="9843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529578-4E2C-E041-95F5-F6FFF200EA67}">
      <dsp:nvSpPr>
        <dsp:cNvPr id="0" name=""/>
        <dsp:cNvSpPr/>
      </dsp:nvSpPr>
      <dsp:spPr>
        <a:xfrm>
          <a:off x="577248" y="3701118"/>
          <a:ext cx="7478900" cy="12612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ru-RU" sz="1800" kern="1200" dirty="0">
              <a:latin typeface="Google Sans"/>
            </a:rPr>
            <a:t>Воспитание патриотизма, гордости за достижения русских исследователей и инженеров в деле создания отечественной военной техники, в частности, в производстве лучших в мире самолётов, несущих лучшее и самое современное оружие.</a:t>
          </a:r>
          <a:endParaRPr lang="ru-RU" sz="1800" kern="1200" dirty="0"/>
        </a:p>
      </dsp:txBody>
      <dsp:txXfrm>
        <a:off x="577248" y="3701118"/>
        <a:ext cx="7478900" cy="1261290"/>
      </dsp:txXfrm>
    </dsp:sp>
    <dsp:sp modelId="{2F09134C-A5BF-2048-9E0B-432C2A4DC484}">
      <dsp:nvSpPr>
        <dsp:cNvPr id="0" name=""/>
        <dsp:cNvSpPr/>
      </dsp:nvSpPr>
      <dsp:spPr>
        <a:xfrm>
          <a:off x="85049" y="3839564"/>
          <a:ext cx="984398" cy="9843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596" y="0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72BFA-D489-4BD1-890E-0BFAF6B0CE29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596" y="6456612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18BF6-1131-482B-9676-C588EC0F8A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303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919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596" y="1"/>
            <a:ext cx="4302919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7DBE0-9563-3948-9E52-30FDBED3E259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982" y="3271381"/>
            <a:ext cx="794385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919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596" y="6456612"/>
            <a:ext cx="4302919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984FA-04A2-0240-9823-5CD256B31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158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984FA-04A2-0240-9823-5CD256B310F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44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F4DF8-3C48-A813-DE97-8DF3ADEED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C84D5F-085D-CD18-872D-352BC59B1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B68E42-C651-4DA4-FFFC-1962667EE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0B013-6269-9940-99CB-129C42B314B0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5F0C1D-B4B0-1D6E-B1DB-8B41BA63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20565A-29F5-A2A1-8861-3E405925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D427-690E-4E42-8366-D020DA2A74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74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A66196-F3C4-55C5-7B8E-5CE0359D3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A40D2A-4AE1-12B6-1590-2BF254ABA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533F25-F56E-4F10-3141-B20E61414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0B013-6269-9940-99CB-129C42B314B0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3F1F22-8FF6-5D24-72BA-ABDA032F4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1B496A-D3B9-9AFD-FCF3-3E16C6B4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D427-690E-4E42-8366-D020DA2A74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594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DDA7EB-80C2-9E15-CBA1-2F3849E1C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557BE8-4D1D-9EF5-E6E9-390B4A887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57E56-54AD-5A1D-7E04-69106F1D7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0B013-6269-9940-99CB-129C42B314B0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41EF41-5A72-7934-E078-EE91ABC7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BF6E1F-FF84-B720-FF61-5AA984C2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D427-690E-4E42-8366-D020DA2A74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38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B95F2-578E-A522-BC9D-D6BA0F39D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F63D04-6BFA-13B8-502B-82E27EA5C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C5C71A-5E7C-3C7A-1A0F-FB9CED0FD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0B013-6269-9940-99CB-129C42B314B0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2ACC9A-48A2-5C14-9AB0-A2DB58D9F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DAFAA4-E3B8-71DA-427C-63E24F29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D427-690E-4E42-8366-D020DA2A74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56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7080D-9909-8610-A392-C22784DB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2156A1-8E85-83B0-F584-6C72FD60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7ECF9E-E1AA-FFF5-B52A-D7A9FFC5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0B013-6269-9940-99CB-129C42B314B0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3C8D6F-F2F6-38FE-1530-8D7AE2E8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98DC45-B6F8-9A24-0568-A10442748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D427-690E-4E42-8366-D020DA2A74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60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08083-D2C4-8DC8-F640-91A7CE056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694A61-510B-32EE-F44B-C9778CFF8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CFD0A3-FD72-9ADE-62AC-D6CAFFF1A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9F3C9F-3D27-C0E0-3CEB-EA805BB2B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0B013-6269-9940-99CB-129C42B314B0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9A1F62-ED91-41A7-A6E0-027CD664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BB7B2E-184E-CFE4-AAF7-B7D39904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D427-690E-4E42-8366-D020DA2A74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85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EC4B2-B14C-3204-6814-8AE01703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1721DC-8A37-E6E1-7F4C-F992C7C49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B24FF7-91AE-9828-3BAB-2F1DA1E4E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6E9F13-5BD0-5AE9-0AFC-02726617C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493A76-C1C5-44DC-B60D-10F3BFF2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8E1D42-0A65-7296-5DE7-5FFA963B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0B013-6269-9940-99CB-129C42B314B0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D5CE936-DBDE-3A32-5318-8F5D04601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F00246-C65F-57FE-1406-DAD4E92A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D427-690E-4E42-8366-D020DA2A74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358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48B9A-351D-4AEE-386C-45A49F2A5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F68BDB-5F31-DDFC-F1B3-B4FE6C23F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0B013-6269-9940-99CB-129C42B314B0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439B6B-68E8-9BE9-1A02-C5BDBA43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7EC149-7362-58B9-AFD3-670115AFE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D427-690E-4E42-8366-D020DA2A74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791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81AAFAA-ACB6-5DBF-86AD-A26D66AF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0B013-6269-9940-99CB-129C42B314B0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79871C-9D27-F9B1-CA37-AFEAC1B5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1E3014-46D9-73D4-3E7C-F5F8209D4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D427-690E-4E42-8366-D020DA2A74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420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E29C7-7B66-172A-207B-2192DE969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C8BB03-E8D1-4DA2-A168-E85A7EB7A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B0E208-07A6-C404-1A4B-522A04CC9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A572E0-2976-DF6F-4980-A692EEC42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0B013-6269-9940-99CB-129C42B314B0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C853E3-3810-4BFC-0215-AC12C457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79D4CB-CDAA-08BA-3C08-996D4FB5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D427-690E-4E42-8366-D020DA2A74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676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69FAA-993A-972A-FE67-40FD01867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779B80-A6D2-4F5B-8C7D-C19F449999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F1978B-C282-85EB-A388-BFD5686EE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34F4EE-E0C6-C8CC-B978-8080374A3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0B013-6269-9940-99CB-129C42B314B0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1E4F1F-C1AF-475D-BC0C-DB2980C6E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EBD3B6-C1B3-4317-AEE3-BAA6E0E6F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D427-690E-4E42-8366-D020DA2A74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40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EE20AA-1EFE-10C8-254C-2D991E68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1638FA-7684-DF64-A2C8-2D35CC0CA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9AD966-C3B5-FF35-7489-98C9DB135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80B013-6269-9940-99CB-129C42B314B0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EABF4D-87D5-F408-82AF-3845DE4C7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2A610D-5670-67A6-0B54-05AF3C2FE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41D427-690E-4E42-8366-D020DA2A74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38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3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diagramData" Target="../diagrams/data1.xml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microsoft.com/office/2007/relationships/diagramDrawing" Target="../diagrams/drawing1.xml"/><Relationship Id="rId4" Type="http://schemas.openxmlformats.org/officeDocument/2006/relationships/image" Target="../media/image29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8.xml"/><Relationship Id="rId12" Type="http://schemas.openxmlformats.org/officeDocument/2006/relationships/slide" Target="slide19.xml"/><Relationship Id="rId17" Type="http://schemas.openxmlformats.org/officeDocument/2006/relationships/image" Target="../media/image42.png"/><Relationship Id="rId2" Type="http://schemas.openxmlformats.org/officeDocument/2006/relationships/audio" Target="../media/media12.mp3"/><Relationship Id="rId16" Type="http://schemas.openxmlformats.org/officeDocument/2006/relationships/image" Target="../media/image41.png"/><Relationship Id="rId1" Type="http://schemas.microsoft.com/office/2007/relationships/media" Target="../media/media12.mp3"/><Relationship Id="rId6" Type="http://schemas.openxmlformats.org/officeDocument/2006/relationships/slide" Target="slide15.xml"/><Relationship Id="rId11" Type="http://schemas.openxmlformats.org/officeDocument/2006/relationships/slide" Target="slide21.xml"/><Relationship Id="rId5" Type="http://schemas.openxmlformats.org/officeDocument/2006/relationships/image" Target="../media/image38.png"/><Relationship Id="rId15" Type="http://schemas.openxmlformats.org/officeDocument/2006/relationships/image" Target="../media/image40.png"/><Relationship Id="rId10" Type="http://schemas.openxmlformats.org/officeDocument/2006/relationships/slide" Target="slide17.xml"/><Relationship Id="rId19" Type="http://schemas.openxmlformats.org/officeDocument/2006/relationships/image" Target="../media/image6.png"/><Relationship Id="rId4" Type="http://schemas.openxmlformats.org/officeDocument/2006/relationships/slide" Target="slide13.xml"/><Relationship Id="rId9" Type="http://schemas.openxmlformats.org/officeDocument/2006/relationships/image" Target="../media/image5.png"/><Relationship Id="rId14" Type="http://schemas.openxmlformats.org/officeDocument/2006/relationships/slide" Target="slide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.png"/><Relationship Id="rId5" Type="http://schemas.openxmlformats.org/officeDocument/2006/relationships/slide" Target="slide1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slide" Target="slide1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slide" Target="slide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6.png"/><Relationship Id="rId5" Type="http://schemas.openxmlformats.org/officeDocument/2006/relationships/slide" Target="slide1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slide" Target="slide1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slide" Target="slide1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6.png"/><Relationship Id="rId5" Type="http://schemas.openxmlformats.org/officeDocument/2006/relationships/slide" Target="slide12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6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6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file:///C:/Users/pc/Downloads/&#1047;&#1074;&#1091;&#1082;-9.mp3" TargetMode="External"/><Relationship Id="rId7" Type="http://schemas.openxmlformats.org/officeDocument/2006/relationships/image" Target="../media/image26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, логотип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F809BE5A-09E0-7F64-F96D-4ED24038C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259" y="3349517"/>
            <a:ext cx="2663780" cy="273519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дизай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19AE7461-0742-F9DB-6FD0-9676FAEB1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4" y="3096644"/>
            <a:ext cx="1685776" cy="3680313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B9FC4D3-B643-B6C0-FEB7-4AA8E7ECD3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5429" y="1576053"/>
            <a:ext cx="4784272" cy="567191"/>
          </a:xfrm>
        </p:spPr>
        <p:txBody>
          <a:bodyPr/>
          <a:lstStyle/>
          <a:p>
            <a:r>
              <a:rPr lang="ru-RU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Fairwater Script" panose="020F0502020204030204" pitchFamily="34" charset="0"/>
                <a:ea typeface="Brush Script MT" panose="03060802040406070304" pitchFamily="66" charset="-122"/>
                <a:cs typeface="Fairwater Script" panose="020F0502020204030204" pitchFamily="34" charset="0"/>
              </a:rPr>
              <a:t>Из прошлого в будущее</a:t>
            </a:r>
          </a:p>
          <a:p>
            <a:endParaRPr lang="ru-RU" dirty="0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0CA0F267-6AA3-61E1-C918-5005B8D31F84}"/>
              </a:ext>
            </a:extLst>
          </p:cNvPr>
          <p:cNvSpPr txBox="1">
            <a:spLocks/>
          </p:cNvSpPr>
          <p:nvPr/>
        </p:nvSpPr>
        <p:spPr>
          <a:xfrm>
            <a:off x="3577379" y="2911100"/>
            <a:ext cx="8539961" cy="3424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Команда «ЮНЫЕ АВИАТОРЫ»: </a:t>
            </a:r>
            <a:r>
              <a:rPr lang="ru-RU" sz="1800" i="1" dirty="0"/>
              <a:t>суворовцы 7-х классов </a:t>
            </a:r>
          </a:p>
          <a:p>
            <a:pPr indent="5080000" algn="l"/>
            <a:r>
              <a:rPr lang="ru-RU" sz="1800" dirty="0" err="1"/>
              <a:t>Ганев</a:t>
            </a:r>
            <a:r>
              <a:rPr lang="ru-RU" sz="1800" dirty="0"/>
              <a:t> Владислав, </a:t>
            </a:r>
          </a:p>
          <a:p>
            <a:pPr indent="5080000" algn="l"/>
            <a:r>
              <a:rPr lang="ru-RU" sz="1800" dirty="0"/>
              <a:t>Михайлов Тамерлан, </a:t>
            </a:r>
          </a:p>
          <a:p>
            <a:pPr indent="5080000" algn="l"/>
            <a:r>
              <a:rPr lang="ru-RU" sz="1800" dirty="0"/>
              <a:t>Куваев Илья, </a:t>
            </a:r>
          </a:p>
          <a:p>
            <a:pPr indent="5080000" algn="l"/>
            <a:r>
              <a:rPr lang="ru-RU" sz="1800" dirty="0" err="1"/>
              <a:t>Гуральник</a:t>
            </a:r>
            <a:r>
              <a:rPr lang="ru-RU" sz="1800" dirty="0"/>
              <a:t> Илья, </a:t>
            </a:r>
          </a:p>
          <a:p>
            <a:pPr indent="5080000" algn="l"/>
            <a:r>
              <a:rPr lang="ru-RU" sz="1800" dirty="0"/>
              <a:t>Орехов Максим, </a:t>
            </a:r>
          </a:p>
          <a:p>
            <a:pPr indent="5080000" algn="l"/>
            <a:r>
              <a:rPr lang="ru-RU" sz="1800" dirty="0"/>
              <a:t>Царёв Максим</a:t>
            </a:r>
          </a:p>
          <a:p>
            <a:pPr indent="2846388" algn="l"/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Руководитель:</a:t>
            </a:r>
            <a:r>
              <a:rPr lang="ru-RU" sz="1800" dirty="0"/>
              <a:t> </a:t>
            </a:r>
            <a:r>
              <a:rPr lang="ru-RU" sz="1800" dirty="0" err="1"/>
              <a:t>Жужман</a:t>
            </a:r>
            <a:r>
              <a:rPr lang="ru-RU" sz="1800" dirty="0"/>
              <a:t> Ираида Васильевна, </a:t>
            </a:r>
          </a:p>
          <a:p>
            <a:pPr indent="5735638" algn="l"/>
            <a:r>
              <a:rPr lang="ru-RU" sz="1800" i="1" dirty="0"/>
              <a:t>учитель физики</a:t>
            </a:r>
          </a:p>
          <a:p>
            <a:endParaRPr lang="ru-RU" sz="1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D386948-AF8E-C44B-21B4-830D74ACC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51" y="1562207"/>
            <a:ext cx="7093398" cy="480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небо, на открытом воздухе, самолет, снег&#10;&#10;Автоматически созданное описание">
            <a:extLst>
              <a:ext uri="{FF2B5EF4-FFF2-40B4-BE49-F238E27FC236}">
                <a16:creationId xmlns:a16="http://schemas.microsoft.com/office/drawing/2014/main" id="{923F74F2-45D6-282E-6303-7C6B7B32D9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188" y="111395"/>
            <a:ext cx="3245368" cy="32359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BC75DE5-947C-0575-EB7C-DD23AD941FD9}"/>
              </a:ext>
            </a:extLst>
          </p:cNvPr>
          <p:cNvSpPr/>
          <p:nvPr/>
        </p:nvSpPr>
        <p:spPr>
          <a:xfrm>
            <a:off x="3662882" y="339012"/>
            <a:ext cx="658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cap="none" spc="0" dirty="0">
                <a:ln/>
                <a:solidFill>
                  <a:schemeClr val="accent4"/>
                </a:solidFill>
                <a:effectLst/>
              </a:rPr>
              <a:t>Есть только МиГ…</a:t>
            </a:r>
          </a:p>
        </p:txBody>
      </p:sp>
      <p:pic>
        <p:nvPicPr>
          <p:cNvPr id="13" name="Рисунок 12" descr="Изображение выглядит как графический дизайн, Графика, снимок экран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2FFA7228-872D-EAC5-7D35-0E7C8F94520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8161"/>
          <a:stretch/>
        </p:blipFill>
        <p:spPr>
          <a:xfrm>
            <a:off x="10126575" y="219263"/>
            <a:ext cx="1841500" cy="1122192"/>
          </a:xfrm>
          <a:prstGeom prst="rect">
            <a:avLst/>
          </a:prstGeom>
        </p:spPr>
      </p:pic>
      <p:pic>
        <p:nvPicPr>
          <p:cNvPr id="4" name="Oleg_Anofriev_-_Est_tolko_mig_48847327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21917" y="6264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0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зарисов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0AE08DB-5681-4E59-FE5E-53A9850F5A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347" r="-3" b="1314"/>
          <a:stretch/>
        </p:blipFill>
        <p:spPr>
          <a:xfrm>
            <a:off x="2617546" y="222910"/>
            <a:ext cx="3387913" cy="3007908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57927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66E7D15-229D-20F2-9921-94F41487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663" r="2" b="3580"/>
          <a:stretch/>
        </p:blipFill>
        <p:spPr>
          <a:xfrm>
            <a:off x="112544" y="3216552"/>
            <a:ext cx="3896295" cy="3330111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C753F5E-E32B-6939-1CDA-E1B9490A4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8616198"/>
              </p:ext>
            </p:extLst>
          </p:nvPr>
        </p:nvGraphicFramePr>
        <p:xfrm>
          <a:off x="3622836" y="1582854"/>
          <a:ext cx="8128000" cy="5119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Рисунок 6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7D3A8057-DCF8-581A-FA58-75671A231F8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8632" r="-2" b="33"/>
          <a:stretch/>
        </p:blipFill>
        <p:spPr>
          <a:xfrm>
            <a:off x="112544" y="84410"/>
            <a:ext cx="2873113" cy="252015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pic>
        <p:nvPicPr>
          <p:cNvPr id="6" name="Рисунок 5" descr="Изображение выглядит как мяч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4353A0D5-8610-94B6-9E95-12057A6BF2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8267" y="2124676"/>
            <a:ext cx="563471" cy="51375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мяч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3D4A2618-8A1B-F87D-BB42-4E86AF8441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7785" y="4441274"/>
            <a:ext cx="558800" cy="6223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яч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514EFB86-CD2B-2786-9901-65A0412869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7535" y="5622402"/>
            <a:ext cx="558800" cy="6223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ч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8783D005-54D0-09E8-C901-BCD53BE41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4203" y="3253316"/>
            <a:ext cx="558800" cy="622300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CF8F7B9F-030C-20E8-2E98-AB9AD113ABDD}"/>
              </a:ext>
            </a:extLst>
          </p:cNvPr>
          <p:cNvSpPr/>
          <p:nvPr/>
        </p:nvSpPr>
        <p:spPr>
          <a:xfrm>
            <a:off x="5370184" y="696068"/>
            <a:ext cx="6396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ЦЕЛИ ЭКСКУРСИИ</a:t>
            </a:r>
          </a:p>
        </p:txBody>
      </p:sp>
      <p:pic>
        <p:nvPicPr>
          <p:cNvPr id="2" name="Звук 10.m4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4420" y="6241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6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51"/>
    </mc:Choice>
    <mc:Fallback xmlns="">
      <p:transition spd="slow" advTm="32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Луховицкий авиационный завод (ЛАЗ) им. П.А. Воронина филиал ПАО ОАК">
            <a:extLst>
              <a:ext uri="{FF2B5EF4-FFF2-40B4-BE49-F238E27FC236}">
                <a16:creationId xmlns:a16="http://schemas.microsoft.com/office/drawing/2014/main" id="{F5C99F65-6B1D-D67B-7EE3-82FD83F7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5" r="-2" b="7086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Луховицкий авиационный завод (ЛАЗ) им. П.А. Воронина филиал ПАО ОАК">
            <a:extLst>
              <a:ext uri="{FF2B5EF4-FFF2-40B4-BE49-F238E27FC236}">
                <a16:creationId xmlns:a16="http://schemas.microsoft.com/office/drawing/2014/main" id="{3DB608D5-A9A1-5E61-9977-809581D1C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" r="-2" b="11914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3" name="Freeform: Shape 308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85" name="Freeform: Shape 308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089" name="Rectangle 308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1" name="Rectangle 309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803537-9D98-7A90-B6E3-5A2712177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02864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000" dirty="0"/>
              <a:t>ведется серийное производство перспективной авиационной техники. Завод – это динамично развивающаяся производственная площадка, обладающая всеми возможностями для выпуска основных агрегатов самолета, включая крыло, осуществления агрегатной и окончательной сборки…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509E75C-DEA8-746B-53F5-7DFB8F6EF9EF}"/>
              </a:ext>
            </a:extLst>
          </p:cNvPr>
          <p:cNvSpPr/>
          <p:nvPr/>
        </p:nvSpPr>
        <p:spPr>
          <a:xfrm>
            <a:off x="373581" y="832776"/>
            <a:ext cx="53999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В настоящее время на</a:t>
            </a:r>
          </a:p>
          <a:p>
            <a:r>
              <a:rPr lang="ru-RU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ЛАЗ им. П. А. Воронина 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Звук 11.m4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264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8"/>
    </mc:Choice>
    <mc:Fallback xmlns="">
      <p:transition spd="slow" advTm="21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9CDAB-1594-200E-9EA9-EBAFE1180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/>
          <p:cNvSpPr/>
          <p:nvPr/>
        </p:nvSpPr>
        <p:spPr>
          <a:xfrm>
            <a:off x="10333127" y="4108975"/>
            <a:ext cx="1508553" cy="14958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11E78B7-5A30-FFE5-1034-6D253E25AC5A}"/>
              </a:ext>
            </a:extLst>
          </p:cNvPr>
          <p:cNvGrpSpPr/>
          <p:nvPr/>
        </p:nvGrpSpPr>
        <p:grpSpPr>
          <a:xfrm>
            <a:off x="308427" y="4454720"/>
            <a:ext cx="1562582" cy="1495866"/>
            <a:chOff x="8439329" y="3471995"/>
            <a:chExt cx="1562582" cy="1495866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11D320C1-AD74-71B1-5B0F-A6423F472D72}"/>
                </a:ext>
              </a:extLst>
            </p:cNvPr>
            <p:cNvSpPr/>
            <p:nvPr/>
          </p:nvSpPr>
          <p:spPr>
            <a:xfrm>
              <a:off x="8439329" y="3471995"/>
              <a:ext cx="1562582" cy="149586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Picture 2" descr="производство Иконка png | PNGWing">
              <a:hlinkClick r:id="rId4" action="ppaction://hlinksldjump"/>
              <a:extLst>
                <a:ext uri="{FF2B5EF4-FFF2-40B4-BE49-F238E27FC236}">
                  <a16:creationId xmlns:a16="http://schemas.microsoft.com/office/drawing/2014/main" id="{52BE0EAF-D43D-11E8-3D2B-A72FC84ED5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0" t="40144" r="39373" b="40450"/>
            <a:stretch/>
          </p:blipFill>
          <p:spPr bwMode="auto">
            <a:xfrm>
              <a:off x="8678657" y="3764998"/>
              <a:ext cx="1101954" cy="936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E6619C6-4EC3-7322-9ECB-5808A58F48F9}"/>
              </a:ext>
            </a:extLst>
          </p:cNvPr>
          <p:cNvGrpSpPr/>
          <p:nvPr/>
        </p:nvGrpSpPr>
        <p:grpSpPr>
          <a:xfrm>
            <a:off x="2074118" y="4330669"/>
            <a:ext cx="1562582" cy="1495866"/>
            <a:chOff x="6879365" y="3429000"/>
            <a:chExt cx="1562582" cy="1495866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349BC920-EC06-9424-B445-E6A5E58490DF}"/>
                </a:ext>
              </a:extLst>
            </p:cNvPr>
            <p:cNvSpPr/>
            <p:nvPr/>
          </p:nvSpPr>
          <p:spPr>
            <a:xfrm>
              <a:off x="6879365" y="3429000"/>
              <a:ext cx="1562582" cy="149586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2" descr="производство Иконка png | PNGWing">
              <a:hlinkClick r:id="rId6" action="ppaction://hlinksldjump"/>
              <a:extLst>
                <a:ext uri="{FF2B5EF4-FFF2-40B4-BE49-F238E27FC236}">
                  <a16:creationId xmlns:a16="http://schemas.microsoft.com/office/drawing/2014/main" id="{C429656F-11BA-966C-1B81-C903140F37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02" t="71746" r="5929" b="5256"/>
            <a:stretch/>
          </p:blipFill>
          <p:spPr bwMode="auto">
            <a:xfrm>
              <a:off x="7152876" y="3657597"/>
              <a:ext cx="1025188" cy="1036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41EFC8E-22B4-E930-08D0-E0EA608560E1}"/>
              </a:ext>
            </a:extLst>
          </p:cNvPr>
          <p:cNvGrpSpPr/>
          <p:nvPr/>
        </p:nvGrpSpPr>
        <p:grpSpPr>
          <a:xfrm>
            <a:off x="4289513" y="3599935"/>
            <a:ext cx="1562582" cy="1495866"/>
            <a:chOff x="6923762" y="5018469"/>
            <a:chExt cx="1562582" cy="1495866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0F66E1E9-C25B-F489-1B76-9409BBC5743C}"/>
                </a:ext>
              </a:extLst>
            </p:cNvPr>
            <p:cNvSpPr/>
            <p:nvPr/>
          </p:nvSpPr>
          <p:spPr>
            <a:xfrm>
              <a:off x="6923762" y="5018469"/>
              <a:ext cx="1562582" cy="149586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2" descr="производство Иконка png | PNGWing">
              <a:hlinkClick r:id="rId7" action="ppaction://hlinksldjump"/>
              <a:extLst>
                <a:ext uri="{FF2B5EF4-FFF2-40B4-BE49-F238E27FC236}">
                  <a16:creationId xmlns:a16="http://schemas.microsoft.com/office/drawing/2014/main" id="{984B2B1F-314A-A52A-436A-183A33ECB4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3" t="38321" r="73986" b="38617"/>
            <a:stretch/>
          </p:blipFill>
          <p:spPr bwMode="auto">
            <a:xfrm>
              <a:off x="7239141" y="5244496"/>
              <a:ext cx="931823" cy="1078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22FD9AA-4634-6CFB-7835-8D27310E72B6}"/>
              </a:ext>
            </a:extLst>
          </p:cNvPr>
          <p:cNvGrpSpPr/>
          <p:nvPr/>
        </p:nvGrpSpPr>
        <p:grpSpPr>
          <a:xfrm>
            <a:off x="6964464" y="2243882"/>
            <a:ext cx="1780182" cy="1495866"/>
            <a:chOff x="10329583" y="870265"/>
            <a:chExt cx="1780182" cy="1495866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98FFA4E0-EBEA-5E0F-657C-D4F743D7747F}"/>
                </a:ext>
              </a:extLst>
            </p:cNvPr>
            <p:cNvSpPr/>
            <p:nvPr/>
          </p:nvSpPr>
          <p:spPr>
            <a:xfrm>
              <a:off x="10329583" y="870265"/>
              <a:ext cx="1562582" cy="149586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61AA4778-0BF4-F3A9-2DC5-FF09515551CA}"/>
                </a:ext>
              </a:extLst>
            </p:cNvPr>
            <p:cNvGrpSpPr/>
            <p:nvPr/>
          </p:nvGrpSpPr>
          <p:grpSpPr>
            <a:xfrm>
              <a:off x="10547183" y="1170220"/>
              <a:ext cx="1562582" cy="980315"/>
              <a:chOff x="8578878" y="5184463"/>
              <a:chExt cx="1935770" cy="1281666"/>
            </a:xfrm>
          </p:grpSpPr>
          <p:pic>
            <p:nvPicPr>
              <p:cNvPr id="27" name="Рисунок 26" descr="Изображение выглядит как графический дизайн, Графика, снимок экрана, логотип&#10;&#10;Автоматически созданное описание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D53DCE5E-B6D6-FC03-B2BC-EACE0BCD3C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b="27003"/>
              <a:stretch/>
            </p:blipFill>
            <p:spPr>
              <a:xfrm>
                <a:off x="8578878" y="5184463"/>
                <a:ext cx="1935770" cy="1153383"/>
              </a:xfrm>
              <a:prstGeom prst="rect">
                <a:avLst/>
              </a:prstGeom>
            </p:spPr>
          </p:pic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D1602C0C-00C6-236A-14EE-99CFAAE1E7D8}"/>
                  </a:ext>
                </a:extLst>
              </p:cNvPr>
              <p:cNvGrpSpPr/>
              <p:nvPr/>
            </p:nvGrpSpPr>
            <p:grpSpPr>
              <a:xfrm>
                <a:off x="8941397" y="5836707"/>
                <a:ext cx="1145712" cy="629422"/>
                <a:chOff x="7553046" y="2767434"/>
                <a:chExt cx="4068064" cy="2444460"/>
              </a:xfrm>
            </p:grpSpPr>
            <p:pic>
              <p:nvPicPr>
                <p:cNvPr id="29" name="Picture 2" descr="производство Иконка png | PNGWing">
                  <a:extLst>
                    <a:ext uri="{FF2B5EF4-FFF2-40B4-BE49-F238E27FC236}">
                      <a16:creationId xmlns:a16="http://schemas.microsoft.com/office/drawing/2014/main" id="{4440138D-0089-7BAA-E40B-188BB82EF9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237" t="14352" r="38937" b="71751"/>
                <a:stretch/>
              </p:blipFill>
              <p:spPr bwMode="auto">
                <a:xfrm>
                  <a:off x="7553046" y="2767434"/>
                  <a:ext cx="4068064" cy="24444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2" descr="производство Иконка png | PNGWing">
                  <a:extLst>
                    <a:ext uri="{FF2B5EF4-FFF2-40B4-BE49-F238E27FC236}">
                      <a16:creationId xmlns:a16="http://schemas.microsoft.com/office/drawing/2014/main" id="{8ABC63BA-2DD5-3F53-5A43-4DEC1B4423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020" t="15920" r="50077" b="71751"/>
                <a:stretch/>
              </p:blipFill>
              <p:spPr bwMode="auto">
                <a:xfrm>
                  <a:off x="9597897" y="3043214"/>
                  <a:ext cx="1659441" cy="2168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C330EC3-E933-06AC-B42E-7DBD9AF37A72}"/>
              </a:ext>
            </a:extLst>
          </p:cNvPr>
          <p:cNvGrpSpPr/>
          <p:nvPr/>
        </p:nvGrpSpPr>
        <p:grpSpPr>
          <a:xfrm>
            <a:off x="2756079" y="2471880"/>
            <a:ext cx="1562582" cy="1495866"/>
            <a:chOff x="10046642" y="3385595"/>
            <a:chExt cx="1562582" cy="149586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887B6B2-F59F-9A98-B915-89727D74AD60}"/>
                </a:ext>
              </a:extLst>
            </p:cNvPr>
            <p:cNvSpPr/>
            <p:nvPr/>
          </p:nvSpPr>
          <p:spPr>
            <a:xfrm>
              <a:off x="10046642" y="3385595"/>
              <a:ext cx="1562582" cy="149586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Picture 2" descr="производство Иконка png | PNGWing">
              <a:hlinkClick r:id="rId10" action="ppaction://hlinksldjump"/>
              <a:extLst>
                <a:ext uri="{FF2B5EF4-FFF2-40B4-BE49-F238E27FC236}">
                  <a16:creationId xmlns:a16="http://schemas.microsoft.com/office/drawing/2014/main" id="{E07D7432-EC06-09CD-F17A-01DD476576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95" t="4852" r="6862" b="71818"/>
            <a:stretch/>
          </p:blipFill>
          <p:spPr bwMode="auto">
            <a:xfrm>
              <a:off x="10341086" y="3619675"/>
              <a:ext cx="975927" cy="1030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65F7562-923E-E241-F1A7-76E0EEA8D473}"/>
              </a:ext>
            </a:extLst>
          </p:cNvPr>
          <p:cNvGrpSpPr/>
          <p:nvPr/>
        </p:nvGrpSpPr>
        <p:grpSpPr>
          <a:xfrm>
            <a:off x="8736002" y="1000913"/>
            <a:ext cx="1562582" cy="1495866"/>
            <a:chOff x="8973140" y="5246504"/>
            <a:chExt cx="1562582" cy="1495866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86600C41-266A-DBA7-C08F-28BD0585B0A6}"/>
                </a:ext>
              </a:extLst>
            </p:cNvPr>
            <p:cNvSpPr/>
            <p:nvPr/>
          </p:nvSpPr>
          <p:spPr>
            <a:xfrm>
              <a:off x="8973140" y="5246504"/>
              <a:ext cx="1562582" cy="149586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2" descr="производство Иконка png | PNGWing">
              <a:hlinkClick r:id="rId11" action="ppaction://hlinksldjump"/>
              <a:extLst>
                <a:ext uri="{FF2B5EF4-FFF2-40B4-BE49-F238E27FC236}">
                  <a16:creationId xmlns:a16="http://schemas.microsoft.com/office/drawing/2014/main" id="{2D9A0FDC-D3D4-9BFC-0F23-3248ECC333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70" t="71761" r="42107" b="5635"/>
            <a:stretch/>
          </p:blipFill>
          <p:spPr bwMode="auto">
            <a:xfrm>
              <a:off x="9355089" y="5450904"/>
              <a:ext cx="840693" cy="1133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3A7F3A3-5BC1-F88B-0ED0-5AA47D2BAAED}"/>
              </a:ext>
            </a:extLst>
          </p:cNvPr>
          <p:cNvGrpSpPr/>
          <p:nvPr/>
        </p:nvGrpSpPr>
        <p:grpSpPr>
          <a:xfrm>
            <a:off x="4818841" y="1933134"/>
            <a:ext cx="1562582" cy="1495866"/>
            <a:chOff x="1277167" y="5293026"/>
            <a:chExt cx="1562582" cy="1495866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E9556B99-A975-4114-6907-E083431C67E6}"/>
                </a:ext>
              </a:extLst>
            </p:cNvPr>
            <p:cNvSpPr/>
            <p:nvPr/>
          </p:nvSpPr>
          <p:spPr>
            <a:xfrm>
              <a:off x="1277167" y="5293026"/>
              <a:ext cx="1562582" cy="149586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 descr="Изображение выглядит как инструмент, дизайн&#10;&#10;Автоматически созданное описание">
              <a:hlinkClick r:id="rId12" action="ppaction://hlinksldjump"/>
              <a:extLst>
                <a:ext uri="{FF2B5EF4-FFF2-40B4-BE49-F238E27FC236}">
                  <a16:creationId xmlns:a16="http://schemas.microsoft.com/office/drawing/2014/main" id="{44352BFB-A909-1DBB-E719-EF52A13EF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48766" y="5538299"/>
              <a:ext cx="1038668" cy="1004426"/>
            </a:xfrm>
            <a:prstGeom prst="rect">
              <a:avLst/>
            </a:prstGeom>
          </p:spPr>
        </p:pic>
      </p:grpSp>
      <p:sp>
        <p:nvSpPr>
          <p:cNvPr id="46" name="Стрелка вниз 45">
            <a:extLst>
              <a:ext uri="{FF2B5EF4-FFF2-40B4-BE49-F238E27FC236}">
                <a16:creationId xmlns:a16="http://schemas.microsoft.com/office/drawing/2014/main" id="{B5064859-12FF-AE53-3B21-E7DCAE7E65C5}"/>
              </a:ext>
            </a:extLst>
          </p:cNvPr>
          <p:cNvSpPr/>
          <p:nvPr/>
        </p:nvSpPr>
        <p:spPr>
          <a:xfrm rot="16200000">
            <a:off x="1824152" y="4371183"/>
            <a:ext cx="186737" cy="5582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>
            <a:extLst>
              <a:ext uri="{FF2B5EF4-FFF2-40B4-BE49-F238E27FC236}">
                <a16:creationId xmlns:a16="http://schemas.microsoft.com/office/drawing/2014/main" id="{3DB330E0-91F5-AE39-F114-7B0C62630B83}"/>
              </a:ext>
            </a:extLst>
          </p:cNvPr>
          <p:cNvSpPr/>
          <p:nvPr/>
        </p:nvSpPr>
        <p:spPr>
          <a:xfrm rot="13227768">
            <a:off x="3178346" y="3875118"/>
            <a:ext cx="184665" cy="5582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>
            <a:extLst>
              <a:ext uri="{FF2B5EF4-FFF2-40B4-BE49-F238E27FC236}">
                <a16:creationId xmlns:a16="http://schemas.microsoft.com/office/drawing/2014/main" id="{4E4DB46B-869D-47C4-A1EF-EBEAA3138783}"/>
              </a:ext>
            </a:extLst>
          </p:cNvPr>
          <p:cNvSpPr/>
          <p:nvPr/>
        </p:nvSpPr>
        <p:spPr>
          <a:xfrm rot="18151808">
            <a:off x="4341853" y="3280798"/>
            <a:ext cx="184665" cy="5582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>
            <a:extLst>
              <a:ext uri="{FF2B5EF4-FFF2-40B4-BE49-F238E27FC236}">
                <a16:creationId xmlns:a16="http://schemas.microsoft.com/office/drawing/2014/main" id="{77D807AF-C53C-4B64-C77A-01055A95D994}"/>
              </a:ext>
            </a:extLst>
          </p:cNvPr>
          <p:cNvSpPr/>
          <p:nvPr/>
        </p:nvSpPr>
        <p:spPr>
          <a:xfrm rot="12845489">
            <a:off x="5711079" y="3366272"/>
            <a:ext cx="184665" cy="5582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>
            <a:extLst>
              <a:ext uri="{FF2B5EF4-FFF2-40B4-BE49-F238E27FC236}">
                <a16:creationId xmlns:a16="http://schemas.microsoft.com/office/drawing/2014/main" id="{8EEF205F-0869-701B-BCAC-C7F5BBEFF853}"/>
              </a:ext>
            </a:extLst>
          </p:cNvPr>
          <p:cNvSpPr/>
          <p:nvPr/>
        </p:nvSpPr>
        <p:spPr>
          <a:xfrm rot="16200000">
            <a:off x="6642278" y="2310674"/>
            <a:ext cx="196765" cy="6331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низ 52">
            <a:extLst>
              <a:ext uri="{FF2B5EF4-FFF2-40B4-BE49-F238E27FC236}">
                <a16:creationId xmlns:a16="http://schemas.microsoft.com/office/drawing/2014/main" id="{8F2B02CD-6B8D-BB6C-E708-A15D49E50496}"/>
              </a:ext>
            </a:extLst>
          </p:cNvPr>
          <p:cNvSpPr/>
          <p:nvPr/>
        </p:nvSpPr>
        <p:spPr>
          <a:xfrm rot="14282878">
            <a:off x="8558828" y="2081922"/>
            <a:ext cx="184665" cy="5582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0F1B1C83-00F7-1CDB-F6C7-D6343F68B5C2}"/>
              </a:ext>
            </a:extLst>
          </p:cNvPr>
          <p:cNvGrpSpPr/>
          <p:nvPr/>
        </p:nvGrpSpPr>
        <p:grpSpPr>
          <a:xfrm>
            <a:off x="10322706" y="1739885"/>
            <a:ext cx="1562582" cy="1495866"/>
            <a:chOff x="1671283" y="2604495"/>
            <a:chExt cx="1562582" cy="149586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098E3291-29DD-BAD6-1EBF-FF58CD97BBE9}"/>
                </a:ext>
              </a:extLst>
            </p:cNvPr>
            <p:cNvGrpSpPr/>
            <p:nvPr/>
          </p:nvGrpSpPr>
          <p:grpSpPr>
            <a:xfrm>
              <a:off x="1671283" y="2604495"/>
              <a:ext cx="1562582" cy="1495866"/>
              <a:chOff x="10046642" y="3385595"/>
              <a:chExt cx="1562582" cy="1495866"/>
            </a:xfrm>
          </p:grpSpPr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6ECE3499-FD54-BDBA-517B-7852AB8119E0}"/>
                  </a:ext>
                </a:extLst>
              </p:cNvPr>
              <p:cNvSpPr/>
              <p:nvPr/>
            </p:nvSpPr>
            <p:spPr>
              <a:xfrm>
                <a:off x="10046642" y="3385595"/>
                <a:ext cx="1562582" cy="149586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8" name="Picture 2" descr="производство Иконка png | PNGWing">
                <a:extLst>
                  <a:ext uri="{FF2B5EF4-FFF2-40B4-BE49-F238E27FC236}">
                    <a16:creationId xmlns:a16="http://schemas.microsoft.com/office/drawing/2014/main" id="{70FF77A8-C3F7-1655-BC7C-AC76C07B36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95" t="4852" r="6862" b="71818"/>
              <a:stretch/>
            </p:blipFill>
            <p:spPr bwMode="auto">
              <a:xfrm>
                <a:off x="10341086" y="3619675"/>
                <a:ext cx="975927" cy="1030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6" name="Рисунок 55" descr="Изображение выглядит как символ, логотип, круг, Графика&#10;&#10;Автоматически созданное описание">
              <a:hlinkClick r:id="rId14" action="ppaction://hlinksldjump"/>
              <a:extLst>
                <a:ext uri="{FF2B5EF4-FFF2-40B4-BE49-F238E27FC236}">
                  <a16:creationId xmlns:a16="http://schemas.microsoft.com/office/drawing/2014/main" id="{D561F473-7FEA-B424-0F4F-D45893332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86964" y="2802162"/>
              <a:ext cx="954689" cy="1062260"/>
            </a:xfrm>
            <a:prstGeom prst="rect">
              <a:avLst/>
            </a:prstGeom>
          </p:spPr>
        </p:pic>
      </p:grpSp>
      <p:sp>
        <p:nvSpPr>
          <p:cNvPr id="61" name="Стрелка вниз 60">
            <a:extLst>
              <a:ext uri="{FF2B5EF4-FFF2-40B4-BE49-F238E27FC236}">
                <a16:creationId xmlns:a16="http://schemas.microsoft.com/office/drawing/2014/main" id="{4E4DB46B-869D-47C4-A1EF-EBEAA3138783}"/>
              </a:ext>
            </a:extLst>
          </p:cNvPr>
          <p:cNvSpPr/>
          <p:nvPr/>
        </p:nvSpPr>
        <p:spPr>
          <a:xfrm rot="18151808">
            <a:off x="10351473" y="1473339"/>
            <a:ext cx="245584" cy="519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Объект 4" descr="Изображение выглядит как текст, логотип, снимок экрана, Бренд&#10;&#10;Автоматически созданное описание">
            <a:extLst>
              <a:ext uri="{FF2B5EF4-FFF2-40B4-BE49-F238E27FC236}">
                <a16:creationId xmlns:a16="http://schemas.microsoft.com/office/drawing/2014/main" id="{D1463A86-8747-CD0A-BCAE-37F527285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6"/>
          <a:srcRect l="4986" t="31468" r="76744" b="54534"/>
          <a:stretch/>
        </p:blipFill>
        <p:spPr>
          <a:xfrm>
            <a:off x="308427" y="3689638"/>
            <a:ext cx="1680210" cy="712099"/>
          </a:xfrm>
        </p:spPr>
      </p:pic>
      <p:pic>
        <p:nvPicPr>
          <p:cNvPr id="63" name="Объект 4" descr="Изображение выглядит как текст, логотип, снимок экрана, Бренд&#10;&#10;Автоматически созданное описание">
            <a:extLst>
              <a:ext uri="{FF2B5EF4-FFF2-40B4-BE49-F238E27FC236}">
                <a16:creationId xmlns:a16="http://schemas.microsoft.com/office/drawing/2014/main" id="{8BA48CA6-7FF7-4F93-E559-0F6502E098D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7469" t="29691" r="50436" b="52745"/>
          <a:stretch/>
        </p:blipFill>
        <p:spPr>
          <a:xfrm>
            <a:off x="1871009" y="5749900"/>
            <a:ext cx="1943826" cy="854786"/>
          </a:xfrm>
          <a:prstGeom prst="rect">
            <a:avLst/>
          </a:prstGeom>
        </p:spPr>
      </p:pic>
      <p:pic>
        <p:nvPicPr>
          <p:cNvPr id="64" name="Объект 4" descr="Изображение выглядит как текст, логотип, снимок экрана, Бренд&#10;&#10;Автоматически созданное описание">
            <a:extLst>
              <a:ext uri="{FF2B5EF4-FFF2-40B4-BE49-F238E27FC236}">
                <a16:creationId xmlns:a16="http://schemas.microsoft.com/office/drawing/2014/main" id="{AC761E9C-CCF0-D32E-5AAD-DA0FAE3712F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1642" t="33044" r="26216" b="56504"/>
          <a:stretch/>
        </p:blipFill>
        <p:spPr>
          <a:xfrm>
            <a:off x="2582093" y="1947296"/>
            <a:ext cx="1865908" cy="487217"/>
          </a:xfrm>
          <a:prstGeom prst="rect">
            <a:avLst/>
          </a:prstGeom>
        </p:spPr>
      </p:pic>
      <p:pic>
        <p:nvPicPr>
          <p:cNvPr id="65" name="Объект 4" descr="Изображение выглядит как текст, логотип, снимок экрана, Бренд&#10;&#10;Автоматически созданное описание">
            <a:extLst>
              <a:ext uri="{FF2B5EF4-FFF2-40B4-BE49-F238E27FC236}">
                <a16:creationId xmlns:a16="http://schemas.microsoft.com/office/drawing/2014/main" id="{43C6AAC0-AEED-60F5-A70D-97AAB4A4238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6149" t="31230" r="2365" b="54927"/>
          <a:stretch/>
        </p:blipFill>
        <p:spPr>
          <a:xfrm>
            <a:off x="4089564" y="5095800"/>
            <a:ext cx="2050219" cy="730735"/>
          </a:xfrm>
          <a:prstGeom prst="rect">
            <a:avLst/>
          </a:prstGeom>
        </p:spPr>
      </p:pic>
      <p:pic>
        <p:nvPicPr>
          <p:cNvPr id="66" name="Объект 4" descr="Изображение выглядит как текст, логотип, снимок экрана, Бренд&#10;&#10;Автоматически созданное описание">
            <a:extLst>
              <a:ext uri="{FF2B5EF4-FFF2-40B4-BE49-F238E27FC236}">
                <a16:creationId xmlns:a16="http://schemas.microsoft.com/office/drawing/2014/main" id="{A3D0EB35-F8DE-8E32-040F-5A461BBE9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634" t="58155" r="75718" b="26281"/>
          <a:stretch/>
        </p:blipFill>
        <p:spPr>
          <a:xfrm>
            <a:off x="4656956" y="1183671"/>
            <a:ext cx="1865907" cy="778013"/>
          </a:xfrm>
          <a:prstGeom prst="rect">
            <a:avLst/>
          </a:prstGeom>
        </p:spPr>
      </p:pic>
      <p:pic>
        <p:nvPicPr>
          <p:cNvPr id="67" name="Объект 4" descr="Изображение выглядит как текст, логотип, снимок экрана, Бренд&#10;&#10;Автоматически созданное описание">
            <a:extLst>
              <a:ext uri="{FF2B5EF4-FFF2-40B4-BE49-F238E27FC236}">
                <a16:creationId xmlns:a16="http://schemas.microsoft.com/office/drawing/2014/main" id="{E7776E78-4CE0-F136-4AB6-EC41C9A98FE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7981" t="60140" r="51094" b="26967"/>
          <a:stretch/>
        </p:blipFill>
        <p:spPr>
          <a:xfrm>
            <a:off x="6755638" y="1614400"/>
            <a:ext cx="1951352" cy="665108"/>
          </a:xfrm>
          <a:prstGeom prst="rect">
            <a:avLst/>
          </a:prstGeom>
        </p:spPr>
      </p:pic>
      <p:pic>
        <p:nvPicPr>
          <p:cNvPr id="68" name="Объект 4" descr="Изображение выглядит как текст, логотип, снимок экрана, Бренд&#10;&#10;Автоматически созданное описание">
            <a:extLst>
              <a:ext uri="{FF2B5EF4-FFF2-40B4-BE49-F238E27FC236}">
                <a16:creationId xmlns:a16="http://schemas.microsoft.com/office/drawing/2014/main" id="{9D2B24D7-94B6-D206-0BF5-3D8990A8320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1338" t="57794" r="25949" b="25771"/>
          <a:stretch/>
        </p:blipFill>
        <p:spPr>
          <a:xfrm>
            <a:off x="8595460" y="266088"/>
            <a:ext cx="1951352" cy="781126"/>
          </a:xfrm>
          <a:prstGeom prst="rect">
            <a:avLst/>
          </a:prstGeom>
        </p:spPr>
      </p:pic>
      <p:pic>
        <p:nvPicPr>
          <p:cNvPr id="69" name="Объект 4" descr="Изображение выглядит как текст, логотип, снимок экрана, Бренд&#10;&#10;Автоматически созданное описание">
            <a:extLst>
              <a:ext uri="{FF2B5EF4-FFF2-40B4-BE49-F238E27FC236}">
                <a16:creationId xmlns:a16="http://schemas.microsoft.com/office/drawing/2014/main" id="{90B85E7A-0AD0-DB3D-F527-93A82F7DE87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7225" t="59681" r="4929" b="27007"/>
          <a:stretch/>
        </p:blipFill>
        <p:spPr>
          <a:xfrm>
            <a:off x="8925149" y="2654878"/>
            <a:ext cx="1635852" cy="675014"/>
          </a:xfrm>
          <a:prstGeom prst="rect">
            <a:avLst/>
          </a:prstGeom>
        </p:spPr>
      </p:pic>
      <p:sp>
        <p:nvSpPr>
          <p:cNvPr id="33" name="Овал 32"/>
          <p:cNvSpPr/>
          <p:nvPr/>
        </p:nvSpPr>
        <p:spPr>
          <a:xfrm>
            <a:off x="8549844" y="5215786"/>
            <a:ext cx="1508553" cy="1442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трелка вниз 77">
            <a:extLst>
              <a:ext uri="{FF2B5EF4-FFF2-40B4-BE49-F238E27FC236}">
                <a16:creationId xmlns:a16="http://schemas.microsoft.com/office/drawing/2014/main" id="{8F2B02CD-6B8D-BB6C-E708-A15D49E50496}"/>
              </a:ext>
            </a:extLst>
          </p:cNvPr>
          <p:cNvSpPr/>
          <p:nvPr/>
        </p:nvSpPr>
        <p:spPr>
          <a:xfrm rot="14282878" flipV="1">
            <a:off x="10048373" y="5091636"/>
            <a:ext cx="223811" cy="54701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низ 44">
            <a:extLst>
              <a:ext uri="{FF2B5EF4-FFF2-40B4-BE49-F238E27FC236}">
                <a16:creationId xmlns:a16="http://schemas.microsoft.com/office/drawing/2014/main" id="{7E80F624-50C4-975B-ACFE-2BB665441A94}"/>
              </a:ext>
            </a:extLst>
          </p:cNvPr>
          <p:cNvSpPr/>
          <p:nvPr/>
        </p:nvSpPr>
        <p:spPr>
          <a:xfrm flipH="1">
            <a:off x="11030868" y="3283641"/>
            <a:ext cx="212864" cy="8253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C692E173-85D6-4C96-C1CC-2595E4C8DFEE}"/>
              </a:ext>
            </a:extLst>
          </p:cNvPr>
          <p:cNvSpPr/>
          <p:nvPr/>
        </p:nvSpPr>
        <p:spPr>
          <a:xfrm>
            <a:off x="10568628" y="4352410"/>
            <a:ext cx="1053897" cy="9955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77" name="Picture 2" descr="МиГ — Википедия">
            <a:extLst>
              <a:ext uri="{FF2B5EF4-FFF2-40B4-BE49-F238E27FC236}">
                <a16:creationId xmlns:a16="http://schemas.microsoft.com/office/drawing/2014/main" id="{7E3DAE69-03CC-6E22-CEE7-0E438BC41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387" y="4341422"/>
            <a:ext cx="870796" cy="9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46FCE90-4D1E-D369-2EBC-C61D19189EBC}"/>
              </a:ext>
            </a:extLst>
          </p:cNvPr>
          <p:cNvSpPr/>
          <p:nvPr/>
        </p:nvSpPr>
        <p:spPr>
          <a:xfrm>
            <a:off x="9282334" y="3631238"/>
            <a:ext cx="1564295" cy="6650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Завод и жизнь</a:t>
            </a:r>
          </a:p>
        </p:txBody>
      </p:sp>
      <p:pic>
        <p:nvPicPr>
          <p:cNvPr id="60" name="Рисунок 59" descr="Изображение выглядит как зарисов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E357318-AC15-6E72-AF33-8114E24FF67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781" t="5500" r="4979"/>
          <a:stretch/>
        </p:blipFill>
        <p:spPr>
          <a:xfrm>
            <a:off x="8884109" y="5462441"/>
            <a:ext cx="867820" cy="976290"/>
          </a:xfrm>
          <a:prstGeom prst="rect">
            <a:avLst/>
          </a:prstGeom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497A2F7E-931A-D1AF-3488-4490E50AAF0F}"/>
              </a:ext>
            </a:extLst>
          </p:cNvPr>
          <p:cNvSpPr/>
          <p:nvPr/>
        </p:nvSpPr>
        <p:spPr>
          <a:xfrm>
            <a:off x="224232" y="40005"/>
            <a:ext cx="752802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Маршрут виртуальной</a:t>
            </a:r>
          </a:p>
          <a:p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 экскурсии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50D32287-F02A-81E0-7A9D-9BA445CC1FDA}"/>
              </a:ext>
            </a:extLst>
          </p:cNvPr>
          <p:cNvSpPr/>
          <p:nvPr/>
        </p:nvSpPr>
        <p:spPr>
          <a:xfrm>
            <a:off x="7765900" y="4942216"/>
            <a:ext cx="1538220" cy="595417"/>
          </a:xfrm>
          <a:prstGeom prst="rect">
            <a:avLst/>
          </a:prstGeom>
          <a:solidFill>
            <a:srgbClr val="2AA5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Заслуги и достижения</a:t>
            </a:r>
          </a:p>
        </p:txBody>
      </p:sp>
      <p:pic>
        <p:nvPicPr>
          <p:cNvPr id="2" name="Звук 12.m4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03347" y="6190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8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88"/>
    </mc:Choice>
    <mc:Fallback xmlns="">
      <p:transition spd="slow" advTm="39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72" name="Rectangle 10271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6" descr="Российская самолетостроительная корпорация миг оао: Объединенная  авиастроительная корпорация (ОАК)">
            <a:extLst>
              <a:ext uri="{FF2B5EF4-FFF2-40B4-BE49-F238E27FC236}">
                <a16:creationId xmlns:a16="http://schemas.microsoft.com/office/drawing/2014/main" id="{8F66DF59-46DE-1663-BCEE-A48B4241F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r="26719" b="2"/>
          <a:stretch/>
        </p:blipFill>
        <p:spPr bwMode="auto">
          <a:xfrm>
            <a:off x="6394317" y="4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Российская самолетостроительная корпорация миг оао: Объединенная  авиастроительная корпорация (ОАК)">
            <a:extLst>
              <a:ext uri="{FF2B5EF4-FFF2-40B4-BE49-F238E27FC236}">
                <a16:creationId xmlns:a16="http://schemas.microsoft.com/office/drawing/2014/main" id="{B4EE3220-A554-BC5B-D917-1ECCE53EA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r="20193" b="1"/>
          <a:stretch/>
        </p:blipFill>
        <p:spPr bwMode="auto">
          <a:xfrm>
            <a:off x="9339374" y="1"/>
            <a:ext cx="2852627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4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520" y="260986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567107-6FC0-ADE3-0171-0C1984F85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843784"/>
            <a:ext cx="5221224" cy="33284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000" dirty="0"/>
              <a:t>Основная задача цехов агрегатно-сборочного производства Производственного комплекса № 1 — филиала АО «РСК «МиГ» — сборка крыльев на самолеты разной модификации по заказам от Министерства обороны РФ и контрактам с иностранными покупателями. Два ключевых направления развития — сборка крыла на МиГ-29 и агрегатов фюзеляжа с хвостовым оперением.</a:t>
            </a:r>
          </a:p>
        </p:txBody>
      </p:sp>
      <p:pic>
        <p:nvPicPr>
          <p:cNvPr id="10244" name="Picture 4" descr="Российская самолетостроительная корпорация миг оао: Объединенная  авиастроительная корпорация (ОАК)">
            <a:extLst>
              <a:ext uri="{FF2B5EF4-FFF2-40B4-BE49-F238E27FC236}">
                <a16:creationId xmlns:a16="http://schemas.microsoft.com/office/drawing/2014/main" id="{2E3B9928-2234-A53E-CFA8-42F1664EC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8" b="2"/>
          <a:stretch/>
        </p:blipFill>
        <p:spPr bwMode="auto">
          <a:xfrm>
            <a:off x="6388701" y="2716074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>
            <a:hlinkClick r:id="rId7" action="ppaction://hlinksldjump"/>
          </p:cNvPr>
          <p:cNvSpPr/>
          <p:nvPr/>
        </p:nvSpPr>
        <p:spPr>
          <a:xfrm>
            <a:off x="11115428" y="6236677"/>
            <a:ext cx="699482" cy="42203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CAE30F6-1BEC-0F19-2C55-5DA691DB43F9}"/>
              </a:ext>
            </a:extLst>
          </p:cNvPr>
          <p:cNvSpPr/>
          <p:nvPr/>
        </p:nvSpPr>
        <p:spPr>
          <a:xfrm>
            <a:off x="445326" y="297535"/>
            <a:ext cx="51892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rgbClr val="EA8225"/>
                </a:solidFill>
                <a:effectLst/>
              </a:rPr>
              <a:t>Агрегатно-</a:t>
            </a:r>
          </a:p>
          <a:p>
            <a:pPr algn="ctr"/>
            <a:r>
              <a:rPr lang="ru-RU" sz="5400" b="1" cap="none" spc="0" dirty="0">
                <a:ln/>
                <a:solidFill>
                  <a:srgbClr val="EA8225"/>
                </a:solidFill>
                <a:effectLst/>
              </a:rPr>
              <a:t>сборочный цех</a:t>
            </a:r>
          </a:p>
        </p:txBody>
      </p:sp>
      <p:pic>
        <p:nvPicPr>
          <p:cNvPr id="2" name="Звук 13.m4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6236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4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88"/>
    </mc:Choice>
    <mc:Fallback xmlns="">
      <p:transition spd="slow" advTm="45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6EA9E6-F6B6-F852-75DB-1E685E5C8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034263"/>
            <a:ext cx="4243589" cy="29631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000" dirty="0"/>
              <a:t>Наиболее ответственный этап производства — внестапельная сборка фюзеляжа. Кроме того, цех занимается стапельной сборкой всех модификаций стабилизаторов самолетов МиГ-29, был освоен ряд агрегатов корабельного контракта и создан участок подвесных фюзеляжных баков.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8A0EAD8-4F5F-C0F3-1750-C97E6E423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r="1949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омой 3">
            <a:hlinkClick r:id="rId5" action="ppaction://hlinksldjump" highlightClick="1"/>
          </p:cNvPr>
          <p:cNvSpPr/>
          <p:nvPr/>
        </p:nvSpPr>
        <p:spPr>
          <a:xfrm>
            <a:off x="11368336" y="6025661"/>
            <a:ext cx="750277" cy="644769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973C8E0-1F40-773B-C4C0-231B885F5C89}"/>
              </a:ext>
            </a:extLst>
          </p:cNvPr>
          <p:cNvSpPr/>
          <p:nvPr/>
        </p:nvSpPr>
        <p:spPr>
          <a:xfrm>
            <a:off x="445326" y="297535"/>
            <a:ext cx="51892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rgbClr val="EA8225"/>
                </a:solidFill>
                <a:effectLst/>
              </a:rPr>
              <a:t>Агрегатно-</a:t>
            </a:r>
          </a:p>
          <a:p>
            <a:pPr algn="ctr"/>
            <a:r>
              <a:rPr lang="ru-RU" sz="5400" b="1" cap="none" spc="0" dirty="0">
                <a:ln/>
                <a:solidFill>
                  <a:srgbClr val="EA8225"/>
                </a:solidFill>
                <a:effectLst/>
              </a:rPr>
              <a:t>сборочный цех</a:t>
            </a:r>
          </a:p>
        </p:txBody>
      </p:sp>
      <p:pic>
        <p:nvPicPr>
          <p:cNvPr id="2" name="Звук 14.m4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496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4"/>
    </mc:Choice>
    <mc:Fallback xmlns="">
      <p:transition spd="slow" advTm="18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5" name="Rectangle 14344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49" name="Rectangle 14348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007C75-D958-F55C-73AC-82C8F8DF7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3"/>
            <a:ext cx="3243262" cy="22904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000" dirty="0"/>
              <a:t>реконструированный в 2014 году, обеспечивает РСК «МиГ» передовые позиции в применении полимерно-композиционных материалов в самолетостроении.</a:t>
            </a:r>
            <a:endParaRPr lang="en-US" sz="2000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D127DFCA-D80A-F60B-9F37-13D08AB32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" b="1834"/>
          <a:stretch/>
        </p:blipFill>
        <p:spPr bwMode="auto">
          <a:xfrm>
            <a:off x="20" y="2959630"/>
            <a:ext cx="6400781" cy="389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CCAD264B-203D-9962-E6A8-FF903117E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5" r="-1" b="5775"/>
          <a:stretch/>
        </p:blipFill>
        <p:spPr bwMode="auto">
          <a:xfrm>
            <a:off x="6591299" y="1"/>
            <a:ext cx="56007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>
            <a:hlinkClick r:id="rId6" action="ppaction://hlinksldjump"/>
          </p:cNvPr>
          <p:cNvSpPr/>
          <p:nvPr/>
        </p:nvSpPr>
        <p:spPr>
          <a:xfrm>
            <a:off x="11115428" y="6236677"/>
            <a:ext cx="699482" cy="42203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3FC4953-13ED-BBA1-FA09-A37EAEFD4B2C}"/>
              </a:ext>
            </a:extLst>
          </p:cNvPr>
          <p:cNvSpPr/>
          <p:nvPr/>
        </p:nvSpPr>
        <p:spPr>
          <a:xfrm>
            <a:off x="228600" y="539344"/>
            <a:ext cx="2864224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600" b="0" i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Цех полимерных</a:t>
            </a:r>
          </a:p>
          <a:p>
            <a:r>
              <a:rPr lang="ru-RU" sz="2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к</a:t>
            </a:r>
            <a:r>
              <a:rPr lang="ru-RU" sz="2600" b="0" i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омпозиционных</a:t>
            </a:r>
          </a:p>
          <a:p>
            <a:r>
              <a:rPr lang="ru-RU" sz="2600" b="0" i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деталей и агрегатов</a:t>
            </a:r>
            <a:endParaRPr lang="ru-RU" sz="2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Звук 15.m4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63539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4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4"/>
    </mc:Choice>
    <mc:Fallback xmlns="">
      <p:transition spd="slow" advTm="21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4" name="Rectangle 17423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3EEDE79-0B06-0E35-A59C-A2AC71991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6" b="-3"/>
          <a:stretch/>
        </p:blipFill>
        <p:spPr bwMode="auto"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0FDBA3B6-120D-4A65-2512-168115B88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r="2241" b="3"/>
          <a:stretch/>
        </p:blipFill>
        <p:spPr bwMode="auto"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6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BFEA14-249C-9590-A40C-16B8620EE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6340" y="4388045"/>
            <a:ext cx="6903721" cy="210757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000" dirty="0"/>
              <a:t>Крупногабаритное оборудование — высокотемпературная печь, смонтированная на участке вакуумного фрезерования, обрабатывающий центр и 130-тонный автоклав.</a:t>
            </a:r>
          </a:p>
          <a:p>
            <a:pPr marL="0" indent="0">
              <a:buNone/>
            </a:pPr>
            <a:r>
              <a:rPr lang="ru-RU" sz="2000" dirty="0"/>
              <a:t>Введены в эксплуатацию лазерная проекционная система на участке выкладки, раскройная машина, испытательные машины настольного применения.</a:t>
            </a:r>
          </a:p>
        </p:txBody>
      </p:sp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11294948" y="6025661"/>
            <a:ext cx="750277" cy="644769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BB5A0223-320E-0425-66EB-7E0BF8CC4D08}"/>
              </a:ext>
            </a:extLst>
          </p:cNvPr>
          <p:cNvSpPr/>
          <p:nvPr/>
        </p:nvSpPr>
        <p:spPr>
          <a:xfrm>
            <a:off x="468484" y="4561396"/>
            <a:ext cx="3122971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600" b="0" i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Цех полимерных</a:t>
            </a:r>
          </a:p>
          <a:p>
            <a:r>
              <a:rPr lang="ru-RU" sz="2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к</a:t>
            </a:r>
            <a:r>
              <a:rPr lang="ru-RU" sz="2600" b="0" i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омпозиционных</a:t>
            </a:r>
          </a:p>
          <a:p>
            <a:r>
              <a:rPr lang="ru-RU" sz="2600" b="0" i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деталей и агрегатов</a:t>
            </a:r>
            <a:endParaRPr lang="ru-RU" sz="2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Звук-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540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4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90"/>
    </mc:Choice>
    <mc:Fallback xmlns="">
      <p:transition spd="slow" advTm="5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10" name="Rectangle 16409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0" name="Picture 6" descr="Изображение выглядит как черно-белый, железнодорожное полотно, поезд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E41EFAFD-06E1-96C9-F020-C93EC2FBD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6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12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414A9E-9BB3-402C-247E-A8FE9ED07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6340" y="4777739"/>
            <a:ext cx="6897626" cy="13992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400" dirty="0"/>
              <a:t>Высокопроизводительное </a:t>
            </a:r>
            <a:r>
              <a:rPr lang="ru-RU" sz="2400" dirty="0" err="1"/>
              <a:t>пятикоординатное</a:t>
            </a:r>
            <a:r>
              <a:rPr lang="ru-RU" sz="2400" dirty="0"/>
              <a:t> оборудование  цехов механообработки обеспечивает высокое качество изготовления деталей любой сложности.  </a:t>
            </a:r>
          </a:p>
        </p:txBody>
      </p:sp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11294948" y="6025661"/>
            <a:ext cx="750277" cy="644769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841EDF6B-24DA-1447-D8B7-86BF0A40EF44}"/>
              </a:ext>
            </a:extLst>
          </p:cNvPr>
          <p:cNvSpPr/>
          <p:nvPr/>
        </p:nvSpPr>
        <p:spPr>
          <a:xfrm>
            <a:off x="386295" y="4877185"/>
            <a:ext cx="38026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0" i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Цех</a:t>
            </a:r>
          </a:p>
          <a:p>
            <a:r>
              <a:rPr lang="ru-RU" sz="3600" b="0" i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механообработки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Звук-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8456" y="6211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6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9"/>
    </mc:Choice>
    <mc:Fallback xmlns="">
      <p:transition spd="slow" advTm="7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5" name="Rectangle 13320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08E3CAA5-07F6-E1BD-9322-4473831B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9" b="-2"/>
          <a:stretch/>
        </p:blipFill>
        <p:spPr bwMode="auto"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F3238332-24DF-F3F2-072D-87CE770CF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6" b="-1"/>
          <a:stretch/>
        </p:blipFill>
        <p:spPr bwMode="auto"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6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F2CC2E-4708-38CF-28B0-CEB30BF24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552" y="4683879"/>
            <a:ext cx="6903721" cy="1600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400" dirty="0"/>
              <a:t>Новый цех гальвано-лакокрасочных покрытий и термообработки использует современные технологии, отвечающие самым жестким экологическим нормам.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11294948" y="6025661"/>
            <a:ext cx="750277" cy="644769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1890745F-4652-ECAE-2924-D84C325FA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AAAF133-D342-203F-2B8B-C6368D9BDC61}"/>
              </a:ext>
            </a:extLst>
          </p:cNvPr>
          <p:cNvSpPr/>
          <p:nvPr/>
        </p:nvSpPr>
        <p:spPr>
          <a:xfrm>
            <a:off x="734702" y="4490338"/>
            <a:ext cx="36097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0" i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Цех гальвано-лакокрасочных покрытий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Звук-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7581" y="6190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4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5"/>
    </mc:Choice>
    <mc:Fallback xmlns="">
      <p:transition spd="slow" advTm="8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3563F8-F882-F289-9A70-0A2C6B9B7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07778"/>
            <a:ext cx="3816096" cy="404026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400" dirty="0"/>
              <a:t>Мощная группа цехов подготовительного производства авиазавода, включающая кузнечный, стапельный, инструментальный и другие, удовлетворяет потребности не только самого завода, но и других индустриальных площадок корпорации.</a:t>
            </a:r>
            <a:endParaRPr lang="en-US" sz="2400" dirty="0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D6729A24-E6FD-A857-B672-F49A3DDF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4" r="-1" b="11054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6FEAF1C9-869E-7621-CCF2-F75C099E5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7" b="14773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омой 6">
            <a:hlinkClick r:id="rId6" action="ppaction://hlinksldjump" highlightClick="1"/>
          </p:cNvPr>
          <p:cNvSpPr/>
          <p:nvPr/>
        </p:nvSpPr>
        <p:spPr>
          <a:xfrm>
            <a:off x="11294948" y="6025661"/>
            <a:ext cx="750277" cy="644769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97053FF-484C-980F-7909-ED1E57EC5A55}"/>
              </a:ext>
            </a:extLst>
          </p:cNvPr>
          <p:cNvSpPr/>
          <p:nvPr/>
        </p:nvSpPr>
        <p:spPr>
          <a:xfrm>
            <a:off x="972967" y="273126"/>
            <a:ext cx="442083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0" i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Цех подготовительного производства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Звук-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431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1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5"/>
    </mc:Choice>
    <mc:Fallback xmlns="">
      <p:transition spd="slow" advTm="13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921A3-7EEB-1C24-9D47-3DE7C64FF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62" y="214084"/>
            <a:ext cx="7678713" cy="850301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</a:rPr>
              <a:t>КОНСТРУКТОРСКОЕ БЮРО ИМЕНИ МИКОЯНА</a:t>
            </a:r>
          </a:p>
        </p:txBody>
      </p:sp>
      <p:pic>
        <p:nvPicPr>
          <p:cNvPr id="5" name="Picture 5" descr="C:\Users\a.horoshilov\Pictures\ГУРЕВИЧ.jpg">
            <a:extLst>
              <a:ext uri="{FF2B5EF4-FFF2-40B4-BE49-F238E27FC236}">
                <a16:creationId xmlns:a16="http://schemas.microsoft.com/office/drawing/2014/main" id="{9ABDF06C-1F48-2310-A058-BCDC9B998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r="48309" b="4"/>
          <a:stretch/>
        </p:blipFill>
        <p:spPr bwMode="auto">
          <a:xfrm>
            <a:off x="136831" y="751625"/>
            <a:ext cx="2367733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СК &quot;МиГ&quot; войдет в состав компании &quot;Сухой&quot;: bmpd — LiveJournal">
            <a:extLst>
              <a:ext uri="{FF2B5EF4-FFF2-40B4-BE49-F238E27FC236}">
                <a16:creationId xmlns:a16="http://schemas.microsoft.com/office/drawing/2014/main" id="{68DECE8D-0E71-622C-6632-61BACFA45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9" r="3" b="16262"/>
          <a:stretch/>
        </p:blipFill>
        <p:spPr bwMode="auto">
          <a:xfrm>
            <a:off x="5135624" y="909225"/>
            <a:ext cx="6107843" cy="363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6436FB-6918-5F70-FDE7-9728E63166CD}"/>
              </a:ext>
            </a:extLst>
          </p:cNvPr>
          <p:cNvSpPr txBox="1"/>
          <p:nvPr/>
        </p:nvSpPr>
        <p:spPr>
          <a:xfrm>
            <a:off x="5825685" y="5375697"/>
            <a:ext cx="3317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Гуревич Михаил Иосифович</a:t>
            </a:r>
          </a:p>
          <a:p>
            <a:pPr algn="ctr"/>
            <a:r>
              <a:rPr lang="ru-RU" dirty="0"/>
              <a:t>1892—1976 гг.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7223CB2-F3AD-27EB-A63C-A84BA05D8137}"/>
              </a:ext>
            </a:extLst>
          </p:cNvPr>
          <p:cNvSpPr/>
          <p:nvPr/>
        </p:nvSpPr>
        <p:spPr>
          <a:xfrm>
            <a:off x="2384516" y="1510619"/>
            <a:ext cx="26418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Микоян Артём Иванович</a:t>
            </a:r>
          </a:p>
          <a:p>
            <a:pPr algn="ctr"/>
            <a:r>
              <a:rPr lang="ru-RU" dirty="0"/>
              <a:t>1905—1970 гг.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353529D-9E91-7D06-FE62-4F87425E0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7" y="3429000"/>
            <a:ext cx="5313860" cy="321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.horoshilov\Pictures\ГУРЕВИЧ.jpg">
            <a:extLst>
              <a:ext uri="{FF2B5EF4-FFF2-40B4-BE49-F238E27FC236}">
                <a16:creationId xmlns:a16="http://schemas.microsoft.com/office/drawing/2014/main" id="{5EEFFAF4-D823-F23C-A331-DF2E7BC62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7" r="4" b="4"/>
          <a:stretch/>
        </p:blipFill>
        <p:spPr bwMode="auto">
          <a:xfrm>
            <a:off x="9068696" y="4616702"/>
            <a:ext cx="2328229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-слайд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4047" y="6264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9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9"/>
    </mc:Choice>
    <mc:Fallback xmlns="">
      <p:transition spd="slow" advTm="35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19" name="Rectangle 12318">
            <a:extLst>
              <a:ext uri="{FF2B5EF4-FFF2-40B4-BE49-F238E27FC236}">
                <a16:creationId xmlns:a16="http://schemas.microsoft.com/office/drawing/2014/main" id="{9AB13476-CE21-4746-B044-FD491AC84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2316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BD3C08-2CFA-442E-9702-EC90F1059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89" y="2827648"/>
            <a:ext cx="4098951" cy="31831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400" dirty="0"/>
              <a:t>Введенный в строй в 2005 году цех окончательной сборки – один из самых современных в России. Он рассчитан на выпуск как боевых самолетов, так и гражданской авиатехники, включая пассажирские лайнеры.</a:t>
            </a:r>
          </a:p>
        </p:txBody>
      </p:sp>
      <p:pic>
        <p:nvPicPr>
          <p:cNvPr id="4" name="Picture 2" descr="Сборочный цех РСК &quot;МиГ&quot;">
            <a:extLst>
              <a:ext uri="{FF2B5EF4-FFF2-40B4-BE49-F238E27FC236}">
                <a16:creationId xmlns:a16="http://schemas.microsoft.com/office/drawing/2014/main" id="{EF7A7D09-01A1-A45C-E029-3BE2358EF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1" r="14997" b="2"/>
          <a:stretch/>
        </p:blipFill>
        <p:spPr bwMode="auto">
          <a:xfrm>
            <a:off x="5027601" y="10"/>
            <a:ext cx="3044866" cy="3597029"/>
          </a:xfrm>
          <a:custGeom>
            <a:avLst/>
            <a:gdLst/>
            <a:ahLst/>
            <a:cxnLst/>
            <a:rect l="l" t="t" r="r" b="b"/>
            <a:pathLst>
              <a:path w="3044866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8778" y="1230836"/>
                  <a:pt x="3024968" y="1520375"/>
                  <a:pt x="3040069" y="1809660"/>
                </a:cubicBezTo>
                <a:cubicBezTo>
                  <a:pt x="3049835" y="1950657"/>
                  <a:pt x="3044683" y="2092164"/>
                  <a:pt x="3024686" y="2232285"/>
                </a:cubicBez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Луховицкий авиационный завод (ЛАЗ) им. П.А. Воронина филиал ПАО ОАК">
            <a:extLst>
              <a:ext uri="{FF2B5EF4-FFF2-40B4-BE49-F238E27FC236}">
                <a16:creationId xmlns:a16="http://schemas.microsoft.com/office/drawing/2014/main" id="{633163D0-0AE3-D478-F1E4-37BFBB3AF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 r="18738" b="-2"/>
          <a:stretch/>
        </p:blipFill>
        <p:spPr bwMode="auto">
          <a:xfrm>
            <a:off x="5021993" y="3792430"/>
            <a:ext cx="3045969" cy="3065570"/>
          </a:xfrm>
          <a:custGeom>
            <a:avLst/>
            <a:gdLst/>
            <a:ahLst/>
            <a:cxnLst/>
            <a:rect l="l" t="t" r="r" b="b"/>
            <a:pathLst>
              <a:path w="3045969" h="3065570">
                <a:moveTo>
                  <a:pt x="2750933" y="0"/>
                </a:moveTo>
                <a:lnTo>
                  <a:pt x="3043770" y="11038"/>
                </a:lnTo>
                <a:lnTo>
                  <a:pt x="3045607" y="37526"/>
                </a:lnTo>
                <a:cubicBezTo>
                  <a:pt x="3047625" y="113720"/>
                  <a:pt x="3040851" y="189914"/>
                  <a:pt x="3034394" y="266109"/>
                </a:cubicBez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cubicBezTo>
                  <a:pt x="3052317" y="2587500"/>
                  <a:pt x="3032560" y="2779256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70"/>
                </a:lnTo>
                <a:lnTo>
                  <a:pt x="24938" y="3065570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25136109-F729-3C71-7CC3-BE3A699D7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7" r="22171" b="-2"/>
          <a:stretch/>
        </p:blipFill>
        <p:spPr bwMode="auto">
          <a:xfrm>
            <a:off x="8263902" y="10"/>
            <a:ext cx="3928092" cy="4143496"/>
          </a:xfrm>
          <a:custGeom>
            <a:avLst/>
            <a:gdLst/>
            <a:ahLst/>
            <a:cxnLst/>
            <a:rect l="l" t="t" r="r" b="b"/>
            <a:pathLst>
              <a:path w="3928092" h="4143506">
                <a:moveTo>
                  <a:pt x="23605" y="0"/>
                </a:moveTo>
                <a:lnTo>
                  <a:pt x="3928092" y="0"/>
                </a:lnTo>
                <a:lnTo>
                  <a:pt x="3928092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Луховицкий авиационный завод (ЛАЗ) им. П.А. Воронина филиал ПАО ОАК">
            <a:extLst>
              <a:ext uri="{FF2B5EF4-FFF2-40B4-BE49-F238E27FC236}">
                <a16:creationId xmlns:a16="http://schemas.microsoft.com/office/drawing/2014/main" id="{9E97A161-9B5C-5E66-B8F2-C4591A7C2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" r="-4" b="961"/>
          <a:stretch/>
        </p:blipFill>
        <p:spPr bwMode="auto">
          <a:xfrm>
            <a:off x="8281031" y="4328340"/>
            <a:ext cx="3910971" cy="2529660"/>
          </a:xfrm>
          <a:custGeom>
            <a:avLst/>
            <a:gdLst/>
            <a:ahLst/>
            <a:cxnLst/>
            <a:rect l="l" t="t" r="r" b="b"/>
            <a:pathLst>
              <a:path w="3910971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71" y="11103"/>
                </a:lnTo>
                <a:lnTo>
                  <a:pt x="3910971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омой 9">
            <a:hlinkClick r:id="rId8" action="ppaction://hlinksldjump" highlightClick="1"/>
          </p:cNvPr>
          <p:cNvSpPr/>
          <p:nvPr/>
        </p:nvSpPr>
        <p:spPr>
          <a:xfrm>
            <a:off x="11294948" y="6025661"/>
            <a:ext cx="750277" cy="644769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4057F1-C1BA-DD23-94B9-477DB76397C0}"/>
              </a:ext>
            </a:extLst>
          </p:cNvPr>
          <p:cNvSpPr txBox="1"/>
          <p:nvPr/>
        </p:nvSpPr>
        <p:spPr>
          <a:xfrm>
            <a:off x="629328" y="383202"/>
            <a:ext cx="42068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0" i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Цех окончательной сборки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Звук-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638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09"/>
    </mc:Choice>
    <mc:Fallback xmlns="">
      <p:transition spd="slow" advTm="54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4" name="Rectangle 10253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6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573CDC-E728-04B7-8243-AC6430187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04190"/>
            <a:ext cx="5976411" cy="26994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400" dirty="0"/>
              <a:t>Использование на предприятии современного механообрабатывающего и измерительного оборудования обеспечивает высокое качество изделий. Контроль качества ведется по современным технологиям в специальных лабораториях.</a:t>
            </a:r>
          </a:p>
        </p:txBody>
      </p:sp>
      <p:pic>
        <p:nvPicPr>
          <p:cNvPr id="4" name="Picture 2" descr="КБ - Конструкторское бюро - Design bureau">
            <a:extLst>
              <a:ext uri="{FF2B5EF4-FFF2-40B4-BE49-F238E27FC236}">
                <a16:creationId xmlns:a16="http://schemas.microsoft.com/office/drawing/2014/main" id="{9AC47228-4D71-88A5-093C-751925699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r="-4" b="-4"/>
          <a:stretch/>
        </p:blipFill>
        <p:spPr bwMode="auto">
          <a:xfrm>
            <a:off x="6396397" y="692000"/>
            <a:ext cx="2603605" cy="222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9AC20375-3C4B-CFE8-A15F-0083F581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6" r="18092" b="-1"/>
          <a:stretch/>
        </p:blipFill>
        <p:spPr bwMode="auto">
          <a:xfrm>
            <a:off x="9224328" y="506770"/>
            <a:ext cx="2603605" cy="259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машина, инжиниринг, в помещении, панель управления&#10;&#10;Автоматически созданное описание">
            <a:extLst>
              <a:ext uri="{FF2B5EF4-FFF2-40B4-BE49-F238E27FC236}">
                <a16:creationId xmlns:a16="http://schemas.microsoft.com/office/drawing/2014/main" id="{E5752550-BAE1-85F7-7ED6-73D0BD5243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947" r="7838" b="-1"/>
          <a:stretch/>
        </p:blipFill>
        <p:spPr>
          <a:xfrm>
            <a:off x="7683380" y="3426258"/>
            <a:ext cx="2857570" cy="2750705"/>
          </a:xfrm>
          <a:prstGeom prst="rect">
            <a:avLst/>
          </a:prstGeom>
        </p:spPr>
      </p:pic>
      <p:sp>
        <p:nvSpPr>
          <p:cNvPr id="9" name="Управляющая кнопка: домой 8">
            <a:hlinkClick r:id="rId7" action="ppaction://hlinksldjump" highlightClick="1"/>
          </p:cNvPr>
          <p:cNvSpPr/>
          <p:nvPr/>
        </p:nvSpPr>
        <p:spPr>
          <a:xfrm>
            <a:off x="11294948" y="6025661"/>
            <a:ext cx="750277" cy="644769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5D2B13-D7EF-C567-C96E-805A720F90CC}"/>
              </a:ext>
            </a:extLst>
          </p:cNvPr>
          <p:cNvSpPr txBox="1"/>
          <p:nvPr/>
        </p:nvSpPr>
        <p:spPr>
          <a:xfrm>
            <a:off x="797843" y="681038"/>
            <a:ext cx="4343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0" i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Лаборатория контроля качества продукции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Звук-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463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91"/>
    </mc:Choice>
    <mc:Fallback xmlns="">
      <p:transition spd="slow" advTm="47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0" name="Rectangle 1434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63E2A7-4595-B6A8-7022-33D387814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000"/>
              <a:t>— предприятие в миниатюре, созданное для комплексного обучения методам бережливого производства, моделирования и отработки на практике взаимодействия производственных и офисных служб, выявления недостатков в их работе и демонстрации оптимальных путей решения повседневных задач.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B7C237E3-AA74-0AF3-5001-6C41F0E7B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" b="32289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11294948" y="6025661"/>
            <a:ext cx="750277" cy="644769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22820-408A-0F54-A848-CC2177125257}"/>
              </a:ext>
            </a:extLst>
          </p:cNvPr>
          <p:cNvSpPr txBox="1"/>
          <p:nvPr/>
        </p:nvSpPr>
        <p:spPr>
          <a:xfrm>
            <a:off x="640081" y="812341"/>
            <a:ext cx="39550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«ФАБРИКА ПРОЦЕССОВ»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Звук-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6902" y="6098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8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61"/>
    </mc:Choice>
    <mc:Fallback xmlns="">
      <p:transition spd="slow" advTm="42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5" name="Rectangle 616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EBA9A0-905F-0597-1880-24B890F4D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73" y="1825624"/>
            <a:ext cx="5629834" cy="47275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400" dirty="0"/>
              <a:t>И сегодня на заводе, как и во всем РСК "МиГ", стараются проводить активную социальную политику. Работники корпорации отдыхают в санаториях и пансионатах, нуждающимся оказывается материальная помощь, качество медобслуживания на высоком уровне. Большое внимание уделяется и спорту: лыжные эстафеты среди подразделений, турниры по русскому бильярду, по мини-футболу на кубок ОАО "РСК "МиГ", по шашкам, шахматам и др.</a:t>
            </a:r>
          </a:p>
        </p:txBody>
      </p:sp>
      <p:sp>
        <p:nvSpPr>
          <p:cNvPr id="6167" name="Oval 616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411157A-29D1-1A11-E3E7-7A9C643EC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8284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9" name="Arc 616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F047D4-710B-0C54-90C0-17140D5DE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5" r="5968" b="4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F8460D-8AA3-7274-6DB0-E18ED32EBF40}"/>
              </a:ext>
            </a:extLst>
          </p:cNvPr>
          <p:cNvSpPr txBox="1"/>
          <p:nvPr/>
        </p:nvSpPr>
        <p:spPr>
          <a:xfrm>
            <a:off x="1128969" y="719744"/>
            <a:ext cx="3955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ЗАВОД И ЖИЗНЬ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Звук-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166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3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70"/>
    </mc:Choice>
    <mc:Fallback xmlns="">
      <p:transition spd="slow" advTm="59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39" name="Rectangle 9238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9140F8-8060-8852-8E84-F83B1C74F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84" y="1946649"/>
            <a:ext cx="5396012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dirty="0"/>
              <a:t>Конструкторы АО "РСК «МиГ» работают над созданием авиационной техники нового поколения, как пилотируемой, так и беспилотной. Флагманский продукт компании — новейший авиационный комплекс МиГ-35, который сегодня производится в интересах Минобороны России.</a:t>
            </a:r>
            <a:endParaRPr lang="en-US" dirty="0"/>
          </a:p>
        </p:txBody>
      </p:sp>
      <p:sp>
        <p:nvSpPr>
          <p:cNvPr id="9241" name="Oval 9240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56A1C3E-DA58-27FE-526B-137677F55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r="20715" b="3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43" name="Arc 924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5F72C91-CF92-3C34-C367-5F39987B3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0" r="4" b="4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9B0320-19C9-E84F-3FA0-3C973BE47567}"/>
              </a:ext>
            </a:extLst>
          </p:cNvPr>
          <p:cNvSpPr txBox="1"/>
          <p:nvPr/>
        </p:nvSpPr>
        <p:spPr>
          <a:xfrm>
            <a:off x="570633" y="312648"/>
            <a:ext cx="49830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Sans" panose="020B0503020203020204" pitchFamily="34" charset="0"/>
              </a:rPr>
              <a:t>Вклад корпорации в ОПК России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Звук-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9165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76"/>
    </mc:Choice>
    <mc:Fallback xmlns="">
      <p:transition spd="slow" advTm="17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3" name="Rectangle 2082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Freeform: Shape 2084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2ACCC1-D3BF-6595-1D8E-8D36802FE0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" r="1" b="1"/>
          <a:stretch/>
        </p:blipFill>
        <p:spPr bwMode="auto">
          <a:xfrm>
            <a:off x="5895751" y="654794"/>
            <a:ext cx="5708649" cy="55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C99AFAB-3F73-A0F5-B3D4-E4603AEF36EE}"/>
              </a:ext>
            </a:extLst>
          </p:cNvPr>
          <p:cNvSpPr/>
          <p:nvPr/>
        </p:nvSpPr>
        <p:spPr>
          <a:xfrm>
            <a:off x="282592" y="2353876"/>
            <a:ext cx="50000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kern="1200" cap="none" spc="0" dirty="0">
                <a:ln/>
                <a:solidFill>
                  <a:schemeClr val="accent4"/>
                </a:solidFill>
                <a:effectLst/>
                <a:latin typeface="+mj-lt"/>
                <a:ea typeface="+mj-ea"/>
                <a:cs typeface="+mj-cs"/>
              </a:rPr>
              <a:t>СПАСИБО</a:t>
            </a:r>
          </a:p>
          <a:p>
            <a:pPr algn="ctr"/>
            <a:r>
              <a:rPr lang="ru-RU" sz="5400" b="1" kern="1200" cap="none" spc="0" dirty="0">
                <a:ln/>
                <a:solidFill>
                  <a:schemeClr val="accent4"/>
                </a:solidFill>
                <a:effectLst/>
                <a:latin typeface="+mj-lt"/>
                <a:ea typeface="+mj-ea"/>
                <a:cs typeface="+mj-cs"/>
              </a:rPr>
              <a:t>ЗА </a:t>
            </a:r>
            <a:r>
              <a:rPr lang="en-US" sz="5400" b="1" kern="1200" cap="none" spc="0" dirty="0">
                <a:ln/>
                <a:solidFill>
                  <a:schemeClr val="accent4"/>
                </a:solidFill>
                <a:effectLst/>
                <a:latin typeface="+mj-lt"/>
                <a:ea typeface="+mj-ea"/>
                <a:cs typeface="+mj-cs"/>
              </a:rPr>
              <a:t>ВНИМАНИЕ</a:t>
            </a:r>
            <a:r>
              <a:rPr lang="ru-RU" sz="5400" b="1" kern="1200" cap="none" spc="0" dirty="0">
                <a:ln/>
                <a:solidFill>
                  <a:schemeClr val="accent4"/>
                </a:solidFill>
                <a:effectLst/>
                <a:latin typeface="+mj-lt"/>
                <a:ea typeface="+mj-ea"/>
                <a:cs typeface="+mj-cs"/>
              </a:rPr>
              <a:t>!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7929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6" name="Rectangle 11277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F331EFA-91C4-12DD-6053-E691B81F1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2044" y="320040"/>
            <a:ext cx="2493664" cy="392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Центральный музей АО «Российская самолетостроительная Корпорация «МиГ» |  КОРПОРАТИВНЫЙ МУЗЕЙ">
            <a:extLst>
              <a:ext uri="{FF2B5EF4-FFF2-40B4-BE49-F238E27FC236}">
                <a16:creationId xmlns:a16="http://schemas.microsoft.com/office/drawing/2014/main" id="{7E8320FF-0AF1-3AA8-9F98-DFA2BB6E0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6254496" y="343419"/>
            <a:ext cx="5471160" cy="388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7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7CC261-1032-3378-BBAA-19F49FC77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9" y="4440365"/>
            <a:ext cx="6214871" cy="1722691"/>
          </a:xfrm>
        </p:spPr>
        <p:txBody>
          <a:bodyPr anchor="ctr">
            <a:normAutofit lnSpcReduction="10000"/>
          </a:bodyPr>
          <a:lstStyle/>
          <a:p>
            <a:r>
              <a:rPr lang="ru-RU" sz="1900" dirty="0"/>
              <a:t>История предприятия началась более 130 лет назад. Завод, много лет производящий МиГи, начинал с … велосипедов! В 1893 году</a:t>
            </a:r>
            <a:r>
              <a:rPr lang="ru-RU" sz="1900" b="0" i="0" dirty="0">
                <a:effectLst/>
                <a:latin typeface="LatoWeb"/>
              </a:rPr>
              <a:t> в Москве, испытывавшей велосипедный бум, русский инженер Юлий Александрович Меллер открыл мастерскую под названием "Дукс" (в переводе с латыни - "Вождь").</a:t>
            </a:r>
            <a:endParaRPr lang="ru-RU" sz="19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05D6B89-482B-D4F5-06D3-D392DA47576F}"/>
              </a:ext>
            </a:extLst>
          </p:cNvPr>
          <p:cNvSpPr/>
          <p:nvPr/>
        </p:nvSpPr>
        <p:spPr>
          <a:xfrm>
            <a:off x="792443" y="4481374"/>
            <a:ext cx="35205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НЕМНОГО</a:t>
            </a:r>
          </a:p>
          <a:p>
            <a:pPr algn="ctr"/>
            <a:r>
              <a:rPr lang="ru-RU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ИСТОРИИ</a:t>
            </a:r>
          </a:p>
        </p:txBody>
      </p:sp>
      <p:pic>
        <p:nvPicPr>
          <p:cNvPr id="2" name="Звук 3.m4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2149" y="6253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3"/>
    </mc:Choice>
    <mc:Fallback xmlns="">
      <p:transition spd="slow" advTm="20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3" name="Rectangle 310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12A5BE-1A03-050F-4433-ECF1CC352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03" y="2043149"/>
            <a:ext cx="5284694" cy="1453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/>
              <a:t>После революции завод "Дукс" переименовали в Государственный авиазавод № 1 (ГАЗ №1). </a:t>
            </a:r>
          </a:p>
        </p:txBody>
      </p:sp>
      <p:sp>
        <p:nvSpPr>
          <p:cNvPr id="3105" name="Oval 310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2" name="Picture 10" descr="Самолет &quot;Поликарпов У-2&quot; (По-2), СССР">
            <a:extLst>
              <a:ext uri="{FF2B5EF4-FFF2-40B4-BE49-F238E27FC236}">
                <a16:creationId xmlns:a16="http://schemas.microsoft.com/office/drawing/2014/main" id="{CC2AA8AE-0E78-573E-054D-081386609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r="11288" b="3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7" name="Arc 310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8" name="Picture 6" descr="Р-1 — Авиация и самолеты">
            <a:extLst>
              <a:ext uri="{FF2B5EF4-FFF2-40B4-BE49-F238E27FC236}">
                <a16:creationId xmlns:a16="http://schemas.microsoft.com/office/drawing/2014/main" id="{AD9E6EAD-61AF-27FB-A66F-7254DF3C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0" r="20237"/>
          <a:stretch/>
        </p:blipFill>
        <p:spPr bwMode="auto">
          <a:xfrm>
            <a:off x="6415431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27E646-3AFB-81A4-8C32-F77D5B94D977}"/>
              </a:ext>
            </a:extLst>
          </p:cNvPr>
          <p:cNvSpPr txBox="1"/>
          <p:nvPr/>
        </p:nvSpPr>
        <p:spPr>
          <a:xfrm>
            <a:off x="4344214" y="4169127"/>
            <a:ext cx="3439908" cy="1671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2000" dirty="0"/>
              <a:t>В 1927 году здесь выпустили первую серию учебных самолетов У-2 (По-2) конструкции Николая Николаевича Поликарпова</a:t>
            </a:r>
          </a:p>
        </p:txBody>
      </p:sp>
      <p:sp>
        <p:nvSpPr>
          <p:cNvPr id="4" name="AutoShape 2" descr="https://avatars.mds.yandex.net/get-entity_search/2038203/880089431/S600xU_2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C:\Users\a.horoshilov\AppData\Local\Packages\Microsoft.Windows.Photos_8wekyb3d8bbwe\TempState\ShareServiceTempFolder\S600xU_2x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67" y="3782095"/>
            <a:ext cx="3667940" cy="24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337D51D3-A6B7-955E-42F1-AAEF8A36DAAF}"/>
              </a:ext>
            </a:extLst>
          </p:cNvPr>
          <p:cNvSpPr/>
          <p:nvPr/>
        </p:nvSpPr>
        <p:spPr>
          <a:xfrm>
            <a:off x="186263" y="289968"/>
            <a:ext cx="62017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НЕМНОГО ИСТОРИИ</a:t>
            </a:r>
          </a:p>
        </p:txBody>
      </p:sp>
      <p:pic>
        <p:nvPicPr>
          <p:cNvPr id="2" name="Звук 4.m4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6263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9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1"/>
    </mc:Choice>
    <mc:Fallback xmlns="">
      <p:transition spd="slow" advTm="33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2" name="Rectangle 6161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64" name="Rectangle 6163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68" name="Rectangle 6167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330901-EC18-39F7-0D56-EE2C98A9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dirty="0"/>
              <a:t>Конструкторскому бюро Микояна, был передан созданный под руководством Поликарпова проект самолета И-200. Самолету в новом КБ дали название МиГ-1 (сокращение от "Микоян и Гуревич"). С него и начинается история огромного семейства МиГов.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C1081F-0133-543A-DD00-64CC6F3CA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r="180" b="2"/>
          <a:stretch/>
        </p:blipFill>
        <p:spPr bwMode="auto">
          <a:xfrm>
            <a:off x="6324599" y="10"/>
            <a:ext cx="5457817" cy="333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Истребитель МиГ-3 | Армии и Солдаты - Военная энциклопедия ...">
            <a:extLst>
              <a:ext uri="{FF2B5EF4-FFF2-40B4-BE49-F238E27FC236}">
                <a16:creationId xmlns:a16="http://schemas.microsoft.com/office/drawing/2014/main" id="{04D5F934-47B4-B6B5-8146-5CCCB7BF7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3" b="3"/>
          <a:stretch/>
        </p:blipFill>
        <p:spPr bwMode="auto">
          <a:xfrm>
            <a:off x="6324590" y="3520439"/>
            <a:ext cx="5457817" cy="333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D8DED0-C57E-97F1-F91A-FAA804A8DA9D}"/>
              </a:ext>
            </a:extLst>
          </p:cNvPr>
          <p:cNvSpPr/>
          <p:nvPr/>
        </p:nvSpPr>
        <p:spPr>
          <a:xfrm>
            <a:off x="1340440" y="527102"/>
            <a:ext cx="35205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НЕМНОГО</a:t>
            </a:r>
          </a:p>
          <a:p>
            <a:pPr algn="ctr"/>
            <a:r>
              <a:rPr lang="ru-RU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ИСТОРИИ</a:t>
            </a:r>
          </a:p>
        </p:txBody>
      </p:sp>
      <p:pic>
        <p:nvPicPr>
          <p:cNvPr id="2" name="Звук 5.m4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0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9"/>
    </mc:Choice>
    <mc:Fallback xmlns="">
      <p:transition spd="slow" advTm="17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9" name="Rectangle 1048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Чкалов Валерий Павлович - Герой Советского Союза - Биография">
            <a:extLst>
              <a:ext uri="{FF2B5EF4-FFF2-40B4-BE49-F238E27FC236}">
                <a16:creationId xmlns:a16="http://schemas.microsoft.com/office/drawing/2014/main" id="{DDE9BC17-351C-0C2B-D549-D6DE1E043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2" b="-4"/>
          <a:stretch/>
        </p:blipFill>
        <p:spPr bwMode="auto"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61F5A0-292D-0E4F-65E5-6358611ED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9306" y="4981490"/>
            <a:ext cx="7736540" cy="155869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dirty="0"/>
              <a:t>Самолеты, собранные на предприятии, взлетали с Центрального аэродрома им. Фрунзе на Ходынке. Память о нём сохранилась в названии станции метро Аэропорт. Здесь летали Чкалов, Нестеров, Уточкин и другие известные летчики.</a:t>
            </a:r>
          </a:p>
        </p:txBody>
      </p:sp>
      <p:pic>
        <p:nvPicPr>
          <p:cNvPr id="6" name="Picture 4" descr="Лётчик Нестеров: «Совершить «мёртвую петлю» было для меня вопросом  самолюбия» | Официальный сайт Всероссийской общественной организации  ветеранов &quot;БОЕВОЕ БРАТСТВО&quot;">
            <a:extLst>
              <a:ext uri="{FF2B5EF4-FFF2-40B4-BE49-F238E27FC236}">
                <a16:creationId xmlns:a16="http://schemas.microsoft.com/office/drawing/2014/main" id="{7BD5AC7A-81D9-EC8A-BAA6-92AFCEDF7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r="3" b="3"/>
          <a:stretch/>
        </p:blipFill>
        <p:spPr bwMode="auto"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Они были первыми — Планета ВВС">
            <a:extLst>
              <a:ext uri="{FF2B5EF4-FFF2-40B4-BE49-F238E27FC236}">
                <a16:creationId xmlns:a16="http://schemas.microsoft.com/office/drawing/2014/main" id="{2E1A5498-B15D-8B74-C9E4-597CC420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" b="-3"/>
          <a:stretch/>
        </p:blipFill>
        <p:spPr bwMode="auto"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698F7F1-CB53-CC34-3FBC-F5991B406C0B}"/>
              </a:ext>
            </a:extLst>
          </p:cNvPr>
          <p:cNvSpPr/>
          <p:nvPr/>
        </p:nvSpPr>
        <p:spPr>
          <a:xfrm>
            <a:off x="4306851" y="4013418"/>
            <a:ext cx="62017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НЕМНОГО ИСТОРИИ</a:t>
            </a:r>
          </a:p>
        </p:txBody>
      </p:sp>
      <p:pic>
        <p:nvPicPr>
          <p:cNvPr id="2" name="Звук 6.m4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23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1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8"/>
    </mc:Choice>
    <mc:Fallback xmlns="">
      <p:transition spd="slow" advTm="29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графический дизайн, Графика, снимок экран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1A6A5939-8EAC-E634-E88B-95DBB8DA7D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7003"/>
          <a:stretch/>
        </p:blipFill>
        <p:spPr>
          <a:xfrm>
            <a:off x="9942286" y="341588"/>
            <a:ext cx="1935770" cy="115338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круг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3AFEDA27-E70A-CE45-FA25-C053DC651A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903"/>
          <a:stretch/>
        </p:blipFill>
        <p:spPr>
          <a:xfrm>
            <a:off x="1483458" y="2463814"/>
            <a:ext cx="9488063" cy="422896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0A0BE57-359D-C274-7F77-1E4801BBD990}"/>
              </a:ext>
            </a:extLst>
          </p:cNvPr>
          <p:cNvSpPr/>
          <p:nvPr/>
        </p:nvSpPr>
        <p:spPr>
          <a:xfrm>
            <a:off x="446668" y="653384"/>
            <a:ext cx="9167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ИСТОРИЯ САМОЛЁТОВ МиГ</a:t>
            </a:r>
          </a:p>
        </p:txBody>
      </p:sp>
      <p:pic>
        <p:nvPicPr>
          <p:cNvPr id="2" name="Звук 7.m4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4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2"/>
    </mc:Choice>
    <mc:Fallback xmlns="">
      <p:transition spd="slow" advTm="28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80CC1E-01B6-D7A2-0645-904F3178F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10" y="2914783"/>
            <a:ext cx="3734126" cy="280394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ru-RU" sz="2000" dirty="0"/>
              <a:t>Это авиастроительная компания, обеспечивающая все этапы жизненного цикла производимых летательных аппаратов, а также обучение лётного, инженерно-технического состава и послепродажное обслуживание авиационной техники.</a:t>
            </a:r>
          </a:p>
        </p:txBody>
      </p:sp>
      <p:pic>
        <p:nvPicPr>
          <p:cNvPr id="8" name="Рисунок 7" descr="Изображение выглядит как транспорт, самолет, Путешествие по воздуху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2BF2365A-0D49-B5B5-ABD1-BB1A082150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802"/>
          <a:stretch/>
        </p:blipFill>
        <p:spPr>
          <a:xfrm>
            <a:off x="3968430" y="2592044"/>
            <a:ext cx="8040142" cy="380731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нимок экрана, линия, самоле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C9CF11D-E73C-CDAD-9FFF-1DD19B9450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362" b="38340"/>
          <a:stretch/>
        </p:blipFill>
        <p:spPr>
          <a:xfrm>
            <a:off x="325809" y="336902"/>
            <a:ext cx="7285242" cy="1223204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C309400-F143-3A5F-EEBD-C12D75F4AE1A}"/>
              </a:ext>
            </a:extLst>
          </p:cNvPr>
          <p:cNvSpPr/>
          <p:nvPr/>
        </p:nvSpPr>
        <p:spPr>
          <a:xfrm>
            <a:off x="6736467" y="215900"/>
            <a:ext cx="51610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Российская самолетостроительная корпорация «МиГ»</a:t>
            </a:r>
          </a:p>
        </p:txBody>
      </p:sp>
      <p:pic>
        <p:nvPicPr>
          <p:cNvPr id="2" name="Звук 8.m4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2743" y="6264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0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42"/>
    </mc:Choice>
    <mc:Fallback xmlns="">
      <p:transition spd="slow" advTm="41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9" name="Rectangle 1108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9EDF48-0169-C5F5-E335-9160E3ABC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36" y="2711395"/>
            <a:ext cx="4652988" cy="32228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dirty="0"/>
              <a:t>один из филиалов акционерного общества «РСК «МиГ», находится в городе Луховицы на юго-востоке Московской области. В его состав входит и аэродром «Третьяково».</a:t>
            </a:r>
          </a:p>
        </p:txBody>
      </p:sp>
      <p:pic>
        <p:nvPicPr>
          <p:cNvPr id="9" name="Рисунок 8" descr="Изображение выглядит как карта, текст, атлас&#10;&#10;Автоматически созданное описание">
            <a:extLst>
              <a:ext uri="{FF2B5EF4-FFF2-40B4-BE49-F238E27FC236}">
                <a16:creationId xmlns:a16="http://schemas.microsoft.com/office/drawing/2014/main" id="{B1F7A5E2-099F-9497-8C2A-C223D112A3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97" r="2" b="1868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041" name="Picture 17" descr="Филиал ПАО ОАК - ЛАЗ им. П.А. Воронина">
            <a:extLst>
              <a:ext uri="{FF2B5EF4-FFF2-40B4-BE49-F238E27FC236}">
                <a16:creationId xmlns:a16="http://schemas.microsoft.com/office/drawing/2014/main" id="{939C844D-DCD8-B148-210F-C27E6F768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"/>
          <a:stretch/>
        </p:blipFill>
        <p:spPr bwMode="auto"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AEB7D4FD-C34B-64C5-1C05-021045953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r="11236" b="-2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8A2FF4C9-164B-B4B4-F34D-4D6EC1ADD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615138" y="926437482"/>
            <a:ext cx="535724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Москва</a:t>
            </a:r>
            <a:endParaRPr kumimoji="0" lang="ru-RU" altLang="ru-RU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B93667C-3D4E-7687-C884-A18CCC378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435400" y="153067807"/>
            <a:ext cx="657552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Луховицы</a:t>
            </a:r>
            <a:endParaRPr kumimoji="0" lang="ru-RU" altLang="ru-RU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Звук 27">
            <a:extLst>
              <a:ext uri="{FF2B5EF4-FFF2-40B4-BE49-F238E27FC236}">
                <a16:creationId xmlns:a16="http://schemas.microsoft.com/office/drawing/2014/main" id="{261DC76E-CC18-9E51-68BE-D7EFB960E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62661C2-9681-E557-798E-7E3CD727E4B7}"/>
              </a:ext>
            </a:extLst>
          </p:cNvPr>
          <p:cNvSpPr/>
          <p:nvPr/>
        </p:nvSpPr>
        <p:spPr>
          <a:xfrm>
            <a:off x="422371" y="534593"/>
            <a:ext cx="70877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Луховицкий авиационный</a:t>
            </a:r>
          </a:p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завод имени П. А. Воронина 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Звук-9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9"/>
          <a:stretch>
            <a:fillRect/>
          </a:stretch>
        </p:blipFill>
        <p:spPr>
          <a:xfrm>
            <a:off x="118872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4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50"/>
    </mc:Choice>
    <mc:Fallback xmlns="">
      <p:transition spd="slow" advTm="33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1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8673</TotalTime>
  <Words>877</Words>
  <Application>Microsoft Macintosh PowerPoint</Application>
  <PresentationFormat>Широкоэкранный</PresentationFormat>
  <Paragraphs>82</Paragraphs>
  <Slides>25</Slides>
  <Notes>1</Notes>
  <HiddenSlides>0</HiddenSlides>
  <MMClips>25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Fairwater Script</vt:lpstr>
      <vt:lpstr>Google Sans</vt:lpstr>
      <vt:lpstr>LatoWeb</vt:lpstr>
      <vt:lpstr>PT Sans</vt:lpstr>
      <vt:lpstr>Wingdings</vt:lpstr>
      <vt:lpstr>Тема Office</vt:lpstr>
      <vt:lpstr>Презентация PowerPoint</vt:lpstr>
      <vt:lpstr>КОНСТРУКТОРСКОЕ БЮРО ИМЕНИ МИКОЯНА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User111114724</dc:creator>
  <cp:lastModifiedBy>User111114724</cp:lastModifiedBy>
  <cp:revision>36</cp:revision>
  <cp:lastPrinted>2024-12-12T07:36:23Z</cp:lastPrinted>
  <dcterms:created xsi:type="dcterms:W3CDTF">2024-12-01T09:44:11Z</dcterms:created>
  <dcterms:modified xsi:type="dcterms:W3CDTF">2024-12-14T19:06:55Z</dcterms:modified>
</cp:coreProperties>
</file>