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69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557DCF0-7D32-4454-9206-B032047B0152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120" y="1336680"/>
            <a:ext cx="6412320" cy="3607200"/>
          </a:xfrm>
          <a:prstGeom prst="rect">
            <a:avLst/>
          </a:prstGeom>
          <a:ln w="0">
            <a:noFill/>
          </a:ln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280" cy="420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sldNum" idx="16"/>
          </p:nvPr>
        </p:nvSpPr>
        <p:spPr>
          <a:xfrm>
            <a:off x="4281480" y="10155240"/>
            <a:ext cx="3275640" cy="53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AB87390-4410-4344-A413-091C712DA4F4}" type="slidenum">
              <a:rPr lang="ru-RU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FD9997-CA8E-406D-95BA-95BE37B2658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83EC4B-8809-4392-9049-D160F1B2199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8C0D247-E731-4D53-8BC7-A78CCEF4F1C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A74FDED-8AC8-4D7E-AAD9-1CB1363846D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A94DDC4-2F78-40B7-BD96-7DC7680DC8C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A109CFF-5D77-4D30-B402-448F4AE02A4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78B6D76-E2D5-40E3-8E0F-7DDDE0B52D3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2F6B25A-07AB-4B38-81B7-016FA86F8F3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40764DB-F230-4D79-8074-AA6C07E3F7E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105761B-832A-4AD3-9F9F-4323DBF7394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321FBCE-CC6F-467D-B29C-325C9E75437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F61085F-44ED-4688-806C-AFB06DF49F4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C90C131-87D0-4128-828E-B9FCDEF530C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4AF0419-D3A5-4308-8E94-FF2DD3827B2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0137F43-D80D-405D-BE7A-399CC4142E5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3339CA5-E6C5-4D70-9D92-957E1E2B316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9CAB071-1BDA-46D0-9E19-B32E8D85E19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AB7C5FF-AAE0-42B0-8872-5683316AB1A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A98AE66-2DDA-4499-8DB0-EF5970FD7FB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E666812-3AB6-4050-AA4B-BF96B03A9D2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F6FE1C7-C9EB-4ED4-9914-D7F835A6313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56206CD-8045-4A5C-A56F-AFD6CFC3675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4EA82CA-C9E5-458E-B05E-54D7B5F05CF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729DE84-CA90-45BB-BDDB-225C25C4B22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E586D2-A2A7-4BAF-816B-029296CB581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4E585B9-A0D4-4906-BBEC-33EBA30404A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5DD2B72-24DC-4BEC-A0D5-9A61C0EF4BA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C9137AE-1666-46B2-A7EC-825845B029C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EF5D3FE-6B10-4255-A054-38CDEE9AA3D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998F745-BAA1-4023-9677-86B4556967A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E0C5B93-5091-4FE9-BD59-C167DC5D2B6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F0531A1-D68C-483E-B71B-AB62A022C8C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E73F5BB-2AC4-4AED-AA79-27BD3DEC859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F492950-B4FF-47E6-9885-BBA4C193A79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806CCEB-7855-481B-B8AF-99141B056C1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02BD7E5-62F4-4288-B5D6-8031AB087A4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BCA7739-F47A-45FE-B0E5-483581F076B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365FCDF-720C-400E-AC4F-2B9D0CAACCD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EE4E4E1-CFDD-4549-AC06-25D956441F6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D3F3885-B2DF-458A-815A-E5F39F253DB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7CF8153-4762-4950-A60B-42B9B4EFC42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65BE051-BDE2-4199-A0DC-6E137BD32CC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A758BDF-E21A-441A-BA1A-558DEAB3124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09711C-BBA3-4DA5-B944-DB86F01E3C1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D97E490-C4BA-4351-B254-031B2FB38CE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71AFB3-2194-4C4E-ADA2-3682A735368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7AFEA6C-B824-42DA-BD3B-4381F6EE0AF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5F55ED-7757-4164-8D6A-EB56B6DD729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172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502C77F-19D5-464A-8E95-3FB62CE1B388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DEE468D-E0DE-489F-9583-ACC8F216440B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0680"/>
            <a:ext cx="1097172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DE20E59-8206-4837-A322-C0723BCA6F4A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26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15A34E3-DEC3-4668-8155-6E2257C1CE64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9"/>
          <p:cNvPicPr/>
          <p:nvPr/>
        </p:nvPicPr>
        <p:blipFill>
          <a:blip r:embed="rId3"/>
          <a:stretch/>
        </p:blipFill>
        <p:spPr>
          <a:xfrm>
            <a:off x="0" y="2572200"/>
            <a:ext cx="12189960" cy="4283640"/>
          </a:xfrm>
          <a:prstGeom prst="rect">
            <a:avLst/>
          </a:prstGeom>
          <a:ln w="0">
            <a:noFill/>
          </a:ln>
        </p:spPr>
      </p:pic>
      <p:grpSp>
        <p:nvGrpSpPr>
          <p:cNvPr id="171" name="Group 6"/>
          <p:cNvGrpSpPr/>
          <p:nvPr/>
        </p:nvGrpSpPr>
        <p:grpSpPr>
          <a:xfrm>
            <a:off x="0" y="180000"/>
            <a:ext cx="12190320" cy="1078200"/>
            <a:chOff x="0" y="180000"/>
            <a:chExt cx="12190320" cy="1078200"/>
          </a:xfrm>
        </p:grpSpPr>
        <p:sp>
          <p:nvSpPr>
            <p:cNvPr id="172" name="Subtitle 3"/>
            <p:cNvSpPr/>
            <p:nvPr/>
          </p:nvSpPr>
          <p:spPr>
            <a:xfrm>
              <a:off x="0" y="180000"/>
              <a:ext cx="12190320" cy="1078200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 defTabSz="914400">
                <a:lnSpc>
                  <a:spcPct val="90000"/>
                </a:lnSpc>
                <a:spcBef>
                  <a:spcPts val="1568"/>
                </a:spcBef>
                <a:spcAft>
                  <a:spcPts val="567"/>
                </a:spcAft>
                <a:tabLst>
                  <a:tab pos="0" algn="l"/>
                </a:tabLst>
              </a:pPr>
              <a:r>
                <a:rPr lang="en-US" sz="2400" b="1" strike="noStrike" spc="154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</a:rPr>
                <a:t>Филиал Нахимовского военно-морского училища в г. Калининграде</a:t>
              </a:r>
              <a:endParaRPr lang="ru-RU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3" name="Rectangle: Rounded Corners 4"/>
          <p:cNvSpPr/>
          <p:nvPr/>
        </p:nvSpPr>
        <p:spPr>
          <a:xfrm>
            <a:off x="173880" y="836640"/>
            <a:ext cx="11377800" cy="110556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729FCF"/>
              </a:gs>
              <a:gs pos="100000">
                <a:srgbClr val="2A6099"/>
              </a:gs>
            </a:gsLst>
            <a:lin ang="702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lt1"/>
                </a:solidFill>
                <a:latin typeface="Lato Light"/>
                <a:ea typeface="Lato Light"/>
              </a:rPr>
              <a:t>Креативный марафон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lt1"/>
                </a:solidFill>
                <a:latin typeface="Lato Light"/>
                <a:ea typeface="Lato Light"/>
              </a:rPr>
              <a:t>«Естественные науки на службе Отечеству»: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2400" b="1" strike="noStrike" spc="-1">
                <a:solidFill>
                  <a:schemeClr val="lt1"/>
                </a:solidFill>
                <a:latin typeface="Lato Light"/>
                <a:ea typeface="Lato Light"/>
              </a:rPr>
              <a:t>завод "Янтарь" (г. Калининград)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74" name="Таблица 1"/>
          <p:cNvGraphicFramePr/>
          <p:nvPr/>
        </p:nvGraphicFramePr>
        <p:xfrm>
          <a:off x="173880" y="2179800"/>
          <a:ext cx="11837880" cy="2316480"/>
        </p:xfrm>
        <a:graphic>
          <a:graphicData uri="http://schemas.openxmlformats.org/drawingml/2006/table">
            <a:tbl>
              <a:tblPr/>
              <a:tblGrid>
                <a:gridCol w="461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Команда "39 Вал" 9 класс: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8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Дегтярев Сергей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Евдокимов Кирилл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Ляхов Виктор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Пономаренко Андрей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Савинков Михаил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en-US" sz="20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Руководители: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ru-RU" sz="8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8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</a:t>
                      </a:r>
                      <a:endParaRPr lang="ru-RU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en-US" sz="20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Генис Александра Романовна, 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en-US" sz="2000" b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Гурентьев Сергей Александрович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en-US" sz="2000" b="1" i="1" strike="noStrike" spc="-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преподаватели ОД (физика, химия, биология)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</a:pPr>
                      <a:endParaRPr lang="ru-RU" sz="2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2797200" y="114120"/>
            <a:ext cx="7075080" cy="73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000" b="1" strike="noStrike" spc="-1">
                <a:solidFill>
                  <a:schemeClr val="dk1"/>
                </a:solidFill>
                <a:latin typeface="Baskerville Old Face"/>
              </a:rPr>
              <a:t>Экскурсия по цехам завода «Янтарь»</a:t>
            </a:r>
            <a:endParaRPr lang="ru-RU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272160" y="850320"/>
            <a:ext cx="7079760" cy="301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Bodoni MT"/>
                <a:ea typeface="Microsoft YaHei"/>
              </a:rPr>
              <a:t>«Сердцем» производственных процессов является сборочно-сварочный цех, где происходит резка металла.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Bodoni MT"/>
                <a:ea typeface="Microsoft YaHei"/>
              </a:rPr>
              <a:t>Здесь же расположен пресс для придания необходимой кривизны частям корабля. Пресс был произведен еще в СССР и является одним из старейших в области. Он прост и надежен в эксплуатации. Рядом работают новые краны и листогибочный станок.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dk1"/>
                </a:solidFill>
                <a:latin typeface="Bodoni MT"/>
                <a:ea typeface="Microsoft YaHei"/>
              </a:rPr>
              <a:t>После того, как металл гнут, режут и прочими способами придают ему нужную форму, он поступает в сектор сварочного производства. Здесь начинается предварительная сборка корпуса и изготовление секций.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Рисунок 214"/>
          <p:cNvPicPr/>
          <p:nvPr/>
        </p:nvPicPr>
        <p:blipFill>
          <a:blip r:embed="rId2"/>
          <a:stretch/>
        </p:blipFill>
        <p:spPr>
          <a:xfrm>
            <a:off x="4202280" y="4089960"/>
            <a:ext cx="3804480" cy="2533680"/>
          </a:xfrm>
          <a:prstGeom prst="rect">
            <a:avLst/>
          </a:prstGeom>
          <a:ln w="0">
            <a:noFill/>
          </a:ln>
        </p:spPr>
      </p:pic>
      <p:pic>
        <p:nvPicPr>
          <p:cNvPr id="216" name="Рисунок 215"/>
          <p:cNvPicPr/>
          <p:nvPr/>
        </p:nvPicPr>
        <p:blipFill>
          <a:blip r:embed="rId3"/>
          <a:stretch/>
        </p:blipFill>
        <p:spPr>
          <a:xfrm>
            <a:off x="8121240" y="4086720"/>
            <a:ext cx="3909240" cy="2519280"/>
          </a:xfrm>
          <a:prstGeom prst="rect">
            <a:avLst/>
          </a:prstGeom>
          <a:ln w="0">
            <a:noFill/>
          </a:ln>
        </p:spPr>
      </p:pic>
      <p:pic>
        <p:nvPicPr>
          <p:cNvPr id="217" name="Рисунок 216"/>
          <p:cNvPicPr/>
          <p:nvPr/>
        </p:nvPicPr>
        <p:blipFill>
          <a:blip r:embed="rId4"/>
          <a:stretch/>
        </p:blipFill>
        <p:spPr>
          <a:xfrm>
            <a:off x="7456320" y="893520"/>
            <a:ext cx="4564800" cy="3014280"/>
          </a:xfrm>
          <a:prstGeom prst="rect">
            <a:avLst/>
          </a:prstGeom>
          <a:ln w="0">
            <a:noFill/>
          </a:ln>
        </p:spPr>
      </p:pic>
      <p:pic>
        <p:nvPicPr>
          <p:cNvPr id="218" name="Рисунок 217"/>
          <p:cNvPicPr/>
          <p:nvPr/>
        </p:nvPicPr>
        <p:blipFill>
          <a:blip r:embed="rId5"/>
          <a:stretch/>
        </p:blipFill>
        <p:spPr>
          <a:xfrm>
            <a:off x="164160" y="4089960"/>
            <a:ext cx="3884760" cy="254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3391560" y="273600"/>
            <a:ext cx="573984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000" b="1" strike="noStrike" spc="-1" dirty="0">
                <a:solidFill>
                  <a:schemeClr val="dk1"/>
                </a:solidFill>
                <a:latin typeface="Baskerville Old Face"/>
              </a:rPr>
              <a:t>ЧТОБЫ НЕ РЖАВЕЛО...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329040" y="4705560"/>
            <a:ext cx="11671200" cy="186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Bodoni MT"/>
              </a:rPr>
              <a:t>На участке гальванической обработки металлические изделия проходят очистку перед непосредственной сборкой. Здесь производится фосфатирование, промывка, обезжиривание, цинкование поверхностей. Эти процессы позволяют обеспечить корпусу судна и другим металлическим частям корабля прочность и долговечность, а также избавляют от коррозии и других вредных для материалов воздействий. Трубы также проходят гальваническую обработку, после чего отправляются на трубообрабатывающий участок.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Рисунок 220"/>
          <p:cNvPicPr/>
          <p:nvPr/>
        </p:nvPicPr>
        <p:blipFill>
          <a:blip r:embed="rId2"/>
          <a:stretch/>
        </p:blipFill>
        <p:spPr>
          <a:xfrm>
            <a:off x="7753680" y="1591200"/>
            <a:ext cx="4185720" cy="2856600"/>
          </a:xfrm>
          <a:prstGeom prst="rect">
            <a:avLst/>
          </a:prstGeom>
          <a:ln w="0">
            <a:noFill/>
          </a:ln>
        </p:spPr>
      </p:pic>
      <p:pic>
        <p:nvPicPr>
          <p:cNvPr id="222" name="Рисунок 221"/>
          <p:cNvPicPr/>
          <p:nvPr/>
        </p:nvPicPr>
        <p:blipFill>
          <a:blip r:embed="rId3"/>
          <a:stretch/>
        </p:blipFill>
        <p:spPr>
          <a:xfrm>
            <a:off x="259920" y="1591200"/>
            <a:ext cx="4178880" cy="2833560"/>
          </a:xfrm>
          <a:prstGeom prst="rect">
            <a:avLst/>
          </a:prstGeom>
          <a:ln w="0">
            <a:noFill/>
          </a:ln>
        </p:spPr>
      </p:pic>
      <p:pic>
        <p:nvPicPr>
          <p:cNvPr id="223" name="Рисунок 222"/>
          <p:cNvPicPr/>
          <p:nvPr/>
        </p:nvPicPr>
        <p:blipFill>
          <a:blip r:embed="rId4"/>
          <a:stretch/>
        </p:blipFill>
        <p:spPr>
          <a:xfrm>
            <a:off x="4653820" y="1591200"/>
            <a:ext cx="2910240" cy="2842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2884320" y="31320"/>
            <a:ext cx="682848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000" b="1" strike="noStrike" spc="-1">
                <a:solidFill>
                  <a:schemeClr val="dk1"/>
                </a:solidFill>
                <a:latin typeface="Baskerville Old Face"/>
              </a:rPr>
              <a:t>Достроечная набережная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subTitle"/>
          </p:nvPr>
        </p:nvSpPr>
        <p:spPr>
          <a:xfrm>
            <a:off x="8164080" y="740880"/>
            <a:ext cx="3889080" cy="59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900" b="0" strike="noStrike" spc="-1" dirty="0">
                <a:solidFill>
                  <a:srgbClr val="000000"/>
                </a:solidFill>
                <a:latin typeface="Bodoni MT"/>
              </a:rPr>
              <a:t>На территории завода «Янтарь» есть два открытых стапеля — «Янтарь», принимающий суда спусковым весом до 10 000 т, а также малый стапель «Буревестник», способный обеспечить строительство объектов весом до 2 200 т.</a:t>
            </a:r>
            <a:endParaRPr lang="ru-RU" sz="19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900" b="0" strike="noStrike" spc="-1" dirty="0">
                <a:solidFill>
                  <a:srgbClr val="000000"/>
                </a:solidFill>
                <a:latin typeface="Bodoni MT"/>
              </a:rPr>
              <a:t>Длина всей достроечной набережной составляет почти полтора километра, глубина — до восьми метров.  </a:t>
            </a:r>
            <a:endParaRPr lang="ru-RU" sz="19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900" b="0" strike="noStrike" spc="-1" dirty="0">
                <a:solidFill>
                  <a:srgbClr val="000000"/>
                </a:solidFill>
                <a:latin typeface="Bodoni MT"/>
              </a:rPr>
              <a:t>В конце ноября </a:t>
            </a:r>
            <a:r>
              <a:rPr lang="ru-RU" sz="1900" b="0" strike="noStrike" spc="-1" dirty="0" smtClean="0">
                <a:solidFill>
                  <a:srgbClr val="000000"/>
                </a:solidFill>
                <a:latin typeface="Bodoni MT"/>
              </a:rPr>
              <a:t>2024 года состоялось </a:t>
            </a:r>
            <a:r>
              <a:rPr lang="ru-RU" sz="1900" b="0" strike="noStrike" spc="-1" dirty="0">
                <a:solidFill>
                  <a:srgbClr val="000000"/>
                </a:solidFill>
                <a:latin typeface="Bodoni MT"/>
              </a:rPr>
              <a:t>торжественное открытие достроечной набережной №5. Ввод объекта в эксплуатацию позволит одновременно швартовать и достраивать больше кораблей.</a:t>
            </a:r>
            <a:endParaRPr lang="ru-RU" sz="19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Рисунок 225"/>
          <p:cNvPicPr/>
          <p:nvPr/>
        </p:nvPicPr>
        <p:blipFill>
          <a:blip r:embed="rId2"/>
          <a:stretch/>
        </p:blipFill>
        <p:spPr>
          <a:xfrm>
            <a:off x="260280" y="3667320"/>
            <a:ext cx="4124160" cy="2802240"/>
          </a:xfrm>
          <a:prstGeom prst="rect">
            <a:avLst/>
          </a:prstGeom>
          <a:ln w="0">
            <a:noFill/>
          </a:ln>
        </p:spPr>
      </p:pic>
      <p:pic>
        <p:nvPicPr>
          <p:cNvPr id="227" name="Рисунок 226"/>
          <p:cNvPicPr/>
          <p:nvPr/>
        </p:nvPicPr>
        <p:blipFill>
          <a:blip r:embed="rId3"/>
          <a:stretch/>
        </p:blipFill>
        <p:spPr>
          <a:xfrm>
            <a:off x="4718880" y="3725280"/>
            <a:ext cx="3240720" cy="274752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227"/>
          <p:cNvPicPr/>
          <p:nvPr/>
        </p:nvPicPr>
        <p:blipFill>
          <a:blip r:embed="rId4"/>
          <a:stretch/>
        </p:blipFill>
        <p:spPr>
          <a:xfrm>
            <a:off x="4680000" y="1106640"/>
            <a:ext cx="3238200" cy="2383200"/>
          </a:xfrm>
          <a:prstGeom prst="rect">
            <a:avLst/>
          </a:prstGeom>
          <a:ln w="0">
            <a:noFill/>
          </a:ln>
        </p:spPr>
      </p:pic>
      <p:pic>
        <p:nvPicPr>
          <p:cNvPr id="229" name="Рисунок 228"/>
          <p:cNvPicPr/>
          <p:nvPr/>
        </p:nvPicPr>
        <p:blipFill>
          <a:blip r:embed="rId5"/>
          <a:stretch/>
        </p:blipFill>
        <p:spPr>
          <a:xfrm>
            <a:off x="260280" y="1176120"/>
            <a:ext cx="4107240" cy="231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1545840" y="0"/>
            <a:ext cx="4037400" cy="12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000" b="1" strike="noStrike" spc="-1">
                <a:solidFill>
                  <a:schemeClr val="dk1"/>
                </a:solidFill>
                <a:latin typeface="Baskerville Old Face"/>
              </a:rPr>
              <a:t>ПРОДУКЦИЯ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492480" y="936000"/>
            <a:ext cx="5409360" cy="273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Bodoni MT"/>
                <a:ea typeface="Microsoft YaHei"/>
              </a:rPr>
              <a:t>Завод «Янтарь» на сегодня специализируется на выпуске кораблей ВМФ, научно-исследовательских судов и рыболовных траулеров.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Bodoni MT"/>
                <a:ea typeface="Microsoft YaHei"/>
              </a:rPr>
              <a:t>В начале декабря 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Bodoni MT"/>
                <a:ea typeface="Microsoft YaHei"/>
              </a:rPr>
              <a:t>2024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Bodoni MT"/>
                <a:ea typeface="Microsoft YaHei"/>
              </a:rPr>
              <a:t>года в </a:t>
            </a:r>
            <a:r>
              <a:rPr lang="ru-RU" sz="2000" b="0" strike="noStrike" spc="-1" dirty="0">
                <a:solidFill>
                  <a:srgbClr val="000000"/>
                </a:solidFill>
                <a:latin typeface="Bodoni MT"/>
                <a:ea typeface="Microsoft YaHei"/>
              </a:rPr>
              <a:t>Калининграде состоялась передача ВМС Индии четвертого по счету фрегата.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Рисунок 231"/>
          <p:cNvPicPr/>
          <p:nvPr/>
        </p:nvPicPr>
        <p:blipFill>
          <a:blip r:embed="rId2"/>
          <a:stretch/>
        </p:blipFill>
        <p:spPr>
          <a:xfrm>
            <a:off x="474060" y="3791880"/>
            <a:ext cx="5342540" cy="2882880"/>
          </a:xfrm>
          <a:prstGeom prst="rect">
            <a:avLst/>
          </a:prstGeom>
          <a:ln w="0">
            <a:noFill/>
          </a:ln>
        </p:spPr>
      </p:pic>
      <p:pic>
        <p:nvPicPr>
          <p:cNvPr id="233" name="Рисунок 232"/>
          <p:cNvPicPr/>
          <p:nvPr/>
        </p:nvPicPr>
        <p:blipFill>
          <a:blip r:embed="rId3"/>
          <a:stretch/>
        </p:blipFill>
        <p:spPr>
          <a:xfrm>
            <a:off x="5992520" y="3791880"/>
            <a:ext cx="5816160" cy="2882880"/>
          </a:xfrm>
          <a:prstGeom prst="rect">
            <a:avLst/>
          </a:prstGeom>
          <a:ln w="0">
            <a:noFill/>
          </a:ln>
        </p:spPr>
      </p:pic>
      <p:pic>
        <p:nvPicPr>
          <p:cNvPr id="234" name="Рисунок 233"/>
          <p:cNvPicPr/>
          <p:nvPr/>
        </p:nvPicPr>
        <p:blipFill>
          <a:blip r:embed="rId4"/>
          <a:stretch/>
        </p:blipFill>
        <p:spPr>
          <a:xfrm>
            <a:off x="6005220" y="345960"/>
            <a:ext cx="5811760" cy="3325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7904880" y="246600"/>
            <a:ext cx="17471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000" b="1" strike="noStrike" spc="-1" dirty="0">
                <a:solidFill>
                  <a:schemeClr val="dk1"/>
                </a:solidFill>
                <a:latin typeface="Baskerville Old Face"/>
              </a:rPr>
              <a:t>«АЛМАЗ»</a:t>
            </a:r>
            <a:endParaRPr lang="ru-RU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subTitle"/>
          </p:nvPr>
        </p:nvSpPr>
        <p:spPr>
          <a:xfrm>
            <a:off x="6021720" y="1037520"/>
            <a:ext cx="5943240" cy="298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Bodoni MT"/>
                <a:ea typeface="Microsoft YaHei"/>
              </a:rPr>
              <a:t>Продолжается активное строительство океанографического судна «Алмаз».  Оно будет предназначено для проведения комплексных исследований мирового океана, может использоваться в спасательных операциях, вести поиск затонувших объектов на морском и океаническом дне.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Рисунок 236"/>
          <p:cNvPicPr/>
          <p:nvPr/>
        </p:nvPicPr>
        <p:blipFill>
          <a:blip r:embed="rId2"/>
          <a:stretch/>
        </p:blipFill>
        <p:spPr>
          <a:xfrm>
            <a:off x="366520" y="314640"/>
            <a:ext cx="5369040" cy="6237720"/>
          </a:xfrm>
          <a:prstGeom prst="rect">
            <a:avLst/>
          </a:prstGeom>
          <a:ln w="0">
            <a:noFill/>
          </a:ln>
        </p:spPr>
      </p:pic>
      <p:pic>
        <p:nvPicPr>
          <p:cNvPr id="238" name="Рисунок 237"/>
          <p:cNvPicPr/>
          <p:nvPr/>
        </p:nvPicPr>
        <p:blipFill>
          <a:blip r:embed="rId3"/>
          <a:stretch/>
        </p:blipFill>
        <p:spPr>
          <a:xfrm>
            <a:off x="6072520" y="3941280"/>
            <a:ext cx="5723280" cy="262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7368260" y="280440"/>
            <a:ext cx="4163340" cy="121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000" b="1" strike="noStrike" spc="-1" dirty="0">
                <a:solidFill>
                  <a:schemeClr val="dk1"/>
                </a:solidFill>
                <a:latin typeface="Bodoni MT"/>
              </a:rPr>
              <a:t>Вклад в ОПК России</a:t>
            </a:r>
            <a:endParaRPr lang="ru-RU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subTitle"/>
          </p:nvPr>
        </p:nvSpPr>
        <p:spPr>
          <a:xfrm>
            <a:off x="6805260" y="1002240"/>
            <a:ext cx="502848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Bodoni MT"/>
              </a:rPr>
              <a:t>В </a:t>
            </a:r>
            <a:r>
              <a:rPr lang="ru-RU" sz="2000" b="0" strike="noStrike" spc="-1" dirty="0">
                <a:solidFill>
                  <a:srgbClr val="000000"/>
                </a:solidFill>
                <a:latin typeface="Bodoni MT"/>
              </a:rPr>
              <a:t>составе ВМФ России находится более 20 надводных кораблей, построенных на заводе «Янтарь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Bodoni MT"/>
              </a:rPr>
              <a:t>».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Bodoni MT"/>
              </a:rPr>
              <a:t>В 2020 году Северному флоту был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Bodoni MT"/>
              </a:rPr>
              <a:t>передан большой </a:t>
            </a:r>
            <a:r>
              <a:rPr lang="ru-RU" sz="2000" b="0" strike="noStrike" spc="-1" smtClean="0">
                <a:solidFill>
                  <a:srgbClr val="000000"/>
                </a:solidFill>
                <a:latin typeface="Bodoni MT"/>
              </a:rPr>
              <a:t>десантный корабль  </a:t>
            </a:r>
            <a:r>
              <a:rPr lang="ru-RU" sz="2000" b="0" strike="noStrike" spc="-1" dirty="0">
                <a:solidFill>
                  <a:srgbClr val="000000"/>
                </a:solidFill>
                <a:latin typeface="Bodoni MT"/>
              </a:rPr>
              <a:t>«Пётр Моргунов».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Рисунок 240"/>
          <p:cNvPicPr/>
          <p:nvPr/>
        </p:nvPicPr>
        <p:blipFill>
          <a:blip r:embed="rId2"/>
          <a:stretch/>
        </p:blipFill>
        <p:spPr>
          <a:xfrm>
            <a:off x="252000" y="4713840"/>
            <a:ext cx="6283440" cy="1891080"/>
          </a:xfrm>
          <a:prstGeom prst="rect">
            <a:avLst/>
          </a:prstGeom>
          <a:ln w="0">
            <a:noFill/>
          </a:ln>
        </p:spPr>
      </p:pic>
      <p:pic>
        <p:nvPicPr>
          <p:cNvPr id="242" name="Рисунок 241"/>
          <p:cNvPicPr/>
          <p:nvPr/>
        </p:nvPicPr>
        <p:blipFill>
          <a:blip r:embed="rId3"/>
          <a:stretch/>
        </p:blipFill>
        <p:spPr>
          <a:xfrm>
            <a:off x="252000" y="280440"/>
            <a:ext cx="6332040" cy="4094280"/>
          </a:xfrm>
          <a:prstGeom prst="rect">
            <a:avLst/>
          </a:prstGeom>
          <a:ln w="0">
            <a:noFill/>
          </a:ln>
        </p:spPr>
      </p:pic>
      <p:pic>
        <p:nvPicPr>
          <p:cNvPr id="243" name="Рисунок 242"/>
          <p:cNvPicPr/>
          <p:nvPr/>
        </p:nvPicPr>
        <p:blipFill>
          <a:blip r:embed="rId4"/>
          <a:stretch/>
        </p:blipFill>
        <p:spPr>
          <a:xfrm>
            <a:off x="6933960" y="4072320"/>
            <a:ext cx="4771080" cy="253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2290320" y="57600"/>
            <a:ext cx="773316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000" b="1" strike="noStrike" spc="-1" dirty="0">
                <a:solidFill>
                  <a:schemeClr val="dk1"/>
                </a:solidFill>
                <a:latin typeface="Baskerville Old Face"/>
              </a:rPr>
              <a:t>Экологические инициативы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subTitle"/>
          </p:nvPr>
        </p:nvSpPr>
        <p:spPr>
          <a:xfrm>
            <a:off x="8028360" y="1199160"/>
            <a:ext cx="3980880" cy="525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200" b="0" strike="noStrike" spc="-1" dirty="0">
                <a:solidFill>
                  <a:srgbClr val="000000"/>
                </a:solidFill>
                <a:latin typeface="Bodoni MT"/>
                <a:ea typeface="Microsoft YaHei"/>
              </a:rPr>
              <a:t>Работники завода «Янтарь» регулярно участвуют в экологических акциях и оказании помощи животным. Например, налажено взаимодействие с калининградским зоопарком. На заводе организован раздельный сбор отходов, сбор отработанных батареек, регулярно проводятся эко-субботники по уборке территорий и высадке зеленых насаждений. </a:t>
            </a:r>
            <a:endParaRPr lang="ru-RU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Рисунок 245"/>
          <p:cNvPicPr/>
          <p:nvPr/>
        </p:nvPicPr>
        <p:blipFill>
          <a:blip r:embed="rId2"/>
          <a:stretch/>
        </p:blipFill>
        <p:spPr>
          <a:xfrm>
            <a:off x="271440" y="1339560"/>
            <a:ext cx="7423920" cy="496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198000" y="223780"/>
            <a:ext cx="660060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000" b="1" strike="noStrike" spc="-1" dirty="0">
                <a:solidFill>
                  <a:srgbClr val="000000"/>
                </a:solidFill>
                <a:latin typeface="Baskerville Old Face"/>
              </a:rPr>
              <a:t>Социальная ответственность</a:t>
            </a:r>
            <a:endParaRPr lang="ru-RU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281880" y="1215720"/>
            <a:ext cx="6618960" cy="325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87222" lnSpcReduction="10000"/>
          </a:bodyPr>
          <a:lstStyle/>
          <a:p>
            <a:pPr>
              <a:lnSpc>
                <a:spcPct val="100000"/>
              </a:lnSpc>
            </a:pPr>
            <a:r>
              <a:rPr lang="ru-RU" sz="2600" b="0" strike="noStrike" spc="-1" dirty="0">
                <a:solidFill>
                  <a:schemeClr val="dk1"/>
                </a:solidFill>
                <a:latin typeface="Bodoni MT"/>
                <a:ea typeface="Microsoft YaHei"/>
              </a:rPr>
              <a:t>Завод «Янтарь» ведет активную </a:t>
            </a:r>
            <a:r>
              <a:rPr lang="ru-RU" sz="2600" b="0" strike="noStrike" spc="-1" dirty="0" err="1">
                <a:solidFill>
                  <a:schemeClr val="dk1"/>
                </a:solidFill>
                <a:latin typeface="Bodoni MT"/>
                <a:ea typeface="Microsoft YaHei"/>
              </a:rPr>
              <a:t>профориентационную</a:t>
            </a:r>
            <a:r>
              <a:rPr lang="ru-RU" sz="2600" b="0" strike="noStrike" spc="-1" dirty="0">
                <a:solidFill>
                  <a:schemeClr val="dk1"/>
                </a:solidFill>
                <a:latin typeface="Bodoni MT"/>
                <a:ea typeface="Microsoft YaHei"/>
              </a:rPr>
              <a:t> работу с высшими и средними профессиональными учебными заведениями. Для студентов разработан цикл лекций и практических занятий. На заводе реализуется проект наставничества, сформирован совет молодых специалистов. Различными мероприятиями поддерживается вовлеченность коллектива в спортивную и культурную жизнь. </a:t>
            </a:r>
            <a:endParaRPr lang="ru-RU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Рисунок 248"/>
          <p:cNvPicPr/>
          <p:nvPr/>
        </p:nvPicPr>
        <p:blipFill>
          <a:blip r:embed="rId2"/>
          <a:stretch/>
        </p:blipFill>
        <p:spPr>
          <a:xfrm>
            <a:off x="6937200" y="453600"/>
            <a:ext cx="4841280" cy="2702520"/>
          </a:xfrm>
          <a:prstGeom prst="rect">
            <a:avLst/>
          </a:prstGeom>
          <a:ln w="0">
            <a:noFill/>
          </a:ln>
        </p:spPr>
      </p:pic>
      <p:pic>
        <p:nvPicPr>
          <p:cNvPr id="250" name="Рисунок 249"/>
          <p:cNvPicPr/>
          <p:nvPr/>
        </p:nvPicPr>
        <p:blipFill>
          <a:blip r:embed="rId3"/>
          <a:stretch/>
        </p:blipFill>
        <p:spPr>
          <a:xfrm>
            <a:off x="6928920" y="3306240"/>
            <a:ext cx="4761720" cy="3223800"/>
          </a:xfrm>
          <a:prstGeom prst="rect">
            <a:avLst/>
          </a:prstGeom>
          <a:ln w="0">
            <a:noFill/>
          </a:ln>
        </p:spPr>
      </p:pic>
      <p:pic>
        <p:nvPicPr>
          <p:cNvPr id="251" name="Рисунок 250"/>
          <p:cNvPicPr/>
          <p:nvPr/>
        </p:nvPicPr>
        <p:blipFill>
          <a:blip r:embed="rId4"/>
          <a:stretch/>
        </p:blipFill>
        <p:spPr>
          <a:xfrm>
            <a:off x="317880" y="4651920"/>
            <a:ext cx="6349320" cy="190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312120" y="355680"/>
            <a:ext cx="7159680" cy="245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500" b="0" strike="noStrike" spc="-1" dirty="0">
                <a:solidFill>
                  <a:srgbClr val="000000"/>
                </a:solidFill>
                <a:latin typeface="Bodoni MT"/>
              </a:rPr>
              <a:t>Безопасность труда, модернизация производства и забота о здоровье сотрудников — эти вопросы не теряют своей актуальными . Ведь главный ресурс, которым обладает любое предприятие, – это люди.</a:t>
            </a:r>
            <a:endParaRPr lang="ru-RU" sz="25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Рисунок 252"/>
          <p:cNvPicPr/>
          <p:nvPr/>
        </p:nvPicPr>
        <p:blipFill>
          <a:blip r:embed="rId2"/>
          <a:stretch/>
        </p:blipFill>
        <p:spPr>
          <a:xfrm>
            <a:off x="7767360" y="248040"/>
            <a:ext cx="4137840" cy="2559960"/>
          </a:xfrm>
          <a:prstGeom prst="rect">
            <a:avLst/>
          </a:prstGeom>
          <a:ln w="0">
            <a:noFill/>
          </a:ln>
        </p:spPr>
      </p:pic>
      <p:pic>
        <p:nvPicPr>
          <p:cNvPr id="254" name="Рисунок 253"/>
          <p:cNvPicPr/>
          <p:nvPr/>
        </p:nvPicPr>
        <p:blipFill>
          <a:blip r:embed="rId3"/>
          <a:stretch/>
        </p:blipFill>
        <p:spPr>
          <a:xfrm>
            <a:off x="260640" y="2957000"/>
            <a:ext cx="3111120" cy="3695400"/>
          </a:xfrm>
          <a:prstGeom prst="rect">
            <a:avLst/>
          </a:prstGeom>
          <a:ln w="0">
            <a:noFill/>
          </a:ln>
        </p:spPr>
      </p:pic>
      <p:pic>
        <p:nvPicPr>
          <p:cNvPr id="255" name="Рисунок 254"/>
          <p:cNvPicPr/>
          <p:nvPr/>
        </p:nvPicPr>
        <p:blipFill>
          <a:blip r:embed="rId4"/>
          <a:stretch/>
        </p:blipFill>
        <p:spPr>
          <a:xfrm>
            <a:off x="7767360" y="2957000"/>
            <a:ext cx="4155840" cy="3726000"/>
          </a:xfrm>
          <a:prstGeom prst="rect">
            <a:avLst/>
          </a:prstGeom>
          <a:ln w="0">
            <a:noFill/>
          </a:ln>
        </p:spPr>
      </p:pic>
      <p:pic>
        <p:nvPicPr>
          <p:cNvPr id="256" name="Рисунок 255"/>
          <p:cNvPicPr/>
          <p:nvPr/>
        </p:nvPicPr>
        <p:blipFill>
          <a:blip r:embed="rId5"/>
          <a:stretch/>
        </p:blipFill>
        <p:spPr>
          <a:xfrm>
            <a:off x="3481200" y="2946460"/>
            <a:ext cx="4177800" cy="373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Рисунок 256"/>
          <p:cNvPicPr/>
          <p:nvPr/>
        </p:nvPicPr>
        <p:blipFill>
          <a:blip r:embed="rId2"/>
          <a:stretch/>
        </p:blipFill>
        <p:spPr>
          <a:xfrm>
            <a:off x="2190600" y="1410480"/>
            <a:ext cx="8238240" cy="2563200"/>
          </a:xfrm>
          <a:prstGeom prst="rect">
            <a:avLst/>
          </a:prstGeom>
          <a:ln w="0">
            <a:noFill/>
          </a:ln>
        </p:spPr>
      </p:pic>
      <p:sp>
        <p:nvSpPr>
          <p:cNvPr id="258" name="Прямоугольник 257"/>
          <p:cNvSpPr/>
          <p:nvPr/>
        </p:nvSpPr>
        <p:spPr>
          <a:xfrm>
            <a:off x="2446920" y="3854520"/>
            <a:ext cx="7981920" cy="11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355269"/>
                </a:solidFill>
                <a:latin typeface="Bodoni MT"/>
              </a:rPr>
              <a:t>г. Калининград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ubtitle 4"/>
          <p:cNvSpPr/>
          <p:nvPr/>
        </p:nvSpPr>
        <p:spPr>
          <a:xfrm>
            <a:off x="180000" y="310680"/>
            <a:ext cx="7996320" cy="112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000" b="1" strike="noStrike" spc="-1">
                <a:solidFill>
                  <a:srgbClr val="000000"/>
                </a:solidFill>
                <a:latin typeface="Baskerville Old Face"/>
                <a:ea typeface="Lato Heavy"/>
              </a:rPr>
              <a:t>Прибалтийский судостроительный завод </a:t>
            </a:r>
            <a:endParaRPr lang="ru-RU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000" b="1" strike="noStrike" spc="-1">
                <a:solidFill>
                  <a:srgbClr val="000000"/>
                </a:solidFill>
                <a:latin typeface="Baskerville Old Face"/>
                <a:ea typeface="Lato Heavy"/>
              </a:rPr>
              <a:t>«Янтарь»</a:t>
            </a:r>
            <a:endParaRPr lang="ru-RU" sz="3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6" name="Group 1"/>
          <p:cNvGrpSpPr/>
          <p:nvPr/>
        </p:nvGrpSpPr>
        <p:grpSpPr>
          <a:xfrm>
            <a:off x="398520" y="1486440"/>
            <a:ext cx="7568640" cy="2970720"/>
            <a:chOff x="398520" y="1486440"/>
            <a:chExt cx="7568640" cy="2970720"/>
          </a:xfrm>
        </p:grpSpPr>
        <p:sp>
          <p:nvSpPr>
            <p:cNvPr id="177" name="Rectangle 8"/>
            <p:cNvSpPr/>
            <p:nvPr/>
          </p:nvSpPr>
          <p:spPr>
            <a:xfrm>
              <a:off x="398520" y="1486440"/>
              <a:ext cx="756864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strike="noStrike" spc="-1">
                  <a:solidFill>
                    <a:srgbClr val="000000"/>
                  </a:solidFill>
                  <a:latin typeface="Bodoni MT"/>
                  <a:ea typeface="Lato Light"/>
                </a:rPr>
                <a:t>	</a:t>
              </a:r>
              <a:endParaRPr lang="ru-RU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8" name="Rectangle 9"/>
            <p:cNvSpPr/>
            <p:nvPr/>
          </p:nvSpPr>
          <p:spPr>
            <a:xfrm>
              <a:off x="408960" y="4100400"/>
              <a:ext cx="4569840" cy="356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/>
              </a:endParaRPr>
            </a:p>
          </p:txBody>
        </p:sp>
      </p:grpSp>
      <p:pic>
        <p:nvPicPr>
          <p:cNvPr id="179" name="Рисунок 54"/>
          <p:cNvPicPr/>
          <p:nvPr/>
        </p:nvPicPr>
        <p:blipFill>
          <a:blip r:embed="rId2"/>
          <a:stretch/>
        </p:blipFill>
        <p:spPr>
          <a:xfrm>
            <a:off x="8229600" y="495360"/>
            <a:ext cx="3631320" cy="6108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80" name="Рисунок 7"/>
          <p:cNvPicPr/>
          <p:nvPr/>
        </p:nvPicPr>
        <p:blipFill>
          <a:blip r:embed="rId3"/>
          <a:stretch/>
        </p:blipFill>
        <p:spPr>
          <a:xfrm>
            <a:off x="276120" y="4239000"/>
            <a:ext cx="7852680" cy="2316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81" name="Прямоугольник 180"/>
          <p:cNvSpPr/>
          <p:nvPr/>
        </p:nvSpPr>
        <p:spPr>
          <a:xfrm>
            <a:off x="257040" y="1486440"/>
            <a:ext cx="7710120" cy="278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b="0" strike="noStrike" spc="-1">
                <a:solidFill>
                  <a:srgbClr val="000000"/>
                </a:solidFill>
                <a:latin typeface="Bodoni MT"/>
                <a:ea typeface="Lato Light"/>
              </a:rPr>
              <a:t>Прибалтийский судостроительный завод «Янтарь» основан в 1945 году на базе верфи «Шихау». История завода тесно связана со становлением и развитием самого молодого российского региона – Калининградской области.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000000"/>
                </a:solidFill>
                <a:latin typeface="Bodoni MT"/>
                <a:ea typeface="Lato Light"/>
              </a:rPr>
              <a:t> </a:t>
            </a:r>
            <a:endParaRPr lang="ru-RU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00" b="0" strike="noStrike" spc="-1">
                <a:solidFill>
                  <a:srgbClr val="000000"/>
                </a:solidFill>
                <a:latin typeface="Bodoni MT"/>
                <a:ea typeface="Lato Light"/>
              </a:rPr>
              <a:t>Это единственное российское судостроительное предприятие, которое расположено в незамерзающей юго-восточной части Балтики, вблизи от крупных индустриальных центров Европы.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ubtitle 1"/>
          <p:cNvSpPr/>
          <p:nvPr/>
        </p:nvSpPr>
        <p:spPr>
          <a:xfrm>
            <a:off x="72000" y="310680"/>
            <a:ext cx="7996320" cy="112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3000" b="0" strike="noStrike" spc="-1">
              <a:solidFill>
                <a:srgbClr val="000000"/>
              </a:solidFill>
              <a:latin typeface="Baskerville Old Face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3532597" y="1229040"/>
            <a:ext cx="8102880" cy="19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За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</a:t>
            </a:r>
            <a:r>
              <a:rPr lang="en-US" sz="3400" b="0" strike="noStrike" spc="-1" dirty="0" smtClean="0">
                <a:solidFill>
                  <a:srgbClr val="000000"/>
                </a:solidFill>
                <a:latin typeface="Bodoni MT"/>
                <a:ea typeface="Lato Light"/>
              </a:rPr>
              <a:t>80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лет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работы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на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«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Янтаре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»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было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построено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около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600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военных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кораблей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и 150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гражданских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 </a:t>
            </a:r>
            <a:r>
              <a:rPr lang="en-US" sz="3400" b="0" strike="noStrike" spc="-1" dirty="0" err="1">
                <a:solidFill>
                  <a:srgbClr val="000000"/>
                </a:solidFill>
                <a:latin typeface="Bodoni MT"/>
                <a:ea typeface="Lato Light"/>
              </a:rPr>
              <a:t>судов</a:t>
            </a:r>
            <a:r>
              <a:rPr lang="en-US" sz="3400" b="0" strike="noStrike" spc="-1" dirty="0">
                <a:solidFill>
                  <a:srgbClr val="000000"/>
                </a:solidFill>
                <a:latin typeface="Bodoni MT"/>
                <a:ea typeface="Lato Light"/>
              </a:rPr>
              <a:t>.</a:t>
            </a:r>
            <a:endParaRPr lang="ru-RU" sz="3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Прямоугольник 183"/>
          <p:cNvSpPr/>
          <p:nvPr/>
        </p:nvSpPr>
        <p:spPr>
          <a:xfrm>
            <a:off x="1739520" y="310680"/>
            <a:ext cx="9281520" cy="83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Baskerville Old Face"/>
                <a:ea typeface="Lato Heavy"/>
              </a:rPr>
              <a:t>«Качество, проверенное морем»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Рисунок 184"/>
          <p:cNvPicPr/>
          <p:nvPr/>
        </p:nvPicPr>
        <p:blipFill>
          <a:blip r:embed="rId2"/>
          <a:stretch/>
        </p:blipFill>
        <p:spPr>
          <a:xfrm>
            <a:off x="469221" y="1104162"/>
            <a:ext cx="2856600" cy="268488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185"/>
          <p:cNvPicPr/>
          <p:nvPr/>
        </p:nvPicPr>
        <p:blipFill>
          <a:blip r:embed="rId3"/>
          <a:stretch/>
        </p:blipFill>
        <p:spPr>
          <a:xfrm>
            <a:off x="8068320" y="3304440"/>
            <a:ext cx="3814561" cy="334764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186"/>
          <p:cNvPicPr/>
          <p:nvPr/>
        </p:nvPicPr>
        <p:blipFill>
          <a:blip r:embed="rId4"/>
          <a:stretch/>
        </p:blipFill>
        <p:spPr>
          <a:xfrm>
            <a:off x="3532597" y="3304440"/>
            <a:ext cx="4310142" cy="334764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187"/>
          <p:cNvPicPr/>
          <p:nvPr/>
        </p:nvPicPr>
        <p:blipFill>
          <a:blip r:embed="rId5"/>
          <a:stretch/>
        </p:blipFill>
        <p:spPr>
          <a:xfrm>
            <a:off x="469221" y="3976560"/>
            <a:ext cx="2856600" cy="2667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95200"/>
            <a:ext cx="10972440" cy="728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3000" b="1" strike="noStrike" spc="-1">
                <a:solidFill>
                  <a:srgbClr val="000000"/>
                </a:solidFill>
                <a:latin typeface="Baskerville Old Face"/>
              </a:rPr>
              <a:t>Победное начало</a:t>
            </a:r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262800" y="652680"/>
            <a:ext cx="11929320" cy="201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Bodoni MT"/>
              </a:rPr>
              <a:t>Прибалтийский судостроительный завод «Янтарь» создан в июле 1945 года на месте Кёнигсбергской судоверфи. Во время штурма Кёнигсберга завод практически не пострадал, сохранились и здания, и причалы, но наиболее ценное оборудование было вывезено немцами или приведено в негодность. С осени 1945 г.  завод стал проводить частичный ремонт больших и малых охотников, трофейных минных тральщиков, плавдока и другой техники.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Рисунок 190"/>
          <p:cNvPicPr/>
          <p:nvPr/>
        </p:nvPicPr>
        <p:blipFill>
          <a:blip r:embed="rId2"/>
          <a:stretch/>
        </p:blipFill>
        <p:spPr>
          <a:xfrm>
            <a:off x="247680" y="2599920"/>
            <a:ext cx="6861240" cy="395856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191"/>
          <p:cNvPicPr/>
          <p:nvPr/>
        </p:nvPicPr>
        <p:blipFill>
          <a:blip r:embed="rId3"/>
          <a:stretch/>
        </p:blipFill>
        <p:spPr>
          <a:xfrm>
            <a:off x="7367953" y="2599920"/>
            <a:ext cx="4568802" cy="395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subTitle"/>
          </p:nvPr>
        </p:nvSpPr>
        <p:spPr>
          <a:xfrm>
            <a:off x="681480" y="279000"/>
            <a:ext cx="11582640" cy="149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2000" b="0" strike="noStrike" spc="-1">
                <a:solidFill>
                  <a:srgbClr val="000000"/>
                </a:solidFill>
                <a:latin typeface="Bodoni MT"/>
              </a:rPr>
              <a:t>В период с 1951 по 1959 годы ВМФ было сдано более 40 кораблей.  В 1958 г. на заводе было организовано самостоятельное производство рыбопромыслового флота, на базе которого отремонтировано более 400 судов различных направлений. Также начиная с 1959 и по 1985 на заводе построено 181 единица кабелеукладчиков.</a:t>
            </a:r>
          </a:p>
        </p:txBody>
      </p:sp>
      <p:pic>
        <p:nvPicPr>
          <p:cNvPr id="194" name="Рисунок 193"/>
          <p:cNvPicPr/>
          <p:nvPr/>
        </p:nvPicPr>
        <p:blipFill>
          <a:blip r:embed="rId2"/>
          <a:stretch/>
        </p:blipFill>
        <p:spPr>
          <a:xfrm>
            <a:off x="7965830" y="1770300"/>
            <a:ext cx="3505209" cy="477036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194"/>
          <p:cNvPicPr/>
          <p:nvPr/>
        </p:nvPicPr>
        <p:blipFill>
          <a:blip r:embed="rId3"/>
          <a:stretch/>
        </p:blipFill>
        <p:spPr>
          <a:xfrm>
            <a:off x="632520" y="1772280"/>
            <a:ext cx="6799680" cy="4764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276600" y="1329480"/>
            <a:ext cx="5505840" cy="509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2100" b="0" strike="noStrike" spc="-1">
                <a:solidFill>
                  <a:srgbClr val="000000"/>
                </a:solidFill>
                <a:latin typeface="Bodoni MT"/>
              </a:rPr>
              <a:t>В 1960-е предприятие приступило к строительству противолодочных кораблей проекта 159 и 35. В 1966 г. за успешную деятельность завод награждается орденом трудового Красного знамени. </a:t>
            </a:r>
            <a:r>
              <a:rPr sz="2100"/>
              <a:t/>
            </a:r>
            <a:br>
              <a:rPr sz="2100"/>
            </a:br>
            <a:r>
              <a:rPr lang="ru-RU" sz="2100" b="0" strike="noStrike" spc="-1">
                <a:solidFill>
                  <a:srgbClr val="000000"/>
                </a:solidFill>
                <a:latin typeface="Bodoni MT"/>
              </a:rPr>
              <a:t> </a:t>
            </a:r>
            <a:r>
              <a:rPr sz="2100"/>
              <a:t/>
            </a:r>
            <a:br>
              <a:rPr sz="2100"/>
            </a:br>
            <a:r>
              <a:rPr lang="ru-RU" sz="2100" b="0" strike="noStrike" spc="-1">
                <a:solidFill>
                  <a:srgbClr val="000000"/>
                </a:solidFill>
                <a:latin typeface="Bodoni MT"/>
              </a:rPr>
              <a:t>В 1970-е продолжалась напряженная работа по наращиванию мощностей завода, строительству и ремонту кораблей и судов.</a:t>
            </a:r>
            <a:r>
              <a:rPr sz="2100"/>
              <a:t/>
            </a:r>
            <a:br>
              <a:rPr sz="2100"/>
            </a:br>
            <a:r>
              <a:rPr lang="ru-RU" sz="2100" b="0" strike="noStrike" spc="-1">
                <a:solidFill>
                  <a:srgbClr val="000000"/>
                </a:solidFill>
                <a:latin typeface="Bodoni MT"/>
              </a:rPr>
              <a:t> </a:t>
            </a:r>
            <a:r>
              <a:rPr sz="2100"/>
              <a:t/>
            </a:r>
            <a:br>
              <a:rPr sz="2100"/>
            </a:br>
            <a:r>
              <a:rPr lang="ru-RU" sz="2100" b="0" strike="noStrike" spc="-1">
                <a:solidFill>
                  <a:srgbClr val="000000"/>
                </a:solidFill>
                <a:latin typeface="Bodoni MT"/>
              </a:rPr>
              <a:t>На новую ступень развития предприятие вывело строительство в 1972 г. судостроительного комплекса «Янтарь» с крытым эллингом, позволившего производить суда спусковым весом до 12 000 тонн.  </a:t>
            </a:r>
          </a:p>
        </p:txBody>
      </p:sp>
      <p:pic>
        <p:nvPicPr>
          <p:cNvPr id="197" name="Рисунок 196"/>
          <p:cNvPicPr/>
          <p:nvPr/>
        </p:nvPicPr>
        <p:blipFill>
          <a:blip r:embed="rId2"/>
          <a:stretch/>
        </p:blipFill>
        <p:spPr>
          <a:xfrm>
            <a:off x="294840" y="410760"/>
            <a:ext cx="5477400" cy="3299594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3"/>
          <a:stretch/>
        </p:blipFill>
        <p:spPr>
          <a:xfrm>
            <a:off x="294840" y="3905640"/>
            <a:ext cx="5477400" cy="2738520"/>
          </a:xfrm>
          <a:prstGeom prst="rect">
            <a:avLst/>
          </a:prstGeom>
          <a:ln w="0">
            <a:noFill/>
          </a:ln>
        </p:spPr>
      </p:pic>
      <p:sp>
        <p:nvSpPr>
          <p:cNvPr id="199" name="TextBox 198"/>
          <p:cNvSpPr txBox="1"/>
          <p:nvPr/>
        </p:nvSpPr>
        <p:spPr>
          <a:xfrm>
            <a:off x="6045120" y="410760"/>
            <a:ext cx="5465160" cy="68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000" b="1" strike="noStrike" spc="-1">
                <a:solidFill>
                  <a:srgbClr val="000000"/>
                </a:solidFill>
                <a:latin typeface="Baskerville Old Face"/>
              </a:rPr>
              <a:t>Годы признания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3000" b="1" strike="noStrike" spc="-1">
                <a:solidFill>
                  <a:srgbClr val="000000"/>
                </a:solidFill>
                <a:latin typeface="Baskerville Old Face"/>
              </a:rPr>
              <a:t>«Золотой век» кораблестроения</a:t>
            </a:r>
          </a:p>
        </p:txBody>
      </p:sp>
      <p:sp>
        <p:nvSpPr>
          <p:cNvPr id="201" name="PlaceHolder 2"/>
          <p:cNvSpPr>
            <a:spLocks noGrp="1"/>
          </p:cNvSpPr>
          <p:nvPr>
            <p:ph type="subTitle"/>
          </p:nvPr>
        </p:nvSpPr>
        <p:spPr>
          <a:xfrm>
            <a:off x="6644880" y="961200"/>
            <a:ext cx="5388480" cy="573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2100" b="0" strike="noStrike" spc="-1" dirty="0">
              <a:solidFill>
                <a:srgbClr val="000000"/>
              </a:solidFill>
              <a:latin typeface="Bodoni MT"/>
            </a:endParaRPr>
          </a:p>
          <a:p>
            <a:pPr indent="0">
              <a:buNone/>
            </a:pP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В 1970-е годы было построено более 40 кораблей военного назначения. Среди них:</a:t>
            </a:r>
          </a:p>
          <a:p>
            <a:pPr indent="0">
              <a:buNone/>
            </a:pP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 </a:t>
            </a:r>
          </a:p>
          <a:p>
            <a:pPr indent="0">
              <a:buNone/>
            </a:pP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1972 — первый морской железнодорожный паром-ледокол </a:t>
            </a:r>
            <a:r>
              <a:rPr lang="ru-RU" sz="2100" b="0" strike="noStrike" spc="-1" dirty="0" smtClean="0">
                <a:solidFill>
                  <a:srgbClr val="000000"/>
                </a:solidFill>
                <a:latin typeface="Bodoni MT"/>
              </a:rPr>
              <a:t>«Сахалин» </a:t>
            </a: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(10 единиц);</a:t>
            </a:r>
          </a:p>
          <a:p>
            <a:pPr indent="0">
              <a:buNone/>
            </a:pP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1974 — большой десантный корабль новой серии типа «Носорог» (3 единицы);</a:t>
            </a:r>
          </a:p>
          <a:p>
            <a:pPr indent="0">
              <a:buNone/>
            </a:pP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1975 – серия больших десантных кораблей типа «Тапир» (14 единиц);</a:t>
            </a:r>
          </a:p>
          <a:p>
            <a:pPr indent="0">
              <a:buNone/>
            </a:pP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1977 – 1999 – серия больших противолодочных кораблей типа «Фрегат» ( 9 единиц);</a:t>
            </a:r>
          </a:p>
          <a:p>
            <a:pPr indent="0">
              <a:buNone/>
            </a:pP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1979 – 1987 —  </a:t>
            </a:r>
            <a:r>
              <a:rPr lang="ru-RU" sz="2100" b="0" strike="noStrike" spc="-1" dirty="0" err="1">
                <a:solidFill>
                  <a:srgbClr val="000000"/>
                </a:solidFill>
                <a:latin typeface="Bodoni MT"/>
              </a:rPr>
              <a:t>разведовательные</a:t>
            </a: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 корабли проекта «Рубидий» (3 единицы);</a:t>
            </a:r>
          </a:p>
          <a:p>
            <a:pPr indent="0">
              <a:buNone/>
            </a:pPr>
            <a:r>
              <a:rPr lang="ru-RU" sz="2100" b="0" strike="noStrike" spc="-1" dirty="0">
                <a:solidFill>
                  <a:srgbClr val="000000"/>
                </a:solidFill>
                <a:latin typeface="Bodoni MT"/>
              </a:rPr>
              <a:t>1988 — сторожевой корабль «Неустрашимый».</a:t>
            </a:r>
          </a:p>
        </p:txBody>
      </p:sp>
      <p:pic>
        <p:nvPicPr>
          <p:cNvPr id="202" name="Рисунок 201"/>
          <p:cNvPicPr/>
          <p:nvPr/>
        </p:nvPicPr>
        <p:blipFill>
          <a:blip r:embed="rId2"/>
          <a:stretch/>
        </p:blipFill>
        <p:spPr>
          <a:xfrm>
            <a:off x="291240" y="3652504"/>
            <a:ext cx="6090480" cy="284220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202"/>
          <p:cNvPicPr/>
          <p:nvPr/>
        </p:nvPicPr>
        <p:blipFill>
          <a:blip r:embed="rId3"/>
          <a:stretch/>
        </p:blipFill>
        <p:spPr>
          <a:xfrm>
            <a:off x="291240" y="1415340"/>
            <a:ext cx="2768483" cy="212022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203"/>
          <p:cNvPicPr/>
          <p:nvPr/>
        </p:nvPicPr>
        <p:blipFill>
          <a:blip r:embed="rId4"/>
          <a:stretch/>
        </p:blipFill>
        <p:spPr>
          <a:xfrm>
            <a:off x="3191608" y="1415340"/>
            <a:ext cx="3190112" cy="21202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471600" y="564480"/>
            <a:ext cx="10996200" cy="201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2200" b="0" strike="noStrike" spc="-1" dirty="0">
                <a:solidFill>
                  <a:srgbClr val="000000"/>
                </a:solidFill>
                <a:latin typeface="Bodoni MT"/>
              </a:rPr>
              <a:t>Став после 1991 года главной ремонтной базой Балтийского флота завод производил поддерживающий ремонт практически всех остающихся в его составе крупных надводных кораблей. </a:t>
            </a:r>
          </a:p>
          <a:p>
            <a:r>
              <a:rPr lang="ru-RU" sz="2200" b="0" strike="noStrike" spc="-1" dirty="0">
                <a:solidFill>
                  <a:srgbClr val="000000"/>
                </a:solidFill>
                <a:latin typeface="Bodoni MT"/>
              </a:rPr>
              <a:t>В период с 1996-2001 гг. для Музея Мирового океана завод отремонтировал: научно-исследовательское судно «Витязь», подводную лодку «Б-413», судно космической связи «Космонавт Виктор </a:t>
            </a:r>
            <a:r>
              <a:rPr lang="ru-RU" sz="2200" b="0" strike="noStrike" spc="-1" dirty="0" err="1">
                <a:solidFill>
                  <a:srgbClr val="000000"/>
                </a:solidFill>
                <a:latin typeface="Bodoni MT"/>
              </a:rPr>
              <a:t>Пацаев</a:t>
            </a:r>
            <a:r>
              <a:rPr lang="ru-RU" sz="2200" b="0" strike="noStrike" spc="-1" dirty="0">
                <a:solidFill>
                  <a:srgbClr val="000000"/>
                </a:solidFill>
                <a:latin typeface="Bodoni MT"/>
              </a:rPr>
              <a:t>»</a:t>
            </a:r>
          </a:p>
        </p:txBody>
      </p:sp>
      <p:pic>
        <p:nvPicPr>
          <p:cNvPr id="206" name="Рисунок 205"/>
          <p:cNvPicPr/>
          <p:nvPr/>
        </p:nvPicPr>
        <p:blipFill>
          <a:blip r:embed="rId2"/>
          <a:stretch/>
        </p:blipFill>
        <p:spPr>
          <a:xfrm>
            <a:off x="340560" y="2935080"/>
            <a:ext cx="4095720" cy="359892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612" y="2935080"/>
            <a:ext cx="7313313" cy="35989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ubTitle"/>
          </p:nvPr>
        </p:nvSpPr>
        <p:spPr>
          <a:xfrm>
            <a:off x="362880" y="4610160"/>
            <a:ext cx="7453080" cy="2102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200" b="0" strike="noStrike" spc="-1" dirty="0">
                <a:solidFill>
                  <a:srgbClr val="000000"/>
                </a:solidFill>
                <a:latin typeface="Bodoni MT"/>
              </a:rPr>
              <a:t>Территория завода поистине огромна — более 80 Га. На ней находятся около 50 цехов, в которых занимаются различными направлениями в судостроении. </a:t>
            </a:r>
            <a:endParaRPr lang="ru-RU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200" b="0" strike="noStrike" spc="-1" dirty="0" smtClean="0">
                <a:solidFill>
                  <a:srgbClr val="000000"/>
                </a:solidFill>
                <a:latin typeface="Bodoni MT"/>
              </a:rPr>
              <a:t>Численность </a:t>
            </a:r>
            <a:r>
              <a:rPr lang="ru-RU" sz="2200" b="0" strike="noStrike" spc="-1" dirty="0">
                <a:solidFill>
                  <a:srgbClr val="000000"/>
                </a:solidFill>
                <a:latin typeface="Bodoni MT"/>
              </a:rPr>
              <a:t>сотрудников — свыше 4000 человек.</a:t>
            </a:r>
            <a:endParaRPr lang="ru-RU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Рисунок 208"/>
          <p:cNvPicPr/>
          <p:nvPr/>
        </p:nvPicPr>
        <p:blipFill>
          <a:blip r:embed="rId2"/>
          <a:stretch/>
        </p:blipFill>
        <p:spPr>
          <a:xfrm>
            <a:off x="274320" y="1369440"/>
            <a:ext cx="7509600" cy="3240720"/>
          </a:xfrm>
          <a:prstGeom prst="rect">
            <a:avLst/>
          </a:prstGeom>
          <a:ln w="0">
            <a:noFill/>
          </a:ln>
        </p:spPr>
      </p:pic>
      <p:pic>
        <p:nvPicPr>
          <p:cNvPr id="210" name="Рисунок 209"/>
          <p:cNvPicPr/>
          <p:nvPr/>
        </p:nvPicPr>
        <p:blipFill>
          <a:blip r:embed="rId3"/>
          <a:stretch/>
        </p:blipFill>
        <p:spPr>
          <a:xfrm>
            <a:off x="8007480" y="523080"/>
            <a:ext cx="3875400" cy="3707280"/>
          </a:xfrm>
          <a:prstGeom prst="rect">
            <a:avLst/>
          </a:prstGeom>
          <a:ln w="0">
            <a:noFill/>
          </a:ln>
        </p:spPr>
      </p:pic>
      <p:pic>
        <p:nvPicPr>
          <p:cNvPr id="211" name="Рисунок 210"/>
          <p:cNvPicPr/>
          <p:nvPr/>
        </p:nvPicPr>
        <p:blipFill>
          <a:blip r:embed="rId4"/>
          <a:stretch/>
        </p:blipFill>
        <p:spPr>
          <a:xfrm>
            <a:off x="8028000" y="4392000"/>
            <a:ext cx="3854880" cy="2088360"/>
          </a:xfrm>
          <a:prstGeom prst="rect">
            <a:avLst/>
          </a:prstGeom>
          <a:ln w="0">
            <a:noFill/>
          </a:ln>
        </p:spPr>
      </p:pic>
      <p:sp>
        <p:nvSpPr>
          <p:cNvPr id="212" name="TextBox 211"/>
          <p:cNvSpPr txBox="1"/>
          <p:nvPr/>
        </p:nvSpPr>
        <p:spPr>
          <a:xfrm>
            <a:off x="266400" y="273600"/>
            <a:ext cx="74869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000" b="1" strike="noStrike" spc="-1">
                <a:solidFill>
                  <a:srgbClr val="000000"/>
                </a:solidFill>
                <a:latin typeface="Baskerville Old Face"/>
              </a:rPr>
              <a:t>Наши дни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33324</TotalTime>
  <Words>964</Words>
  <Application>Microsoft Office PowerPoint</Application>
  <PresentationFormat>Широкоэкранный</PresentationFormat>
  <Paragraphs>69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35" baseType="lpstr">
      <vt:lpstr>Microsoft YaHei</vt:lpstr>
      <vt:lpstr>Arial</vt:lpstr>
      <vt:lpstr>Baskerville Old Face</vt:lpstr>
      <vt:lpstr>Bodoni MT</vt:lpstr>
      <vt:lpstr>Calibri</vt:lpstr>
      <vt:lpstr>Calibri Light</vt:lpstr>
      <vt:lpstr>DejaVu Sans</vt:lpstr>
      <vt:lpstr>Lato Heavy</vt:lpstr>
      <vt:lpstr>Lato Light</vt:lpstr>
      <vt:lpstr>Symbol</vt:lpstr>
      <vt:lpstr>Times New Roman</vt:lpstr>
      <vt:lpstr>Wingdings</vt:lpstr>
      <vt:lpstr>Тема Office</vt:lpstr>
      <vt:lpstr>Тема Office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Победное начало</vt:lpstr>
      <vt:lpstr>Презентация PowerPoint</vt:lpstr>
      <vt:lpstr>В 1960-е предприятие приступило к строительству противолодочных кораблей проекта 159 и 35. В 1966 г. за успешную деятельность завод награждается орденом трудового Красного знамени.    В 1970-е продолжалась напряженная работа по наращиванию мощностей завода, строительству и ремонту кораблей и судов.   На новую ступень развития предприятие вывело строительство в 1972 г. судостроительного комплекса «Янтарь» с крытым эллингом, позволившего производить суда спусковым весом до 12 000 тонн.  </vt:lpstr>
      <vt:lpstr>«Золотой век» кораблестроения</vt:lpstr>
      <vt:lpstr>Презентация PowerPoint</vt:lpstr>
      <vt:lpstr>Презентация PowerPoint</vt:lpstr>
      <vt:lpstr>Экскурсия по цехам завода «Янтарь»</vt:lpstr>
      <vt:lpstr>ЧТОБЫ НЕ РЖАВЕЛО...</vt:lpstr>
      <vt:lpstr>Достроечная набережная</vt:lpstr>
      <vt:lpstr>ПРОДУКЦИЯ</vt:lpstr>
      <vt:lpstr>«АЛМАЗ»</vt:lpstr>
      <vt:lpstr>Вклад в ОПК России</vt:lpstr>
      <vt:lpstr>Экологические инициативы</vt:lpstr>
      <vt:lpstr>Социальная ответственность</vt:lpstr>
      <vt:lpstr>Безопасность труда, модернизация производства и забота о здоровье сотрудников — эти вопросы не теряют своей актуальными . Ведь главный ресурс, которым обладает любое предприятие, – это люди.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Дворецкий Алексей Владимирович</dc:creator>
  <dc:description/>
  <cp:lastModifiedBy>User</cp:lastModifiedBy>
  <cp:revision>1949</cp:revision>
  <cp:lastPrinted>2023-08-28T05:42:18Z</cp:lastPrinted>
  <dcterms:created xsi:type="dcterms:W3CDTF">2018-07-09T12:30:55Z</dcterms:created>
  <dcterms:modified xsi:type="dcterms:W3CDTF">2024-12-18T05:49:06Z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1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5</vt:i4>
  </property>
</Properties>
</file>