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80" r:id="rId4"/>
    <p:sldId id="282" r:id="rId5"/>
    <p:sldId id="281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E9EEE"/>
    <a:srgbClr val="979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3"/>
  </p:normalViewPr>
  <p:slideViewPr>
    <p:cSldViewPr snapToGrid="0" snapToObjects="1">
      <p:cViewPr>
        <p:scale>
          <a:sx n="50" d="100"/>
          <a:sy n="50" d="100"/>
        </p:scale>
        <p:origin x="8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21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43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43213" y="2524401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F47CD3BD-A387-7F40-ACF5-2B1B39BE1E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621" y="2524400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B8396492-B780-D240-829F-00D97E6796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50029" y="2524401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861B9A0E-31C6-9346-9D37-EF10F3CAF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603437" y="2524400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36143BAE-5E2C-7F41-BC81-09098781A6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856845" y="2524400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8C8D1548-9593-4C43-A993-E2E4FC2FDF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110253" y="2524399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DA6B0B96-6DA7-6A44-BF0F-324E5C36EA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43213" y="5738053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FDD7233C-789B-F645-9A93-0902FD37E3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621" y="5738052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D930F49C-53E0-C34B-A26B-D3B43ED98E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50029" y="5738053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5F6CE79E-0A3F-7B4A-9BE6-2ADCFAD4BD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603437" y="5738052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83E167CB-CF06-A64A-9F6D-FD99857D64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856845" y="5738052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6632B09F-922C-7547-AEFA-D41EE26742D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110253" y="5738051"/>
            <a:ext cx="2862262" cy="286226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63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1623" y="3038751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3B2B5356-D75D-4F42-BCA3-3EA9037841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6753" y="3038751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37EB3C7-4AD3-4741-AF17-C9D8B4CE4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11883" y="3038751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1C67F7C5-10B0-744C-AE47-1BB7F2C463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57013" y="3038751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032A1A0A-E2A3-F845-BBC3-793DD16C0F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202143" y="3038751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id="{FE1C41BC-E172-B044-8023-5C089A5687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147273" y="3038751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B6C615F0-3A31-C240-997E-FEC17ECFE1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21623" y="5084463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881F6F7-9883-E140-9C25-C7AB0977C9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6753" y="5084463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1F31A74-229A-EF4C-BCE8-7DE84B4ADB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11883" y="5084463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3CD5F662-C087-A148-B3BF-1557D6696A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257013" y="5084463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AEE8F5D1-FA84-E849-A0F8-194E15C7AF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202143" y="5084463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203EBA19-EF70-4C44-ACAC-C6E2CA4D876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47273" y="5084463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91600B4-215C-B64B-99D1-199C5DDA24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1623" y="7130175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0" name="Рисунок 2">
            <a:extLst>
              <a:ext uri="{FF2B5EF4-FFF2-40B4-BE49-F238E27FC236}">
                <a16:creationId xmlns:a16="http://schemas.microsoft.com/office/drawing/2014/main" id="{64C4E337-ADD3-BB41-B198-45738D967E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66753" y="7130175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27E259D7-419F-444C-90F8-75E8BCA89F3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11883" y="7130175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id="{45C8F71B-F599-8849-AEEB-43D51CE9CC0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2257013" y="7130175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F02BDC7C-1317-2148-AB84-D5A5F5B7F9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202143" y="7130175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id="{6B685AEF-9E1D-084E-868D-7D14C94FA1E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47273" y="7130175"/>
            <a:ext cx="2602931" cy="1773537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685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43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1pPr>
      <a:lvl2pPr marL="978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2pPr>
      <a:lvl3pPr marL="1613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3pPr>
      <a:lvl4pPr marL="2248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4pPr>
      <a:lvl5pPr marL="2883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5pPr>
      <a:lvl6pPr marL="3518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6pPr>
      <a:lvl7pPr marL="4153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7pPr>
      <a:lvl8pPr marL="4788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8pPr>
      <a:lvl9pPr marL="5423958" marR="0" indent="-343958" algn="l" defTabSz="825500" rtl="0" latinLnBrk="0">
        <a:lnSpc>
          <a:spcPct val="120000"/>
        </a:lnSpc>
        <a:spcBef>
          <a:spcPts val="200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f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jf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20A3A-B27A-45FE-A60D-4B5DE3F8D2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14399"/>
          <a:stretch>
            <a:fillRect/>
          </a:stretch>
        </p:blipFill>
        <p:spPr>
          <a:xfrm>
            <a:off x="3792977" y="1333500"/>
            <a:ext cx="27590750" cy="11049000"/>
          </a:xfrm>
          <a:prstGeom prst="roundRect">
            <a:avLst>
              <a:gd name="adj" fmla="val 50000"/>
            </a:avLst>
          </a:prstGeom>
        </p:spPr>
      </p:pic>
      <p:sp>
        <p:nvSpPr>
          <p:cNvPr id="38" name="Кружок"/>
          <p:cNvSpPr/>
          <p:nvPr/>
        </p:nvSpPr>
        <p:spPr>
          <a:xfrm>
            <a:off x="4718638" y="2119477"/>
            <a:ext cx="9400878" cy="940087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0" name="Radiance"/>
          <p:cNvSpPr txBox="1"/>
          <p:nvPr/>
        </p:nvSpPr>
        <p:spPr>
          <a:xfrm>
            <a:off x="2780071" y="4187607"/>
            <a:ext cx="13278012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 b="0">
                <a:solidFill>
                  <a:srgbClr val="31333E"/>
                </a:solidFill>
                <a:latin typeface="Maven Pro Bold"/>
                <a:ea typeface="Maven Pro Bold"/>
                <a:cs typeface="Maven Pro Bold"/>
                <a:sym typeface="Maven Pro Bold"/>
              </a:defRPr>
            </a:lvl1pPr>
          </a:lstStyle>
          <a:p>
            <a:r>
              <a:rPr lang="ru-RU" sz="4800" b="1" dirty="0" smtClean="0"/>
              <a:t>«</a:t>
            </a:r>
            <a:r>
              <a:rPr lang="ru-RU" sz="4800" b="1" dirty="0"/>
              <a:t>СЕВЕРНЫЙ ЗАСЛОН»</a:t>
            </a:r>
          </a:p>
          <a:p>
            <a:r>
              <a:rPr lang="ru-RU" sz="4800" dirty="0" smtClean="0"/>
              <a:t>Егор </a:t>
            </a:r>
            <a:r>
              <a:rPr lang="ru-RU" sz="4800" dirty="0" err="1"/>
              <a:t>Андриясов</a:t>
            </a:r>
            <a:r>
              <a:rPr lang="ru-RU" sz="4800" dirty="0"/>
              <a:t> </a:t>
            </a:r>
            <a:endParaRPr lang="ru-RU" sz="4800" dirty="0"/>
          </a:p>
          <a:p>
            <a:r>
              <a:rPr lang="ru-RU" sz="4800" dirty="0" smtClean="0"/>
              <a:t>Александр </a:t>
            </a:r>
            <a:r>
              <a:rPr lang="ru-RU" sz="4800" dirty="0"/>
              <a:t>Гаранин </a:t>
            </a:r>
            <a:endParaRPr lang="ru-RU" sz="4800" dirty="0"/>
          </a:p>
          <a:p>
            <a:r>
              <a:rPr lang="ru-RU" sz="4800" dirty="0" smtClean="0"/>
              <a:t>Лев </a:t>
            </a:r>
            <a:r>
              <a:rPr lang="ru-RU" sz="4800" dirty="0" err="1"/>
              <a:t>Рудомётов</a:t>
            </a:r>
            <a:endParaRPr lang="ru-RU" sz="4800" dirty="0"/>
          </a:p>
          <a:p>
            <a:r>
              <a:rPr lang="ru-RU" sz="4800" dirty="0" smtClean="0"/>
              <a:t>Кирилл </a:t>
            </a:r>
            <a:r>
              <a:rPr lang="ru-RU" sz="4800" dirty="0"/>
              <a:t>Болдин </a:t>
            </a:r>
            <a:endParaRPr lang="ru-RU" sz="4800" dirty="0"/>
          </a:p>
          <a:p>
            <a:r>
              <a:rPr lang="ru-RU" sz="4000" dirty="0" smtClean="0"/>
              <a:t>9 </a:t>
            </a:r>
            <a:r>
              <a:rPr lang="ru-RU" sz="4000" dirty="0"/>
              <a:t>классы</a:t>
            </a:r>
            <a:endParaRPr sz="4000" dirty="0"/>
          </a:p>
        </p:txBody>
      </p:sp>
      <p:sp>
        <p:nvSpPr>
          <p:cNvPr id="41" name="Premium PowerPoint, Keynote, Google Slides Template"/>
          <p:cNvSpPr txBox="1"/>
          <p:nvPr/>
        </p:nvSpPr>
        <p:spPr>
          <a:xfrm>
            <a:off x="6510805" y="9105790"/>
            <a:ext cx="5816543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 b="0">
                <a:solidFill>
                  <a:srgbClr val="646979"/>
                </a:solidFill>
                <a:latin typeface="OpenSans-Regular"/>
                <a:ea typeface="OpenSans-Regular"/>
                <a:cs typeface="OpenSans-Regular"/>
                <a:sym typeface="OpenSans-Regular"/>
              </a:defRPr>
            </a:lvl1pPr>
          </a:lstStyle>
          <a:p>
            <a:r>
              <a:rPr lang="ru-RU" sz="2800" dirty="0" smtClean="0"/>
              <a:t>Руководитель </a:t>
            </a:r>
            <a:r>
              <a:rPr lang="ru-RU" sz="2800" dirty="0"/>
              <a:t>проекта: </a:t>
            </a:r>
            <a:br>
              <a:rPr lang="ru-RU" sz="2800" dirty="0"/>
            </a:br>
            <a:r>
              <a:rPr lang="ru-RU" sz="2800" dirty="0" err="1" smtClean="0"/>
              <a:t>Тимкова</a:t>
            </a:r>
            <a:r>
              <a:rPr lang="ru-RU" sz="2800" dirty="0" smtClean="0"/>
              <a:t> Наталья Михайловна 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333F6E-F09F-4CCA-9718-D5A6E387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5"/>
            <a:ext cx="4025397" cy="137142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B20A3A-B27A-45FE-A60D-4B5DE3F8D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4399" r="16429" b="14399"/>
          <a:stretch/>
        </p:blipFill>
        <p:spPr>
          <a:xfrm>
            <a:off x="1" y="857"/>
            <a:ext cx="24384000" cy="13716000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9740" y="9344756"/>
            <a:ext cx="7616459" cy="3980674"/>
          </a:xfrm>
          <a:prstGeom prst="roundRect">
            <a:avLst/>
          </a:prstGeom>
          <a:solidFill>
            <a:srgbClr val="FFFFFF">
              <a:alpha val="56863"/>
            </a:srgb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7483" y="9494172"/>
            <a:ext cx="6620971" cy="368184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40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Строим мы ограду –</a:t>
            </a:r>
          </a:p>
          <a:p>
            <a:pPr algn="l">
              <a:lnSpc>
                <a:spcPct val="150000"/>
              </a:lnSpc>
            </a:pPr>
            <a:r>
              <a:rPr lang="ru-RU" sz="40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Для врагов преграду.</a:t>
            </a:r>
          </a:p>
          <a:p>
            <a:pPr algn="l">
              <a:lnSpc>
                <a:spcPct val="150000"/>
              </a:lnSpc>
            </a:pPr>
            <a:r>
              <a:rPr lang="ru-RU" sz="40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Будем Родине служить – </a:t>
            </a:r>
          </a:p>
          <a:p>
            <a:pPr algn="l">
              <a:lnSpc>
                <a:spcPct val="150000"/>
              </a:lnSpc>
            </a:pPr>
            <a:r>
              <a:rPr lang="ru-RU" sz="40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Мирным небом дорожить!</a:t>
            </a:r>
            <a:endParaRPr lang="ru-RU" sz="4000" b="0" dirty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"/>
          <a:stretch/>
        </p:blipFill>
        <p:spPr>
          <a:xfrm>
            <a:off x="6959768" y="533400"/>
            <a:ext cx="16901640" cy="1296318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" y="805362"/>
            <a:ext cx="6483543" cy="6626763"/>
          </a:xfrm>
          <a:prstGeom prst="rect">
            <a:avLst/>
          </a:prstGeom>
          <a:ln w="3175">
            <a:noFill/>
          </a:ln>
          <a:effectLst>
            <a:outerShdw blurRad="292100" dist="177800" dir="2700000" sx="103000" sy="103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7"/>
          <a:stretch/>
        </p:blipFill>
        <p:spPr>
          <a:xfrm>
            <a:off x="0" y="-216"/>
            <a:ext cx="24384000" cy="1371621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0935096" y="464574"/>
            <a:ext cx="13167359" cy="3486185"/>
          </a:xfrm>
          <a:prstGeom prst="roundRect">
            <a:avLst/>
          </a:prstGeom>
          <a:solidFill>
            <a:srgbClr val="FFFFFF">
              <a:alpha val="6588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"/>
          <a:stretch/>
        </p:blipFill>
        <p:spPr>
          <a:xfrm>
            <a:off x="447157" y="898238"/>
            <a:ext cx="11870322" cy="842864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64350" y="10287000"/>
            <a:ext cx="12665850" cy="3079402"/>
          </a:xfrm>
          <a:prstGeom prst="roundRect">
            <a:avLst/>
          </a:prstGeom>
          <a:solidFill>
            <a:srgbClr val="FFFFFF">
              <a:alpha val="6588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326" y="4578842"/>
            <a:ext cx="11503431" cy="82035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458700" y="961853"/>
            <a:ext cx="11489679" cy="255871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ООО "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Экранопланостроительное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 объединение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«Орион»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(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бывший судостроительный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завод «Авангард»).</a:t>
            </a:r>
          </a:p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Судостроительный завод был основан 2 июня 1939 </a:t>
            </a: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года в городе Петрозаводске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под названием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Торпедо-пристрелочная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станция «Северная точка» (ТПС «СТ»).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1970" y="10547053"/>
            <a:ext cx="11704352" cy="255871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От предприятия, через существующие водные коммуникации, можно попасть через 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Беломоро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-Балтийский канал в Белое и Баренцево моря, через Ладогу в Балтийское море, через Волжский транспортный коридор к Чёрному, Средиземному и Каспийскому морям, а также к Москве.</a:t>
            </a:r>
            <a:endParaRPr lang="ru-RU" sz="2800" b="0" dirty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007051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7"/>
          <a:stretch/>
        </p:blipFill>
        <p:spPr>
          <a:xfrm>
            <a:off x="0" y="-216"/>
            <a:ext cx="24384000" cy="1371621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898851" y="219805"/>
            <a:ext cx="15354300" cy="7675238"/>
          </a:xfrm>
          <a:prstGeom prst="roundRect">
            <a:avLst/>
          </a:prstGeom>
          <a:solidFill>
            <a:srgbClr val="FFFFFF">
              <a:alpha val="6588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 r="16275" b="10777"/>
          <a:stretch/>
        </p:blipFill>
        <p:spPr>
          <a:xfrm>
            <a:off x="401916" y="470926"/>
            <a:ext cx="10072724" cy="709105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" t="17870" r="5842" b="17500"/>
          <a:stretch/>
        </p:blipFill>
        <p:spPr>
          <a:xfrm>
            <a:off x="7884033" y="8458200"/>
            <a:ext cx="8808753" cy="49499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635" y="8458200"/>
            <a:ext cx="7429516" cy="49499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5" y="8458200"/>
            <a:ext cx="7285488" cy="49499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143890" y="317204"/>
            <a:ext cx="12440010" cy="792114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indent="361950" algn="just">
              <a:lnSpc>
                <a:spcPct val="114000"/>
              </a:lnSpc>
            </a:pP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С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1945 года завод занимался строительством и ремонтом минных тральщиков, судов для рыбного промысла, небольших самоходных сухогрузных судов, яхт, лодок.</a:t>
            </a:r>
          </a:p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С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1950 по 1970 гг. заводом строились разъездные и санитарные катера, рыболовные боты типа «Кола», спасательные шлюпки, в том числе самоходные для атомохода «Ленин», морские буи, речные сирены, лебедки, трехцветные фонари, башенные краны, краны Андерса, нефтеналивные цистерны, 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поливщики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, 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потокообразователи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. </a:t>
            </a:r>
          </a:p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В 1970-х года было развёрнуто строительство базовых тральщиков проекта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1265 «Яхонт».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Корабли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поступали на Северный, Балтийский, Черноморский флоты и Каспийскую </a:t>
            </a: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флотилию.</a:t>
            </a:r>
            <a:endParaRPr lang="ru-RU" sz="2800" b="0" dirty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Головной тральщик был построен на ССЗ «Авангард» и сдан ВМФ 31 декабря 1972 года. Всего по проекту до 1994 года было построено около 70 кораблей, из которых на Петрозаводской верфи было создано 48 единиц (примерно 69 %). </a:t>
            </a:r>
          </a:p>
          <a:p>
            <a:pPr indent="361950" algn="just">
              <a:lnSpc>
                <a:spcPct val="114000"/>
              </a:lnSpc>
            </a:pPr>
            <a:endParaRPr lang="ru-RU" sz="2800" b="0" dirty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28868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7"/>
          <a:stretch/>
        </p:blipFill>
        <p:spPr>
          <a:xfrm>
            <a:off x="0" y="-216"/>
            <a:ext cx="24384000" cy="1371621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2602875" y="473290"/>
            <a:ext cx="11620500" cy="9147496"/>
          </a:xfrm>
          <a:prstGeom prst="roundRect">
            <a:avLst/>
          </a:prstGeom>
          <a:solidFill>
            <a:srgbClr val="FFFFFF">
              <a:alpha val="56863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190" y="9966960"/>
            <a:ext cx="6156538" cy="350409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6" y="9966960"/>
            <a:ext cx="5651768" cy="350409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48" y="9966960"/>
            <a:ext cx="5697717" cy="350409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353" y="9966960"/>
            <a:ext cx="6007022" cy="350409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Время - вперёд! - НАЧАЛИСЬ ИСПЫТАНИЯ ЭКРАНОПЛАНА «ОРИОН-25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272" y="1066799"/>
            <a:ext cx="14636120" cy="82328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5506700" y="756671"/>
            <a:ext cx="8342835" cy="845340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indent="361950" algn="just">
              <a:lnSpc>
                <a:spcPct val="114000"/>
              </a:lnSpc>
            </a:pP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В 2011 году была организована компания "Орион", создавшая центр по строительству 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экранопланов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 для Федеральной службы безопасности России. </a:t>
            </a:r>
            <a:endParaRPr lang="ru-RU" sz="2800" b="0" dirty="0" smtClean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  <a:p>
            <a:pPr indent="361950" algn="just">
              <a:lnSpc>
                <a:spcPct val="114000"/>
              </a:lnSpc>
            </a:pP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Компания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разработала модели 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экранопланов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 гражданского и военного назначения и реализовала заказ для Ирана в 2014 году. </a:t>
            </a:r>
            <a:endParaRPr lang="ru-RU" sz="2800" b="0" dirty="0" smtClean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  <a:p>
            <a:pPr indent="361950" algn="just">
              <a:lnSpc>
                <a:spcPct val="114000"/>
              </a:lnSpc>
            </a:pP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В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2016 году "Орион" расширила </a:t>
            </a: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производство.</a:t>
            </a:r>
          </a:p>
          <a:p>
            <a:pPr indent="361950" algn="just">
              <a:lnSpc>
                <a:spcPct val="114000"/>
              </a:lnSpc>
            </a:pP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Весной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2023 года на Онежском озере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/>
            </a:r>
            <a:b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</a:b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в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Петрозаводской губе начались испытания опытного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образца 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экраноплана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 «Орион-25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», разработанного московской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компанией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 </a:t>
            </a:r>
            <a:endParaRPr lang="ru-RU" sz="2800" b="0" dirty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  <a:p>
            <a:pPr algn="just">
              <a:lnSpc>
                <a:spcPct val="114000"/>
              </a:lnSpc>
            </a:pP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«</a:t>
            </a:r>
            <a:r>
              <a:rPr lang="ru-RU" sz="2800" b="0" dirty="0" err="1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Экранопланостроительное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 объединение </a:t>
            </a: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«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Орион» и построенного в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Петрозаводске на </a:t>
            </a: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/>
            </a:r>
            <a:b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</a:b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ООО </a:t>
            </a:r>
            <a:r>
              <a:rPr lang="ru-RU" sz="2800" b="0" dirty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«Петрозаводский машиностроительный завод «Авангард» (бывший судостроительный завод</a:t>
            </a:r>
            <a:r>
              <a:rPr lang="ru-RU" sz="2800" b="0" dirty="0" smtClean="0">
                <a:solidFill>
                  <a:schemeClr val="tx1"/>
                </a:solidFill>
                <a:latin typeface="OpenSans-Regular"/>
                <a:ea typeface="OpenSans-Regular"/>
                <a:cs typeface="OpenSans-Regular"/>
              </a:rPr>
              <a:t>).</a:t>
            </a:r>
            <a:endParaRPr lang="ru-RU" sz="2800" b="0" dirty="0">
              <a:solidFill>
                <a:schemeClr val="tx1"/>
              </a:solidFill>
              <a:latin typeface="OpenSans-Regular"/>
              <a:ea typeface="OpenSans-Regular"/>
              <a:cs typeface="Open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40673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Radiance - base color">
      <a:dk1>
        <a:srgbClr val="2F313F"/>
      </a:dk1>
      <a:lt1>
        <a:srgbClr val="FFFFFF"/>
      </a:lt1>
      <a:dk2>
        <a:srgbClr val="454752"/>
      </a:dk2>
      <a:lt2>
        <a:srgbClr val="646779"/>
      </a:lt2>
      <a:accent1>
        <a:srgbClr val="635ED6"/>
      </a:accent1>
      <a:accent2>
        <a:srgbClr val="5E9EEE"/>
      </a:accent2>
      <a:accent3>
        <a:srgbClr val="635ED5"/>
      </a:accent3>
      <a:accent4>
        <a:srgbClr val="5E9EEF"/>
      </a:accent4>
      <a:accent5>
        <a:srgbClr val="D3DBE4"/>
      </a:accent5>
      <a:accent6>
        <a:srgbClr val="EDF4FD"/>
      </a:accent6>
      <a:hlink>
        <a:srgbClr val="635ED5"/>
      </a:hlink>
      <a:folHlink>
        <a:srgbClr val="5E9DEE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368</Words>
  <Application>Microsoft Office PowerPoint</Application>
  <PresentationFormat>Произвольный</PresentationFormat>
  <Paragraphs>23</Paragraphs>
  <Slides>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Helvetica Neue</vt:lpstr>
      <vt:lpstr>Helvetica Neue Light</vt:lpstr>
      <vt:lpstr>Helvetica Neue Medium</vt:lpstr>
      <vt:lpstr>Maven Pro Bold</vt:lpstr>
      <vt:lpstr>Open Sans</vt:lpstr>
      <vt:lpstr>OpenSans-Regular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Номеровкин А.А.</dc:creator>
  <cp:lastModifiedBy>Борисов А.Ю.</cp:lastModifiedBy>
  <cp:revision>44</cp:revision>
  <dcterms:modified xsi:type="dcterms:W3CDTF">2024-11-29T09:21:05Z</dcterms:modified>
</cp:coreProperties>
</file>