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78" r:id="rId19"/>
    <p:sldId id="279" r:id="rId20"/>
    <p:sldId id="280" r:id="rId21"/>
    <p:sldId id="281" r:id="rId22"/>
    <p:sldId id="282" r:id="rId23"/>
  </p:sldIdLst>
  <p:sldSz cx="12192000" cy="6858000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35EB-A87F-445C-8F45-6A070E21BA8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77F41-E331-4245-85F8-8CB53CD9C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5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82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65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35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68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85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91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01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52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68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40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94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17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0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7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9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7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61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53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9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7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5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4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s://webpulse.imgsmail.ru/imgpreview?mb=webpulse&amp;key=pulse_cabinet-image-25dde2b7-140c-4169-ae24-51ded293d3d1&amp;crop=fd&amp;fu=1&amp;h=369&amp;w=63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208" y="63516"/>
            <a:ext cx="87138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Пермское суворовское военное училище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077" y="1491358"/>
            <a:ext cx="11305278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«Своя игра»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Естественные науки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службе Отечеству</a:t>
            </a:r>
            <a:endParaRPr lang="ru-RU" sz="7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/>
          </a:p>
          <a:p>
            <a:pPr indent="5554663" algn="just"/>
            <a:r>
              <a:rPr lang="ru-RU" sz="2400" b="1" dirty="0" smtClean="0"/>
              <a:t>Команда «Небесный </a:t>
            </a:r>
            <a:r>
              <a:rPr lang="ru-RU" sz="2400" b="1" dirty="0" err="1" smtClean="0"/>
              <a:t>быстроход</a:t>
            </a:r>
            <a:r>
              <a:rPr lang="ru-RU" sz="2400" b="1" dirty="0" smtClean="0"/>
              <a:t>»</a:t>
            </a:r>
            <a:endParaRPr lang="ru-RU" sz="2400" b="1" dirty="0"/>
          </a:p>
          <a:p>
            <a:pPr indent="5554663" algn="just"/>
            <a:r>
              <a:rPr lang="ru-RU" sz="2400" b="1" dirty="0" smtClean="0"/>
              <a:t>Руководители: Калинин Игорь Юрьевич</a:t>
            </a:r>
          </a:p>
          <a:p>
            <a:pPr indent="5554663" algn="just"/>
            <a:r>
              <a:rPr lang="ru-RU" sz="2400" b="1" dirty="0"/>
              <a:t> </a:t>
            </a:r>
            <a:r>
              <a:rPr lang="ru-RU" sz="2400" b="1" dirty="0" smtClean="0"/>
              <a:t>                             </a:t>
            </a:r>
            <a:r>
              <a:rPr lang="ru-RU" sz="2400" b="1" dirty="0" smtClean="0"/>
              <a:t>Попова </a:t>
            </a:r>
            <a:r>
              <a:rPr lang="ru-RU" sz="2400" b="1" dirty="0"/>
              <a:t>Анна Сократовна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24" y="706160"/>
            <a:ext cx="1921026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210" y="655309"/>
            <a:ext cx="1945793" cy="20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1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464024"/>
            <a:ext cx="10918210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00"/>
              </a:lnSpc>
            </a:pPr>
            <a:r>
              <a:rPr lang="ru-RU" sz="3200" dirty="0" smtClean="0"/>
              <a:t>ВОПРОС: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полета среднего пассажирского самолета требуется 80 тонн этого вещества. Такое количество вырабатывает 40 000 гектаров леса. Назовите это вещество.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13542" y="2436230"/>
            <a:ext cx="6878472" cy="2595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42699" y="5707037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3542" y="2465800"/>
            <a:ext cx="6878472" cy="2561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8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42" y="245657"/>
            <a:ext cx="11439098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3200" dirty="0" smtClean="0"/>
              <a:t>ВОПРОС: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машина на аэродромах –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деайсер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комплектуется подогревателем и электронным смесителем реагентов, которыми покрывают корпус самолета. Как по-русски называется эта машина и реагенты?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24334" y="4759612"/>
            <a:ext cx="10044753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 машина для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противообледенительной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обработки воздушных судов. Используется три типа жидкости: обычная вода, подогреваемая до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80°С,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два специальных химических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называемые «тип I» и «тип IV».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114012" y="1921476"/>
            <a:ext cx="5060997" cy="2879080"/>
            <a:chOff x="3114012" y="1921476"/>
            <a:chExt cx="5060997" cy="287908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114012" y="1921476"/>
              <a:ext cx="5060997" cy="28212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122" name="Picture 2" descr="Picture background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14"/>
            <a:stretch/>
          </p:blipFill>
          <p:spPr bwMode="auto">
            <a:xfrm>
              <a:off x="3114013" y="1962420"/>
              <a:ext cx="5060996" cy="28381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7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444" y="532262"/>
            <a:ext cx="11316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части самолёта содержат драгоценные металлы?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05993" y="5214596"/>
            <a:ext cx="9787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 и серебро используют  для защиты контактов радиодеталей от окисления.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2722731" y="1726539"/>
            <a:ext cx="6580040" cy="3084394"/>
            <a:chOff x="2845558" y="1999494"/>
            <a:chExt cx="6580040" cy="308439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845558" y="1999494"/>
              <a:ext cx="6580040" cy="30843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50" name="Picture 2" descr="Picture backgroun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558" y="1999494"/>
              <a:ext cx="6580040" cy="30843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11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600498"/>
            <a:ext cx="11316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объединяет медузу, кальмара и МиГ-31?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5252" y="1376345"/>
            <a:ext cx="5228104" cy="3938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655252" y="5695665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Реактивное движение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21" y="1376345"/>
            <a:ext cx="4405534" cy="2478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4" t="24299" r="1462" b="38448"/>
          <a:stretch/>
        </p:blipFill>
        <p:spPr bwMode="auto">
          <a:xfrm>
            <a:off x="3655252" y="3249481"/>
            <a:ext cx="3495104" cy="2065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9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614146"/>
            <a:ext cx="11316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полётом какого насекомого послужило толчком для изобретения первого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геликоптёра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70700" y="2426214"/>
            <a:ext cx="6648450" cy="308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981428" y="5707037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Стрекоза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00" y="2434033"/>
            <a:ext cx="6648450" cy="3076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t="6431" r="25776" b="35204"/>
          <a:stretch/>
        </p:blipFill>
        <p:spPr bwMode="auto">
          <a:xfrm>
            <a:off x="1386385" y="1919964"/>
            <a:ext cx="4439002" cy="2331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532258"/>
            <a:ext cx="11218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какого дерева при падении вращаются и напоминают полёт вертолёта?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34523" y="5761630"/>
            <a:ext cx="63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американского клёна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840411" y="1746908"/>
            <a:ext cx="4361898" cy="3734582"/>
            <a:chOff x="3840411" y="1746908"/>
            <a:chExt cx="4361898" cy="373458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840411" y="1746908"/>
              <a:ext cx="4361898" cy="37345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194" name="Picture 2" descr="Picture background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5" t="9652" r="13726" b="15724"/>
            <a:stretch/>
          </p:blipFill>
          <p:spPr bwMode="auto">
            <a:xfrm>
              <a:off x="3840411" y="1787852"/>
              <a:ext cx="4352975" cy="36598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92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696034"/>
            <a:ext cx="11316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часто называют _________ или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 человеческого организма.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2648" y="1876662"/>
            <a:ext cx="5699921" cy="358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12434" y="5679742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 или двигатель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r="5020"/>
          <a:stretch/>
        </p:blipFill>
        <p:spPr>
          <a:xfrm>
            <a:off x="3182648" y="1876662"/>
            <a:ext cx="5699921" cy="358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23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43" y="389998"/>
            <a:ext cx="11439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Буквально это слово переводится как «против падения». Часть какого растения легла в основу создания этого приспособления (устройства)?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93075" y="5707038"/>
            <a:ext cx="7356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Семя одуванчика похоже на парашют.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521120" y="1958550"/>
            <a:ext cx="4988370" cy="3707545"/>
            <a:chOff x="3521120" y="1958550"/>
            <a:chExt cx="4988370" cy="370754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521120" y="1958550"/>
              <a:ext cx="4988370" cy="37075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218" name="Picture 2" descr="Picture background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9" t="3653" r="45353" b="7412"/>
            <a:stretch/>
          </p:blipFill>
          <p:spPr bwMode="auto">
            <a:xfrm>
              <a:off x="3521120" y="1958550"/>
              <a:ext cx="2505401" cy="37075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Picture background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22" t="-1" r="30937" b="21136"/>
            <a:stretch/>
          </p:blipFill>
          <p:spPr bwMode="auto">
            <a:xfrm>
              <a:off x="6026521" y="1989042"/>
              <a:ext cx="2482969" cy="36770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24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545910"/>
            <a:ext cx="11316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обязательный элемент спецодежды, применяемой при испытании авиадвигателей.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87489" y="5707037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Наушники-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беруши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4203508" y="1719618"/>
            <a:ext cx="3335950" cy="3753134"/>
            <a:chOff x="4203508" y="1719618"/>
            <a:chExt cx="3335950" cy="375313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203508" y="1719618"/>
              <a:ext cx="3335949" cy="37531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42" name="Picture 2" descr="Picture background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9" t="21295" r="9512"/>
            <a:stretch/>
          </p:blipFill>
          <p:spPr bwMode="auto">
            <a:xfrm>
              <a:off x="4203509" y="1719618"/>
              <a:ext cx="3335949" cy="37531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696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" y="456290"/>
            <a:ext cx="11443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поездах дальнего следования стоп-краны красного цвета. Какого цвета стоп-краны на самолётах?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65959" y="5476626"/>
            <a:ext cx="9827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Стоп-кран в самолете служит для отключения подачи топлива к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двигателям. Может быть любого цвета.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3886200" y="1640188"/>
            <a:ext cx="4312920" cy="3727254"/>
            <a:chOff x="3992880" y="1752600"/>
            <a:chExt cx="4038599" cy="361484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992880" y="1752600"/>
              <a:ext cx="4038599" cy="36148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Picture 2" descr="http://newsinphoto.ru/wp-content/uploads/2011/07/%D0%B1%D0%B5%D1%80%D0%BA%D1%83%D1%82%D1%8B-123.jpg"/>
            <p:cNvPicPr/>
            <p:nvPr/>
          </p:nvPicPr>
          <p:blipFill rotWithShape="1">
            <a:blip r:embed="rId4" cstate="print"/>
            <a:srcRect t="41816" b="5231"/>
            <a:stretch/>
          </p:blipFill>
          <p:spPr bwMode="auto">
            <a:xfrm>
              <a:off x="3992880" y="1752600"/>
              <a:ext cx="4038599" cy="36148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6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91428" y="203121"/>
            <a:ext cx="23656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СВОЯ ИГРА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5024" y="949024"/>
            <a:ext cx="4167894" cy="937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ФИЗИКА</a:t>
            </a:r>
            <a:endParaRPr lang="ru-RU" sz="5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5024" y="1959155"/>
            <a:ext cx="4167894" cy="937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ХИМИЯ</a:t>
            </a:r>
            <a:endParaRPr lang="ru-RU" sz="5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5024" y="2959692"/>
            <a:ext cx="4167894" cy="937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БИОЛОГИЯ</a:t>
            </a:r>
            <a:endParaRPr lang="ru-RU" sz="5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5024" y="3982361"/>
            <a:ext cx="4167894" cy="937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</a:t>
            </a:r>
            <a:r>
              <a:rPr lang="ru-RU" sz="3200" b="1" dirty="0" smtClean="0"/>
              <a:t>сновы </a:t>
            </a:r>
            <a:r>
              <a:rPr lang="ru-RU" sz="3200" b="1" dirty="0" smtClean="0"/>
              <a:t>Безопасности и Защиты Родины</a:t>
            </a:r>
            <a:endParaRPr lang="ru-RU" sz="3200" b="1" dirty="0"/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5886150" y="949025"/>
            <a:ext cx="966469" cy="949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</a:t>
            </a:r>
            <a:endParaRPr lang="ru-RU" sz="5400" b="1" dirty="0"/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6934901" y="949025"/>
            <a:ext cx="966469" cy="949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2</a:t>
            </a:r>
            <a:endParaRPr lang="ru-RU" sz="5400" b="1" dirty="0"/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7983652" y="949025"/>
            <a:ext cx="966469" cy="949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3</a:t>
            </a:r>
            <a:endParaRPr lang="ru-RU" sz="5400" b="1" dirty="0"/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9032403" y="949025"/>
            <a:ext cx="966469" cy="949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4</a:t>
            </a:r>
            <a:endParaRPr lang="ru-RU" sz="5400" b="1" dirty="0"/>
          </a:p>
        </p:txBody>
      </p:sp>
      <p:sp>
        <p:nvSpPr>
          <p:cNvPr id="16" name="Скругленный прямоугольник 15">
            <a:hlinkClick r:id="rId7" action="ppaction://hlinksldjump"/>
          </p:cNvPr>
          <p:cNvSpPr/>
          <p:nvPr/>
        </p:nvSpPr>
        <p:spPr>
          <a:xfrm>
            <a:off x="10081154" y="949025"/>
            <a:ext cx="966469" cy="949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5</a:t>
            </a:r>
            <a:endParaRPr lang="ru-RU" sz="5400" b="1" dirty="0"/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5886150" y="1980763"/>
            <a:ext cx="966469" cy="949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</a:t>
            </a:r>
            <a:endParaRPr lang="ru-RU" sz="5400" b="1" dirty="0"/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6934901" y="1980763"/>
            <a:ext cx="966469" cy="949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2</a:t>
            </a:r>
            <a:endParaRPr lang="ru-RU" sz="5400" b="1" dirty="0"/>
          </a:p>
        </p:txBody>
      </p:sp>
      <p:sp>
        <p:nvSpPr>
          <p:cNvPr id="22" name="Скругленный прямоугольник 21">
            <a:hlinkClick r:id="rId10" action="ppaction://hlinksldjump"/>
          </p:cNvPr>
          <p:cNvSpPr/>
          <p:nvPr/>
        </p:nvSpPr>
        <p:spPr>
          <a:xfrm>
            <a:off x="7983652" y="1980763"/>
            <a:ext cx="966469" cy="949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3</a:t>
            </a:r>
            <a:endParaRPr lang="ru-RU" sz="5400" b="1" dirty="0"/>
          </a:p>
        </p:txBody>
      </p:sp>
      <p:sp>
        <p:nvSpPr>
          <p:cNvPr id="23" name="Скругленный прямоугольник 22">
            <a:hlinkClick r:id="rId11" action="ppaction://hlinksldjump"/>
          </p:cNvPr>
          <p:cNvSpPr/>
          <p:nvPr/>
        </p:nvSpPr>
        <p:spPr>
          <a:xfrm>
            <a:off x="9032403" y="1980763"/>
            <a:ext cx="966469" cy="949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4</a:t>
            </a:r>
            <a:endParaRPr lang="ru-RU" sz="5400" b="1" dirty="0"/>
          </a:p>
        </p:txBody>
      </p:sp>
      <p:sp>
        <p:nvSpPr>
          <p:cNvPr id="24" name="Скругленный прямоугольник 23">
            <a:hlinkClick r:id="rId12" action="ppaction://hlinksldjump"/>
          </p:cNvPr>
          <p:cNvSpPr/>
          <p:nvPr/>
        </p:nvSpPr>
        <p:spPr>
          <a:xfrm>
            <a:off x="10081154" y="1980763"/>
            <a:ext cx="966469" cy="949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5</a:t>
            </a:r>
            <a:endParaRPr lang="ru-RU" sz="5400" b="1" dirty="0"/>
          </a:p>
        </p:txBody>
      </p:sp>
      <p:sp>
        <p:nvSpPr>
          <p:cNvPr id="27" name="Скругленный прямоугольник 26">
            <a:hlinkClick r:id="rId13" action="ppaction://hlinksldjump"/>
          </p:cNvPr>
          <p:cNvSpPr/>
          <p:nvPr/>
        </p:nvSpPr>
        <p:spPr>
          <a:xfrm>
            <a:off x="5886150" y="2994948"/>
            <a:ext cx="966469" cy="949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</a:t>
            </a:r>
            <a:endParaRPr lang="ru-RU" sz="5400" b="1" dirty="0"/>
          </a:p>
        </p:txBody>
      </p:sp>
      <p:sp>
        <p:nvSpPr>
          <p:cNvPr id="28" name="Скругленный прямоугольник 27">
            <a:hlinkClick r:id="rId14" action="ppaction://hlinksldjump"/>
          </p:cNvPr>
          <p:cNvSpPr/>
          <p:nvPr/>
        </p:nvSpPr>
        <p:spPr>
          <a:xfrm>
            <a:off x="6934901" y="2994948"/>
            <a:ext cx="966469" cy="949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2</a:t>
            </a:r>
            <a:endParaRPr lang="ru-RU" sz="5400" b="1" dirty="0"/>
          </a:p>
        </p:txBody>
      </p:sp>
      <p:sp>
        <p:nvSpPr>
          <p:cNvPr id="29" name="Скругленный прямоугольник 28">
            <a:hlinkClick r:id="rId15" action="ppaction://hlinksldjump"/>
          </p:cNvPr>
          <p:cNvSpPr/>
          <p:nvPr/>
        </p:nvSpPr>
        <p:spPr>
          <a:xfrm>
            <a:off x="7983652" y="2994948"/>
            <a:ext cx="966469" cy="949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3</a:t>
            </a:r>
            <a:endParaRPr lang="ru-RU" sz="5400" b="1" dirty="0"/>
          </a:p>
        </p:txBody>
      </p:sp>
      <p:sp>
        <p:nvSpPr>
          <p:cNvPr id="30" name="Скругленный прямоугольник 29">
            <a:hlinkClick r:id="rId16" action="ppaction://hlinksldjump"/>
          </p:cNvPr>
          <p:cNvSpPr/>
          <p:nvPr/>
        </p:nvSpPr>
        <p:spPr>
          <a:xfrm>
            <a:off x="9032403" y="2994948"/>
            <a:ext cx="966469" cy="949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4</a:t>
            </a:r>
            <a:endParaRPr lang="ru-RU" sz="5400" b="1" dirty="0"/>
          </a:p>
        </p:txBody>
      </p:sp>
      <p:sp>
        <p:nvSpPr>
          <p:cNvPr id="31" name="Скругленный прямоугольник 30">
            <a:hlinkClick r:id="rId17" action="ppaction://hlinksldjump"/>
          </p:cNvPr>
          <p:cNvSpPr/>
          <p:nvPr/>
        </p:nvSpPr>
        <p:spPr>
          <a:xfrm>
            <a:off x="10081154" y="2994948"/>
            <a:ext cx="966469" cy="949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5</a:t>
            </a:r>
            <a:endParaRPr lang="ru-RU" sz="5400" b="1" dirty="0"/>
          </a:p>
        </p:txBody>
      </p:sp>
      <p:sp>
        <p:nvSpPr>
          <p:cNvPr id="34" name="Скругленный прямоугольник 33">
            <a:hlinkClick r:id="rId18" action="ppaction://hlinksldjump"/>
          </p:cNvPr>
          <p:cNvSpPr/>
          <p:nvPr/>
        </p:nvSpPr>
        <p:spPr>
          <a:xfrm>
            <a:off x="5886150" y="4017617"/>
            <a:ext cx="966469" cy="949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</a:t>
            </a:r>
            <a:endParaRPr lang="ru-RU" sz="5400" b="1" dirty="0"/>
          </a:p>
        </p:txBody>
      </p:sp>
      <p:sp>
        <p:nvSpPr>
          <p:cNvPr id="35" name="Скругленный прямоугольник 34">
            <a:hlinkClick r:id="rId19" action="ppaction://hlinksldjump"/>
          </p:cNvPr>
          <p:cNvSpPr/>
          <p:nvPr/>
        </p:nvSpPr>
        <p:spPr>
          <a:xfrm>
            <a:off x="6934901" y="4017617"/>
            <a:ext cx="966469" cy="949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2</a:t>
            </a:r>
            <a:endParaRPr lang="ru-RU" sz="5400" b="1" dirty="0"/>
          </a:p>
        </p:txBody>
      </p:sp>
      <p:sp>
        <p:nvSpPr>
          <p:cNvPr id="36" name="Скругленный прямоугольник 35">
            <a:hlinkClick r:id="rId20" action="ppaction://hlinksldjump"/>
          </p:cNvPr>
          <p:cNvSpPr/>
          <p:nvPr/>
        </p:nvSpPr>
        <p:spPr>
          <a:xfrm>
            <a:off x="7983652" y="4017617"/>
            <a:ext cx="966469" cy="949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3</a:t>
            </a:r>
            <a:endParaRPr lang="ru-RU" sz="5400" b="1" dirty="0"/>
          </a:p>
        </p:txBody>
      </p:sp>
      <p:sp>
        <p:nvSpPr>
          <p:cNvPr id="37" name="Скругленный прямоугольник 36">
            <a:hlinkClick r:id="rId21" action="ppaction://hlinksldjump"/>
          </p:cNvPr>
          <p:cNvSpPr/>
          <p:nvPr/>
        </p:nvSpPr>
        <p:spPr>
          <a:xfrm>
            <a:off x="9032403" y="4017617"/>
            <a:ext cx="966469" cy="949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4</a:t>
            </a:r>
            <a:endParaRPr lang="ru-RU" sz="5400" b="1" dirty="0"/>
          </a:p>
        </p:txBody>
      </p:sp>
      <p:sp>
        <p:nvSpPr>
          <p:cNvPr id="38" name="Скругленный прямоугольник 37">
            <a:hlinkClick r:id="rId22" action="ppaction://hlinksldjump"/>
          </p:cNvPr>
          <p:cNvSpPr/>
          <p:nvPr/>
        </p:nvSpPr>
        <p:spPr>
          <a:xfrm>
            <a:off x="10081154" y="4017617"/>
            <a:ext cx="966469" cy="949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5</a:t>
            </a:r>
            <a:endParaRPr lang="ru-RU" sz="54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224282" y="5071601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КОМАНДА1</a:t>
            </a:r>
            <a:endParaRPr lang="ru-RU" sz="2400" dirty="0"/>
          </a:p>
        </p:txBody>
      </p:sp>
      <p:sp>
        <p:nvSpPr>
          <p:cNvPr id="49" name="Овал 48"/>
          <p:cNvSpPr>
            <a:spLocks/>
          </p:cNvSpPr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>
            <a:spLocks/>
          </p:cNvSpPr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52" name="Овал 51"/>
          <p:cNvSpPr>
            <a:spLocks/>
          </p:cNvSpPr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53" name="Овал 52"/>
          <p:cNvSpPr>
            <a:spLocks/>
          </p:cNvSpPr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54" name="Овал 53"/>
          <p:cNvSpPr>
            <a:spLocks/>
          </p:cNvSpPr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55" name="Овал 54"/>
          <p:cNvSpPr>
            <a:spLocks/>
          </p:cNvSpPr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56" name="Овал 55"/>
          <p:cNvSpPr/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57" name="Овал 56"/>
          <p:cNvSpPr/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58" name="Овал 57"/>
          <p:cNvSpPr/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59" name="Овал 58"/>
          <p:cNvSpPr/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60" name="Овал 59"/>
          <p:cNvSpPr/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61" name="Овал 60"/>
          <p:cNvSpPr>
            <a:spLocks/>
          </p:cNvSpPr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62" name="Овал 61"/>
          <p:cNvSpPr/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63" name="Овал 62"/>
          <p:cNvSpPr/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64" name="Овал 63"/>
          <p:cNvSpPr>
            <a:spLocks/>
          </p:cNvSpPr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65" name="Овал 64"/>
          <p:cNvSpPr/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66" name="Овал 65"/>
          <p:cNvSpPr/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67" name="Овал 66"/>
          <p:cNvSpPr>
            <a:spLocks/>
          </p:cNvSpPr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68" name="Овал 67"/>
          <p:cNvSpPr/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69" name="Овал 68"/>
          <p:cNvSpPr>
            <a:spLocks/>
          </p:cNvSpPr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70" name="Овал 69"/>
          <p:cNvSpPr/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71" name="Овал 70"/>
          <p:cNvSpPr>
            <a:spLocks/>
          </p:cNvSpPr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72" name="Овал 71"/>
          <p:cNvSpPr/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73" name="Овал 72"/>
          <p:cNvSpPr/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74" name="Овал 73"/>
          <p:cNvSpPr/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75" name="Овал 74"/>
          <p:cNvSpPr/>
          <p:nvPr/>
        </p:nvSpPr>
        <p:spPr>
          <a:xfrm>
            <a:off x="1702432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161939" y="5091558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</a:t>
            </a:r>
            <a:r>
              <a:rPr lang="en-US" sz="2400" dirty="0" smtClean="0"/>
              <a:t>2</a:t>
            </a:r>
            <a:endParaRPr lang="ru-RU" sz="2400" dirty="0"/>
          </a:p>
        </p:txBody>
      </p:sp>
      <p:sp>
        <p:nvSpPr>
          <p:cNvPr id="79" name="Овал 78"/>
          <p:cNvSpPr>
            <a:spLocks/>
          </p:cNvSpPr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>
            <a:spLocks/>
          </p:cNvSpPr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81" name="Овал 80"/>
          <p:cNvSpPr>
            <a:spLocks/>
          </p:cNvSpPr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82" name="Овал 81"/>
          <p:cNvSpPr>
            <a:spLocks/>
          </p:cNvSpPr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83" name="Овал 82"/>
          <p:cNvSpPr>
            <a:spLocks/>
          </p:cNvSpPr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84" name="Овал 83"/>
          <p:cNvSpPr>
            <a:spLocks/>
          </p:cNvSpPr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85" name="Овал 84"/>
          <p:cNvSpPr/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86" name="Овал 85"/>
          <p:cNvSpPr/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87" name="Овал 86"/>
          <p:cNvSpPr/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88" name="Овал 87"/>
          <p:cNvSpPr/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89" name="Овал 88"/>
          <p:cNvSpPr/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90" name="Овал 89"/>
          <p:cNvSpPr>
            <a:spLocks/>
          </p:cNvSpPr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91" name="Овал 90"/>
          <p:cNvSpPr/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92" name="Овал 91"/>
          <p:cNvSpPr/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93" name="Овал 92"/>
          <p:cNvSpPr>
            <a:spLocks/>
          </p:cNvSpPr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94" name="Овал 93"/>
          <p:cNvSpPr/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95" name="Овал 94"/>
          <p:cNvSpPr/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96" name="Овал 95"/>
          <p:cNvSpPr>
            <a:spLocks/>
          </p:cNvSpPr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97" name="Овал 96"/>
          <p:cNvSpPr/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98" name="Овал 97"/>
          <p:cNvSpPr>
            <a:spLocks/>
          </p:cNvSpPr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99" name="Овал 98"/>
          <p:cNvSpPr/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100" name="Овал 99"/>
          <p:cNvSpPr>
            <a:spLocks/>
          </p:cNvSpPr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101" name="Овал 100"/>
          <p:cNvSpPr/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102" name="Овал 101"/>
          <p:cNvSpPr/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103" name="Овал 102"/>
          <p:cNvSpPr/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104" name="Овал 103"/>
          <p:cNvSpPr/>
          <p:nvPr/>
        </p:nvSpPr>
        <p:spPr>
          <a:xfrm>
            <a:off x="362032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5091425" y="5106504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</a:t>
            </a:r>
            <a:r>
              <a:rPr lang="en-US" sz="2400" dirty="0" smtClean="0"/>
              <a:t>3</a:t>
            </a:r>
            <a:endParaRPr lang="ru-RU" sz="2400" dirty="0"/>
          </a:p>
        </p:txBody>
      </p:sp>
      <p:sp>
        <p:nvSpPr>
          <p:cNvPr id="106" name="Овал 105"/>
          <p:cNvSpPr>
            <a:spLocks/>
          </p:cNvSpPr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>
            <a:spLocks/>
          </p:cNvSpPr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08" name="Овал 107"/>
          <p:cNvSpPr>
            <a:spLocks/>
          </p:cNvSpPr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09" name="Овал 108"/>
          <p:cNvSpPr>
            <a:spLocks/>
          </p:cNvSpPr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10" name="Овал 109"/>
          <p:cNvSpPr>
            <a:spLocks/>
          </p:cNvSpPr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11" name="Овал 110"/>
          <p:cNvSpPr>
            <a:spLocks/>
          </p:cNvSpPr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112" name="Овал 111"/>
          <p:cNvSpPr/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13" name="Овал 112"/>
          <p:cNvSpPr/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14" name="Овал 113"/>
          <p:cNvSpPr/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115" name="Овал 114"/>
          <p:cNvSpPr/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116" name="Овал 115"/>
          <p:cNvSpPr/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117" name="Овал 116"/>
          <p:cNvSpPr>
            <a:spLocks/>
          </p:cNvSpPr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118" name="Овал 117"/>
          <p:cNvSpPr/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119" name="Овал 118"/>
          <p:cNvSpPr/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120" name="Овал 119"/>
          <p:cNvSpPr>
            <a:spLocks/>
          </p:cNvSpPr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121" name="Овал 120"/>
          <p:cNvSpPr/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122" name="Овал 121"/>
          <p:cNvSpPr/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123" name="Овал 122"/>
          <p:cNvSpPr>
            <a:spLocks/>
          </p:cNvSpPr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124" name="Овал 123"/>
          <p:cNvSpPr/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125" name="Овал 124"/>
          <p:cNvSpPr>
            <a:spLocks/>
          </p:cNvSpPr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126" name="Овал 125"/>
          <p:cNvSpPr/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127" name="Овал 126"/>
          <p:cNvSpPr>
            <a:spLocks/>
          </p:cNvSpPr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128" name="Овал 127"/>
          <p:cNvSpPr/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129" name="Овал 128"/>
          <p:cNvSpPr/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130" name="Овал 129"/>
          <p:cNvSpPr/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131" name="Овал 130"/>
          <p:cNvSpPr/>
          <p:nvPr/>
        </p:nvSpPr>
        <p:spPr>
          <a:xfrm>
            <a:off x="549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6999175" y="5106504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</a:t>
            </a:r>
            <a:r>
              <a:rPr lang="en-US" sz="2400" dirty="0" smtClean="0"/>
              <a:t>4</a:t>
            </a:r>
            <a:endParaRPr lang="ru-RU" sz="2400" dirty="0"/>
          </a:p>
        </p:txBody>
      </p:sp>
      <p:sp>
        <p:nvSpPr>
          <p:cNvPr id="133" name="Овал 132"/>
          <p:cNvSpPr>
            <a:spLocks/>
          </p:cNvSpPr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>
            <a:spLocks/>
          </p:cNvSpPr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35" name="Овал 134"/>
          <p:cNvSpPr>
            <a:spLocks/>
          </p:cNvSpPr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36" name="Овал 135"/>
          <p:cNvSpPr>
            <a:spLocks/>
          </p:cNvSpPr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37" name="Овал 136"/>
          <p:cNvSpPr>
            <a:spLocks/>
          </p:cNvSpPr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38" name="Овал 137"/>
          <p:cNvSpPr>
            <a:spLocks/>
          </p:cNvSpPr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139" name="Овал 138"/>
          <p:cNvSpPr/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40" name="Овал 139"/>
          <p:cNvSpPr/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41" name="Овал 140"/>
          <p:cNvSpPr/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142" name="Овал 141"/>
          <p:cNvSpPr/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143" name="Овал 142"/>
          <p:cNvSpPr/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144" name="Овал 143"/>
          <p:cNvSpPr>
            <a:spLocks/>
          </p:cNvSpPr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145" name="Овал 144"/>
          <p:cNvSpPr/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146" name="Овал 145"/>
          <p:cNvSpPr/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147" name="Овал 146"/>
          <p:cNvSpPr>
            <a:spLocks/>
          </p:cNvSpPr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148" name="Овал 147"/>
          <p:cNvSpPr/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149" name="Овал 148"/>
          <p:cNvSpPr/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150" name="Овал 149"/>
          <p:cNvSpPr>
            <a:spLocks/>
          </p:cNvSpPr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151" name="Овал 150"/>
          <p:cNvSpPr/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152" name="Овал 151"/>
          <p:cNvSpPr>
            <a:spLocks/>
          </p:cNvSpPr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153" name="Овал 152"/>
          <p:cNvSpPr/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154" name="Овал 153"/>
          <p:cNvSpPr>
            <a:spLocks/>
          </p:cNvSpPr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155" name="Овал 154"/>
          <p:cNvSpPr/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156" name="Овал 155"/>
          <p:cNvSpPr/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157" name="Овал 156"/>
          <p:cNvSpPr/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158" name="Овал 157"/>
          <p:cNvSpPr/>
          <p:nvPr/>
        </p:nvSpPr>
        <p:spPr>
          <a:xfrm>
            <a:off x="7479840" y="5837931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8897938" y="5092856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КОМАНДА5</a:t>
            </a:r>
            <a:endParaRPr lang="ru-RU" sz="2400" dirty="0"/>
          </a:p>
        </p:txBody>
      </p:sp>
      <p:sp>
        <p:nvSpPr>
          <p:cNvPr id="181" name="Овал 180"/>
          <p:cNvSpPr>
            <a:spLocks/>
          </p:cNvSpPr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Овал 181"/>
          <p:cNvSpPr>
            <a:spLocks/>
          </p:cNvSpPr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83" name="Овал 182"/>
          <p:cNvSpPr>
            <a:spLocks/>
          </p:cNvSpPr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84" name="Овал 183"/>
          <p:cNvSpPr>
            <a:spLocks/>
          </p:cNvSpPr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85" name="Овал 184"/>
          <p:cNvSpPr>
            <a:spLocks/>
          </p:cNvSpPr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86" name="Овал 185"/>
          <p:cNvSpPr>
            <a:spLocks/>
          </p:cNvSpPr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187" name="Овал 186"/>
          <p:cNvSpPr/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88" name="Овал 187"/>
          <p:cNvSpPr/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89" name="Овал 188"/>
          <p:cNvSpPr/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190" name="Овал 189"/>
          <p:cNvSpPr/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191" name="Овал 190"/>
          <p:cNvSpPr/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192" name="Овал 191"/>
          <p:cNvSpPr>
            <a:spLocks/>
          </p:cNvSpPr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193" name="Овал 192"/>
          <p:cNvSpPr/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194" name="Овал 193"/>
          <p:cNvSpPr/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195" name="Овал 194"/>
          <p:cNvSpPr>
            <a:spLocks/>
          </p:cNvSpPr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196" name="Овал 195"/>
          <p:cNvSpPr/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197" name="Овал 196"/>
          <p:cNvSpPr/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198" name="Овал 197"/>
          <p:cNvSpPr>
            <a:spLocks/>
          </p:cNvSpPr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199" name="Овал 198"/>
          <p:cNvSpPr/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200" name="Овал 199"/>
          <p:cNvSpPr>
            <a:spLocks/>
          </p:cNvSpPr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201" name="Овал 200"/>
          <p:cNvSpPr/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202" name="Овал 201"/>
          <p:cNvSpPr>
            <a:spLocks/>
          </p:cNvSpPr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203" name="Овал 202"/>
          <p:cNvSpPr/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204" name="Овал 203"/>
          <p:cNvSpPr/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205" name="Овал 204"/>
          <p:cNvSpPr/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206" name="Овал 205"/>
          <p:cNvSpPr/>
          <p:nvPr/>
        </p:nvSpPr>
        <p:spPr>
          <a:xfrm>
            <a:off x="9390702" y="583793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825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646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7" fill="hold">
                      <p:stCondLst>
                        <p:cond delay="0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2" fill="hold">
                      <p:stCondLst>
                        <p:cond delay="indefinite"/>
                      </p:stCondLst>
                      <p:childTnLst>
                        <p:par>
                          <p:cTn id="663" fill="hold">
                            <p:stCondLst>
                              <p:cond delay="0"/>
                            </p:stCondLst>
                            <p:childTnLst>
                              <p:par>
                                <p:cTn id="6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7" fill="hold">
                      <p:stCondLst>
                        <p:cond delay="indefinite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7" fill="hold">
                      <p:stCondLst>
                        <p:cond delay="indefinite"/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2" fill="hold">
                      <p:stCondLst>
                        <p:cond delay="indefinite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7" fill="hold">
                      <p:stCondLst>
                        <p:cond delay="indefinite"/>
                      </p:stCondLst>
                      <p:childTnLst>
                        <p:par>
                          <p:cTn id="738" fill="hold">
                            <p:stCondLst>
                              <p:cond delay="0"/>
                            </p:stCondLst>
                            <p:childTnLst>
                              <p:par>
                                <p:cTn id="7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2" fill="hold">
                      <p:stCondLst>
                        <p:cond delay="indefinite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7" fill="hold">
                      <p:stCondLst>
                        <p:cond delay="indefinite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2" fill="hold">
                      <p:stCondLst>
                        <p:cond delay="indefinite"/>
                      </p:stCondLst>
                      <p:childTnLst>
                        <p:par>
                          <p:cTn id="763" fill="hold">
                            <p:stCondLst>
                              <p:cond delay="0"/>
                            </p:stCondLst>
                            <p:childTnLst>
                              <p:par>
                                <p:cTn id="7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272" y="334370"/>
            <a:ext cx="113162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dirty="0" smtClean="0"/>
              <a:t>ВОПРОС: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времена Первой Мировой Войны пулемёты в самолёте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устанавливались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после лобового стекла, чтобы управлять ими одной рукой. Каким образом пулемёты стреляли через крутящийся винт и не попадали сами по себе в лопасти?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83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63040" y="5025945"/>
            <a:ext cx="10330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изобретён инновационный механизм - синхронизатор. Работал он так: если на пути выстрела очередной пули вставали лопасти, то выстрела не происходило - пулемёт не делал этого даже при зажатом спусковом крючке.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3794760" y="1999494"/>
            <a:ext cx="4267200" cy="3084394"/>
            <a:chOff x="4602480" y="1999494"/>
            <a:chExt cx="4267200" cy="308439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602480" y="1999494"/>
              <a:ext cx="4267200" cy="30843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 descr="https://webpulse.imgsmail.ru/imgpreview?mb=webpulse&amp;key=pulse_cabinet-image-25dde2b7-140c-4169-ae24-51ded293d3d1&amp;crop=fd&amp;fu=1&amp;h=369&amp;w=630">
              <a:hlinkClick r:id="rId4"/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480" y="1999494"/>
              <a:ext cx="4267200" cy="30843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91779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1316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 первую очередь необходимо сделать при взлёте или посадке пассажирского самолета?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24524" y="5707039"/>
            <a:ext cx="7313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Сесть в кресло и пристегнуться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474720" y="1999494"/>
            <a:ext cx="5978580" cy="3319266"/>
            <a:chOff x="3799776" y="1999494"/>
            <a:chExt cx="5653524" cy="308439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799776" y="1999494"/>
              <a:ext cx="5653523" cy="30843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64" t="31408" r="49145" b="13364"/>
            <a:stretch/>
          </p:blipFill>
          <p:spPr bwMode="auto">
            <a:xfrm>
              <a:off x="4922275" y="1999494"/>
              <a:ext cx="3408529" cy="205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6" name="Picture 2" descr="Picture background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84" t="6862" r="3065" b="53006"/>
            <a:stretch/>
          </p:blipFill>
          <p:spPr bwMode="auto">
            <a:xfrm>
              <a:off x="3799777" y="3541690"/>
              <a:ext cx="5653523" cy="1542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999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516255"/>
            <a:ext cx="11316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раньше часто трасса самолёта проходила над рекой?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672" y="5529422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37981" y="5216870"/>
            <a:ext cx="9855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минимизировать людские и материальные потери в случае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катастрофы.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073458" y="1497937"/>
            <a:ext cx="5968172" cy="3357097"/>
            <a:chOff x="3755858" y="1607121"/>
            <a:chExt cx="5968172" cy="335709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755858" y="1607122"/>
              <a:ext cx="5968172" cy="3357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6" name="Picture 2" descr="Picture backgrou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858" y="1607121"/>
              <a:ext cx="5968171" cy="3357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201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1218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Законцовки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крыла у некоторых самолётов поднимаются вверх,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…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70991" y="2013142"/>
            <a:ext cx="5308980" cy="308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ДЛЯ ВСТАВКИ ИЗОБРАЖЕНИЯ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42699" y="5406782"/>
            <a:ext cx="9048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скорректировать форму воздушного потока и уменьшить завихрения на его конце.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3411935" y="1999494"/>
            <a:ext cx="5308979" cy="3084393"/>
            <a:chOff x="7691005" y="4118332"/>
            <a:chExt cx="4186542" cy="23868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77" t="16799" r="4062" b="20958"/>
            <a:stretch/>
          </p:blipFill>
          <p:spPr>
            <a:xfrm>
              <a:off x="7691005" y="4118332"/>
              <a:ext cx="4186542" cy="22629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Овал 9"/>
            <p:cNvSpPr/>
            <p:nvPr/>
          </p:nvSpPr>
          <p:spPr>
            <a:xfrm>
              <a:off x="7824192" y="4405923"/>
              <a:ext cx="864096" cy="84390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0167179" y="5661248"/>
              <a:ext cx="864096" cy="84390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376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1191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/>
              <a:t>ВОПРОС: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вертолёт умеет парить – неподвижно стоять в воздухе в одной точке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1596" y="1999494"/>
            <a:ext cx="4847771" cy="308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ДЛЯ ВСТАВКИ ИЗОБРАЖЕНИЯ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42699" y="5475022"/>
            <a:ext cx="9089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Вращающиеся лопасти создают подъёмную силу даже тогда, когда сам вертолёт не летит.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96" y="1999494"/>
            <a:ext cx="4847771" cy="3084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536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1204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Форсажную камеру пилот истребителя включает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…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5558" y="1644646"/>
            <a:ext cx="6878472" cy="308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78924" y="4970046"/>
            <a:ext cx="9935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быстрого набора высоты во время взлёта, выполнения резкого манёвра во время воздушного боя, а также для разгона до сверхзвука.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486" y="1677692"/>
            <a:ext cx="4367544" cy="2383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Группа 7"/>
          <p:cNvGrpSpPr/>
          <p:nvPr/>
        </p:nvGrpSpPr>
        <p:grpSpPr>
          <a:xfrm flipH="1" flipV="1">
            <a:off x="3091980" y="3186843"/>
            <a:ext cx="2264506" cy="1438966"/>
            <a:chOff x="8679433" y="3597116"/>
            <a:chExt cx="2264506" cy="143896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433" y="3943739"/>
              <a:ext cx="2264506" cy="971395"/>
            </a:xfrm>
            <a:prstGeom prst="rect">
              <a:avLst/>
            </a:prstGeom>
          </p:spPr>
        </p:pic>
        <p:sp>
          <p:nvSpPr>
            <p:cNvPr id="10" name="Овал 9"/>
            <p:cNvSpPr/>
            <p:nvPr/>
          </p:nvSpPr>
          <p:spPr>
            <a:xfrm>
              <a:off x="9276816" y="3597116"/>
              <a:ext cx="1667123" cy="14389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303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1218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/>
              <a:t>ВОПРОС: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толкование относится не к названию «вертолёт», а к названию «геликоптер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16666" y="1999494"/>
            <a:ext cx="4823993" cy="308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ДЛЯ ВСТАВКИ ИЗОБРАЖЕНИЯ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04115" y="5379486"/>
            <a:ext cx="7574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1122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Геликоптер – </a:t>
            </a:r>
            <a:r>
              <a:rPr lang="ru-RU" sz="3200" b="1" dirty="0" smtClean="0">
                <a:solidFill>
                  <a:srgbClr val="1122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3200" b="1" dirty="0">
                <a:solidFill>
                  <a:srgbClr val="1122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.-греч. </a:t>
            </a:r>
            <a:r>
              <a:rPr lang="ru-RU" sz="3200" b="1" dirty="0" err="1">
                <a:solidFill>
                  <a:srgbClr val="1122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ἕλιξ</a:t>
            </a:r>
            <a:r>
              <a:rPr lang="ru-RU" sz="3200" b="1" dirty="0">
                <a:solidFill>
                  <a:srgbClr val="1122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1122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ἕλικος</a:t>
            </a:r>
            <a:r>
              <a:rPr lang="ru-RU" sz="3200" b="1" dirty="0">
                <a:solidFill>
                  <a:srgbClr val="1122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«спираль, винт»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dirty="0">
                <a:solidFill>
                  <a:srgbClr val="1122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π</a:t>
            </a:r>
            <a:r>
              <a:rPr lang="ru-RU" sz="3200" b="1" dirty="0" err="1">
                <a:solidFill>
                  <a:srgbClr val="1122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τερόν</a:t>
            </a:r>
            <a:r>
              <a:rPr lang="ru-RU" sz="3200" b="1" dirty="0">
                <a:solidFill>
                  <a:srgbClr val="1122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«крыло».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66" y="1999494"/>
            <a:ext cx="4823993" cy="3084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5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03" y="619925"/>
            <a:ext cx="5568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</a:t>
            </a:r>
            <a:r>
              <a:rPr lang="ru-RU" sz="3200" dirty="0" smtClean="0"/>
              <a:t>: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42699" y="5693389"/>
            <a:ext cx="5841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Пётр Николаевич Нестеров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493595" y="1501252"/>
            <a:ext cx="2975213" cy="3758489"/>
            <a:chOff x="8120418" y="900751"/>
            <a:chExt cx="2975213" cy="375848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120418" y="900751"/>
              <a:ext cx="2975213" cy="3758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Picture 2" descr="Фотография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" t="8517" r="69675" b="3140"/>
            <a:stretch/>
          </p:blipFill>
          <p:spPr bwMode="auto">
            <a:xfrm>
              <a:off x="8120419" y="916041"/>
              <a:ext cx="2975212" cy="37431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4164837" y="471839"/>
            <a:ext cx="55682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мир я жажду удивить,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для забавы иль задора,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вас хочу лишь убедить,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 воздухе везде опора.»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3082" y="3710122"/>
            <a:ext cx="8090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этих строк – русский военный летчик, автор знаменитой фигуры высшего пилотажа. Назовите его фамилию.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809763" y="2524238"/>
            <a:ext cx="7938455" cy="2811187"/>
            <a:chOff x="3855483" y="2541635"/>
            <a:chExt cx="7938455" cy="2811187"/>
          </a:xfrm>
        </p:grpSpPr>
        <p:sp>
          <p:nvSpPr>
            <p:cNvPr id="7" name="TextBox 6"/>
            <p:cNvSpPr txBox="1"/>
            <p:nvPr/>
          </p:nvSpPr>
          <p:spPr>
            <a:xfrm>
              <a:off x="3855485" y="3967827"/>
              <a:ext cx="793845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Автор этих строк – русский военный летчик, автор знаменитой фигуры высшего пилотажа. Назовите его фамилию.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13"/>
            <a:stretch/>
          </p:blipFill>
          <p:spPr bwMode="auto">
            <a:xfrm>
              <a:off x="3855483" y="2541635"/>
              <a:ext cx="7938455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http://mtdata.ru/u5/photo134C/20558652910-0/origin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3252" y="2541635"/>
              <a:ext cx="2952019" cy="1020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229600" y="3534768"/>
              <a:ext cx="355296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ru-RU" sz="1600" dirty="0"/>
                <a:t>9 сентября 1913 года Петр Николаевич Нестеров на аэроплане "</a:t>
              </a:r>
              <a:r>
                <a:rPr lang="ru-RU" altLang="ru-RU" sz="1600" dirty="0" err="1"/>
                <a:t>Ньюпор</a:t>
              </a:r>
              <a:r>
                <a:rPr lang="ru-RU" altLang="ru-RU" sz="1600" dirty="0"/>
                <a:t>" впервые выполнил замкнутую петлю в вертикальной плоскости, впоследствии получившую в честь него наименование «петля Нестерова», или «мертвая петля</a:t>
              </a:r>
              <a:r>
                <a:rPr lang="ru-RU" altLang="ru-RU" sz="1600" dirty="0" smtClean="0"/>
                <a:t>».</a:t>
              </a:r>
              <a:endParaRPr lang="ru-RU" alt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02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338" y="627797"/>
            <a:ext cx="11316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металл называется «крылатым» и почему?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35028" y="1447751"/>
            <a:ext cx="4421864" cy="3322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37983" y="4929102"/>
            <a:ext cx="9758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алюминий. Он применяется в авиастроении из-за своей чрезвычайной лёгкости и ударной прочности.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29" y="1446664"/>
            <a:ext cx="4454112" cy="333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06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0" y="491320"/>
            <a:ext cx="11316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ВОПРОС: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 всегда выделяется при сгорании керосина как горючего для реактивных авиалайнеров? Какое название имеет этот газ в твёрдой форме?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4127" y="2361230"/>
            <a:ext cx="4349046" cy="2893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51631" y="5386797"/>
            <a:ext cx="9198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углекислый газ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32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твёрдой форме известен как «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лёд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127" y="2353908"/>
            <a:ext cx="4349046" cy="2900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igra"/>
  <p:tag name="ISPRING_RESOURCE_PATHS_HASH_2" val="d5de1aabb4e56473b02a2a78ec7054bacfc35e2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838</Words>
  <Application>Microsoft Office PowerPoint</Application>
  <PresentationFormat>Произвольный</PresentationFormat>
  <Paragraphs>257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</dc:title>
  <dc:creator>Георгий Аствацатуров</dc:creator>
  <cp:lastModifiedBy>Windows User</cp:lastModifiedBy>
  <cp:revision>67</cp:revision>
  <dcterms:created xsi:type="dcterms:W3CDTF">2017-08-05T04:53:38Z</dcterms:created>
  <dcterms:modified xsi:type="dcterms:W3CDTF">2024-12-20T07:15:23Z</dcterms:modified>
</cp:coreProperties>
</file>