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>
        <p:scale>
          <a:sx n="80" d="100"/>
          <a:sy n="80" d="100"/>
        </p:scale>
        <p:origin x="-12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56570-4907-B943-88F0-2F82F7E86AA1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06C4-BA55-8448-9100-C4D86FB25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5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E06C4-BA55-8448-9100-C4D86FB255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2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C05B17-975A-E9DD-F0F5-82B8AD209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DE98608-8CE9-E278-6023-F3F71750C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420E02E-FED4-6E26-C51F-AEC3840EE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8388-F399-0E48-8EB7-FA6C22A4D325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EF85BDD-0CA6-B101-2AF6-ECAD7E74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B6E1794-0599-54C1-2B91-FDF5C967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B1B2-3FD0-A54C-BDAE-07610C112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0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9764EA-87BE-7ED6-AA4B-0A6C5F516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FC5246B-7D7C-A430-5576-849AFB2E1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72120B3-52F9-AFD5-F30B-493CDA32C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8388-F399-0E48-8EB7-FA6C22A4D325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B56803-E696-3593-495A-03AF8769A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84655A0-1F3D-4843-AE17-D102C63E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B1B2-3FD0-A54C-BDAE-07610C112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4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6959A58-EE08-F997-C073-6914AF051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3E15CB1-96B0-5CBE-ADCE-8B6423226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657CC7-D1EC-F397-B5EB-D50D11F28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8388-F399-0E48-8EB7-FA6C22A4D325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76D2F3-1161-A7A4-003E-6E833D215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FE0072-4043-19FE-1F5C-8BF1AB06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B1B2-3FD0-A54C-BDAE-07610C112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2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C745DB-A234-7D5D-F878-A6267247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94C302-A05F-4D3C-A031-B6F5B429F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86F47A-F880-76E3-8804-42E3595B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8388-F399-0E48-8EB7-FA6C22A4D325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58C0E1-6F63-58ED-7949-D1256E0F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58B00A-E007-4FF6-3CD6-A910382D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B1B2-3FD0-A54C-BDAE-07610C112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6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BFF075-04AC-C81B-FA7D-9E1097F6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648DD43-F138-9D37-F3F6-083274417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9C69B4-7146-1A2E-22FB-000E3BBE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8388-F399-0E48-8EB7-FA6C22A4D325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4A7DCE-3B1D-058A-4F08-E6557487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E254D5-12D7-C879-C2F2-D3EA07B9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B1B2-3FD0-A54C-BDAE-07610C112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6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180FF1-0903-CAB8-13E4-6163BA279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2A02EC-D64B-6B0D-11DA-8D4749AAE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8ECC7CF-6A3E-D168-30B1-F36DF89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56D5DFA-466F-CF3F-2F77-A52DCB4D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8388-F399-0E48-8EB7-FA6C22A4D325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1DC3DDB-205E-24B0-FAC0-3ACAE5A73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A9BD30A-CFC4-8B82-B1AD-BECF732A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B1B2-3FD0-A54C-BDAE-07610C112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80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1CA104-5170-2B59-D21A-5F997C93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766FB5C-072B-0947-AF78-400DFD1F1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6EB8D5-825B-DBBF-8A4B-79B9424B5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244DB14-C6DE-9235-5922-75E99286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A139F3A-446F-1DB4-600D-FB828A094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6509172-8BC7-FA24-283E-59742BF9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8388-F399-0E48-8EB7-FA6C22A4D325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F1852D4-5A29-9674-EDA4-B797993BE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E4EC7A1-16BB-8939-94E3-6DEF5EE1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B1B2-3FD0-A54C-BDAE-07610C112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1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089CF3-9CA4-AD90-A375-670B77DF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0D72263-1929-354E-2CA5-D58B898F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8388-F399-0E48-8EB7-FA6C22A4D325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F443053-133A-E7A6-23CE-5F39EC7D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C0CC241-E45A-73EF-E814-B6473BD6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B1B2-3FD0-A54C-BDAE-07610C112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9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9EC5A9-050C-703E-A6E3-39B6A403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8388-F399-0E48-8EB7-FA6C22A4D325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BE37149-1579-11A6-98E4-E6730231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D39B8A2-53F3-12A4-B5D9-D956E462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B1B2-3FD0-A54C-BDAE-07610C112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9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EF49B4-718D-D8A6-7AAC-6EE252B12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74DAEC4-9880-F83E-DF9F-6F443D245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7112531-D683-3122-3E88-820BC199A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900668F-9D3F-F44B-049E-BA64BDA1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8388-F399-0E48-8EB7-FA6C22A4D325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6CB0040-58C8-D1A4-30ED-100B5D004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954EB15-2D83-6F78-5D69-8287E0BF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B1B2-3FD0-A54C-BDAE-07610C112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3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9837BA-1F3D-FAC4-9315-6903F7D6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15F29B2-8C0F-BC20-189D-4973A1F13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8BA6AED-830C-2AAE-92A6-12D6DD1A3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B141147-5E02-36E4-92BA-FD837321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8388-F399-0E48-8EB7-FA6C22A4D325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61D7FFD-CAEC-23AC-43EB-805CB497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E63DBAD-671E-B8C2-EF27-180AC537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B1B2-3FD0-A54C-BDAE-07610C112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9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8D46B6-5D0D-BAB6-8D6F-0493AC55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12D306-3336-5B31-E7EB-B0C1F7EA1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148C2FD-E34F-7778-0C65-03960BA45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AC8388-F399-0E48-8EB7-FA6C22A4D325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9828FD-3C83-8D37-6CD2-FC6E86602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69A79B8-C4FD-C48B-2CB8-64B3CA0AA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EBB1B2-3FD0-A54C-BDAE-07610C112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0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s://disk.yandex.ru/i/Ev3m7eemkzFBpw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E0851C0-3B9E-48A5-6C13-A9FA89ECA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r="7715"/>
          <a:stretch/>
        </p:blipFill>
        <p:spPr>
          <a:xfrm>
            <a:off x="28213" y="38130"/>
            <a:ext cx="12142015" cy="16428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912" y="1623012"/>
            <a:ext cx="5023470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Название команды</a:t>
            </a:r>
          </a:p>
          <a:p>
            <a:pPr marL="0" indent="0">
              <a:buNone/>
            </a:pPr>
            <a:r>
              <a:rPr lang="ru-RU" sz="2000" dirty="0"/>
              <a:t>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		суворовцы 7- х классов</a:t>
            </a:r>
          </a:p>
          <a:p>
            <a:pPr marL="457200" lvl="1" indent="0">
              <a:buNone/>
            </a:pPr>
            <a:endParaRPr lang="ru-RU" sz="2000" dirty="0"/>
          </a:p>
          <a:p>
            <a:pPr marL="457200" lvl="1" indent="0" algn="r">
              <a:buNone/>
            </a:pPr>
            <a:endParaRPr lang="ru-RU" sz="2000" dirty="0"/>
          </a:p>
          <a:p>
            <a:pPr marL="457200" lvl="1" indent="0" algn="r">
              <a:buNone/>
            </a:pPr>
            <a:r>
              <a:rPr lang="ru-RU" sz="2000" dirty="0"/>
              <a:t>Руководитель Ираида Васильевна Жужман, учитель физики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35561" y="718787"/>
            <a:ext cx="86409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МОСКОВСКОЕ СУВОРОВСКОЕ ВОЕННОЕ УЧИЛИЩЕ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173572" y="5903385"/>
            <a:ext cx="3419245" cy="726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ru-RU" dirty="0"/>
              <a:t>2024 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994260" y="2443169"/>
            <a:ext cx="4102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Юные авиаторы</a:t>
            </a:r>
          </a:p>
        </p:txBody>
      </p:sp>
      <p:pic>
        <p:nvPicPr>
          <p:cNvPr id="4" name="Объект 4" descr="Изображение выглядит как текст, логотип, Графика, Шриф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3CFFF54-2A04-37E3-FF4E-03665B2DA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t="3814" r="2624" b="3908"/>
          <a:stretch/>
        </p:blipFill>
        <p:spPr>
          <a:xfrm>
            <a:off x="721504" y="2077915"/>
            <a:ext cx="3285055" cy="35283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341ABD0-8CA6-A908-0420-FDD951EC2A04}"/>
              </a:ext>
            </a:extLst>
          </p:cNvPr>
          <p:cNvSpPr txBox="1"/>
          <p:nvPr/>
        </p:nvSpPr>
        <p:spPr>
          <a:xfrm>
            <a:off x="2135561" y="168560"/>
            <a:ext cx="9451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МИНИСТЕРСТВО ОБОРОНЫ РОССИЙСКОЙ ФЕДЕРАЦИИ</a:t>
            </a:r>
          </a:p>
          <a:p>
            <a:pPr algn="ctr"/>
            <a:r>
              <a:rPr lang="ru-RU" b="1" i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Федеральное государственное казённое общеобразовательное учреждение</a:t>
            </a: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Звук 5">
            <a:extLst>
              <a:ext uri="{FF2B5EF4-FFF2-40B4-BE49-F238E27FC236}">
                <a16:creationId xmlns="" xmlns:a16="http://schemas.microsoft.com/office/drawing/2014/main" id="{A6D0B929-FE4D-EFCB-EA83-56DD6D5ADE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5"/>
    </mc:Choice>
    <mc:Fallback xmlns="">
      <p:transition spd="slow" advTm="10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22066"/>
            <a:ext cx="10515600" cy="241386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Ссылка на видео «Визитная карточка» команды «Юные авиаторы»: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disk.yandex.ru/i/Ev3m7eemkzFBpw</a:t>
            </a:r>
            <a:r>
              <a:rPr lang="ru-RU" dirty="0" smtClean="0"/>
              <a:t> 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43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00"/>
    </mc:Choice>
    <mc:Fallback xmlns="">
      <p:transition spd="slow" advTm="10940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283" objId="4"/>
        <p14:stopEvt time="106354" objId="4"/>
        <p14:playEvt time="107141" objId="4"/>
        <p14:stopEvt time="109273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="" xmlns:a16="http://schemas.microsoft.com/office/drawing/2014/main" id="{94BFCCA4-109C-4B21-816E-144FE75C3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801905-CD82-0EBD-4ABD-7CE2D924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3895359" cy="184661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000" b="1" dirty="0">
                <a:ln/>
                <a:solidFill>
                  <a:schemeClr val="accent4"/>
                </a:solidFill>
              </a:rPr>
              <a:t>О «МиГ»-ах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="" xmlns:a16="http://schemas.microsoft.com/office/drawing/2014/main" id="{0059B5C0-FEC8-4370-AF45-02E3AEF6FA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B8B19D-90AE-D558-BEA5-33EFE0517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167"/>
            <a:ext cx="3895522" cy="35679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/>
              <a:t>Все знают знаменитые российские самолёты МиГ – многофункциональные боевые, современные истребители-перехватчики, с изменяемой геометрией крыла, носители самого современного оружия –  гиперзвукового ракетного комплекса «Кинжал». </a:t>
            </a:r>
          </a:p>
          <a:p>
            <a:pPr marL="0" indent="0" algn="just">
              <a:buNone/>
            </a:pPr>
            <a:r>
              <a:rPr lang="ru-RU" sz="1400" dirty="0"/>
              <a:t>Мы хотим провести экскурсию по одному из предприятий, участвующих в создании этой известной марки самолётов и рассказать о его богатой истории.</a:t>
            </a:r>
          </a:p>
          <a:p>
            <a:pPr marL="0" indent="0" algn="just">
              <a:buNone/>
            </a:pPr>
            <a:r>
              <a:rPr lang="ru-RU" sz="1400" b="0" i="0" dirty="0">
                <a:effectLst/>
                <a:latin typeface="Onest"/>
              </a:rPr>
              <a:t>Компания специализируется на выпуске воздушных судов военного назначения. Правительство России выдало корпорации «МиГ» лицензии на разработку, производство и техническую поддержку авиационной техники.</a:t>
            </a:r>
          </a:p>
          <a:p>
            <a:pPr algn="just"/>
            <a:endParaRPr lang="ru-RU" sz="1400" dirty="0"/>
          </a:p>
        </p:txBody>
      </p:sp>
      <p:pic>
        <p:nvPicPr>
          <p:cNvPr id="7" name="Picture 8" descr="Изображение логотипа">
            <a:extLst>
              <a:ext uri="{FF2B5EF4-FFF2-40B4-BE49-F238E27FC236}">
                <a16:creationId xmlns="" xmlns:a16="http://schemas.microsoft.com/office/drawing/2014/main" id="{CF64EB9C-81CE-06D9-5E5C-54B837B6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" r="-2" b="-2"/>
          <a:stretch/>
        </p:blipFill>
        <p:spPr bwMode="auto">
          <a:xfrm>
            <a:off x="5024408" y="164592"/>
            <a:ext cx="3036248" cy="34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Изображение выглядит как небо, на открытом воздухе, самолет, реактивный самоле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449B4F4-FCAF-9C0B-4842-82372270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r="4" b="4"/>
          <a:stretch/>
        </p:blipFill>
        <p:spPr bwMode="auto">
          <a:xfrm>
            <a:off x="8247888" y="177179"/>
            <a:ext cx="3785616" cy="261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Изображение выглядит как самолет, небо, транспорт, на открытом воздухе&#10;&#10;Автоматически созданное описание">
            <a:extLst>
              <a:ext uri="{FF2B5EF4-FFF2-40B4-BE49-F238E27FC236}">
                <a16:creationId xmlns="" xmlns:a16="http://schemas.microsoft.com/office/drawing/2014/main" id="{53721CBF-0CC2-A9C1-38C6-1AC49DB53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 r="-1" b="191"/>
          <a:stretch/>
        </p:blipFill>
        <p:spPr bwMode="auto">
          <a:xfrm>
            <a:off x="4992624" y="4035051"/>
            <a:ext cx="3099816" cy="191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Изображение выглядит как транспорт, самолет, небо, на открытом воздухе&#10;&#10;Автоматически созданное описание">
            <a:extLst>
              <a:ext uri="{FF2B5EF4-FFF2-40B4-BE49-F238E27FC236}">
                <a16:creationId xmlns="" xmlns:a16="http://schemas.microsoft.com/office/drawing/2014/main" id="{52C4706A-198F-ECC6-6CDF-9271F781F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r="14724" b="2"/>
          <a:stretch/>
        </p:blipFill>
        <p:spPr bwMode="auto">
          <a:xfrm>
            <a:off x="8426015" y="2971759"/>
            <a:ext cx="3429361" cy="32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Звук-2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73878" y="57323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41"/>
    </mc:Choice>
    <mc:Fallback xmlns="">
      <p:transition spd="slow" advTm="36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ABE1108-6423-4E53-85A1-817683043C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1921A3-7EEB-1C24-9D47-3DE7C64F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62" y="214084"/>
            <a:ext cx="7678713" cy="850301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>
                <a:ln/>
                <a:solidFill>
                  <a:schemeClr val="accent4"/>
                </a:solidFill>
              </a:rPr>
              <a:t>КОНСТРУКТОРСКОЕ БЮРО ИМЕНИ МИКОЯНА</a:t>
            </a:r>
          </a:p>
        </p:txBody>
      </p:sp>
      <p:pic>
        <p:nvPicPr>
          <p:cNvPr id="5" name="Picture 5" descr="C:\Users\a.horoshilov\Pictures\ГУРЕВИЧ.jpg">
            <a:extLst>
              <a:ext uri="{FF2B5EF4-FFF2-40B4-BE49-F238E27FC236}">
                <a16:creationId xmlns="" xmlns:a16="http://schemas.microsoft.com/office/drawing/2014/main" id="{9ABDF06C-1F48-2310-A058-BCDC9B998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r="48309" b="4"/>
          <a:stretch/>
        </p:blipFill>
        <p:spPr bwMode="auto">
          <a:xfrm>
            <a:off x="136831" y="751625"/>
            <a:ext cx="2367733" cy="2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РСК &quot;МиГ&quot; войдет в состав компании &quot;Сухой&quot;: bmpd — LiveJournal">
            <a:extLst>
              <a:ext uri="{FF2B5EF4-FFF2-40B4-BE49-F238E27FC236}">
                <a16:creationId xmlns="" xmlns:a16="http://schemas.microsoft.com/office/drawing/2014/main" id="{68DECE8D-0E71-622C-6632-61BACFA45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9" r="3" b="16262"/>
          <a:stretch/>
        </p:blipFill>
        <p:spPr bwMode="auto">
          <a:xfrm>
            <a:off x="5135624" y="909225"/>
            <a:ext cx="6107843" cy="363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66436FB-6918-5F70-FDE7-9728E63166CD}"/>
              </a:ext>
            </a:extLst>
          </p:cNvPr>
          <p:cNvSpPr txBox="1"/>
          <p:nvPr/>
        </p:nvSpPr>
        <p:spPr>
          <a:xfrm>
            <a:off x="5960155" y="5375697"/>
            <a:ext cx="3317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Гуревич Михаил Иосифович</a:t>
            </a:r>
          </a:p>
          <a:p>
            <a:pPr algn="ctr"/>
            <a:r>
              <a:rPr lang="ru-RU" dirty="0"/>
              <a:t>1892—1976 гг.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7223CB2-F3AD-27EB-A63C-A84BA05D8137}"/>
              </a:ext>
            </a:extLst>
          </p:cNvPr>
          <p:cNvSpPr/>
          <p:nvPr/>
        </p:nvSpPr>
        <p:spPr>
          <a:xfrm>
            <a:off x="2384516" y="1510619"/>
            <a:ext cx="2641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Микоян Артём Иванович</a:t>
            </a:r>
          </a:p>
          <a:p>
            <a:pPr algn="ctr"/>
            <a:r>
              <a:rPr lang="ru-RU" dirty="0"/>
              <a:t>1905—1970 гг.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353529D-9E91-7D06-FE62-4F87425E0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7" y="3429000"/>
            <a:ext cx="5313860" cy="32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.horoshilov\Pictures\ГУРЕВИЧ.jpg">
            <a:extLst>
              <a:ext uri="{FF2B5EF4-FFF2-40B4-BE49-F238E27FC236}">
                <a16:creationId xmlns="" xmlns:a16="http://schemas.microsoft.com/office/drawing/2014/main" id="{5EEFFAF4-D823-F23C-A331-DF2E7BC62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7" r="4" b="4"/>
          <a:stretch/>
        </p:blipFill>
        <p:spPr bwMode="auto">
          <a:xfrm>
            <a:off x="9163699" y="4616702"/>
            <a:ext cx="2328229" cy="2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-4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60155" y="5853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16"/>
    </mc:Choice>
    <mc:Fallback xmlns="">
      <p:transition spd="slow" advTm="35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DB90EDA9-2517-46EC-B6D4-3918D04786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9D47A6-3A68-56B1-ED67-F01C5571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9" y="373335"/>
            <a:ext cx="11903811" cy="206848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chemeClr val="accent4"/>
                </a:solidFill>
              </a:rPr>
              <a:t>А</a:t>
            </a:r>
            <a:r>
              <a:rPr lang="ru-RU" sz="4000" b="1" dirty="0">
                <a:ln/>
                <a:solidFill>
                  <a:schemeClr val="accent4"/>
                </a:solidFill>
              </a:rPr>
              <a:t>кционерное общество</a:t>
            </a:r>
            <a:r>
              <a:rPr lang="en-US" sz="4000" b="1" dirty="0">
                <a:ln/>
                <a:solidFill>
                  <a:schemeClr val="accent4"/>
                </a:solidFill>
              </a:rPr>
              <a:t> «</a:t>
            </a:r>
            <a:r>
              <a:rPr lang="ru-RU" sz="4000" b="1" dirty="0">
                <a:ln/>
                <a:solidFill>
                  <a:schemeClr val="accent4"/>
                </a:solidFill>
              </a:rPr>
              <a:t>Российская самолётостроительная корпорация</a:t>
            </a:r>
            <a:r>
              <a:rPr lang="en-US" sz="4000" b="1" dirty="0">
                <a:ln/>
                <a:solidFill>
                  <a:schemeClr val="accent4"/>
                </a:solidFill>
              </a:rPr>
              <a:t> „</a:t>
            </a:r>
            <a:r>
              <a:rPr lang="en-US" sz="4000" b="1" dirty="0" err="1">
                <a:ln/>
                <a:solidFill>
                  <a:schemeClr val="accent4"/>
                </a:solidFill>
              </a:rPr>
              <a:t>МиГ</a:t>
            </a:r>
            <a:r>
              <a:rPr lang="en-US" sz="4000" b="1" dirty="0">
                <a:ln/>
                <a:solidFill>
                  <a:schemeClr val="accent4"/>
                </a:solidFill>
              </a:rPr>
              <a:t>“»</a:t>
            </a:r>
            <a:endParaRPr lang="ru-RU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449B1F2-532C-44C7-8AC7-28EA15EE02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E7D3784-5CF9-4282-9B1C-523957852B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Изображение выглядит как завод, строительство, промышленность, колесо&#10;&#10;Автоматически созданное описание">
            <a:extLst>
              <a:ext uri="{FF2B5EF4-FFF2-40B4-BE49-F238E27FC236}">
                <a16:creationId xmlns="" xmlns:a16="http://schemas.microsoft.com/office/drawing/2014/main" id="{202EB853-6287-0E85-FCBD-7A2910875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r="5062" b="4"/>
          <a:stretch/>
        </p:blipFill>
        <p:spPr bwMode="auto">
          <a:xfrm>
            <a:off x="2412537" y="2147652"/>
            <a:ext cx="7120812" cy="448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8A05D2E8-F64B-2E2E-B608-1E53028D1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37" y="2318061"/>
            <a:ext cx="7366926" cy="37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-1055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6328" y="5584522"/>
            <a:ext cx="609600" cy="609600"/>
          </a:xfrm>
          <a:prstGeom prst="rect">
            <a:avLst/>
          </a:prstGeom>
        </p:spPr>
      </p:pic>
      <p:sp>
        <p:nvSpPr>
          <p:cNvPr id="4" name="AutoShape 2" descr="https://russianplanes.net/images/to262000/2617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russianplanes.net/images/to262000/26173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a.horoshilov\Desktop\261737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8"/>
          <a:stretch/>
        </p:blipFill>
        <p:spPr bwMode="auto">
          <a:xfrm>
            <a:off x="2537499" y="2192221"/>
            <a:ext cx="7117001" cy="43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376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22"/>
    </mc:Choice>
    <mc:Fallback xmlns="">
      <p:transition spd="slow" advTm="63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5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6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6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5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8|0.7|7.7|0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146</Words>
  <Application>Microsoft Office PowerPoint</Application>
  <PresentationFormat>Произвольный</PresentationFormat>
  <Paragraphs>26</Paragraphs>
  <Slides>5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О «МиГ»-ах</vt:lpstr>
      <vt:lpstr>КОНСТРУКТОРСКОЕ БЮРО ИМЕНИ МИКОЯНА</vt:lpstr>
      <vt:lpstr>Акционерное общество «Российская самолётостроительная корпорация „МиГ“»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User111114724</dc:creator>
  <cp:lastModifiedBy>Хорошилов Александр Николаевич</cp:lastModifiedBy>
  <cp:revision>16</cp:revision>
  <dcterms:created xsi:type="dcterms:W3CDTF">2024-11-29T19:47:51Z</dcterms:created>
  <dcterms:modified xsi:type="dcterms:W3CDTF">2024-11-30T13:51:29Z</dcterms:modified>
</cp:coreProperties>
</file>